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391" r:id="rId3"/>
    <p:sldId id="324" r:id="rId4"/>
    <p:sldId id="378" r:id="rId5"/>
    <p:sldId id="386" r:id="rId6"/>
    <p:sldId id="397" r:id="rId7"/>
    <p:sldId id="398" r:id="rId8"/>
    <p:sldId id="384" r:id="rId9"/>
    <p:sldId id="376" r:id="rId10"/>
    <p:sldId id="385" r:id="rId11"/>
    <p:sldId id="387" r:id="rId12"/>
    <p:sldId id="388" r:id="rId13"/>
    <p:sldId id="390" r:id="rId14"/>
    <p:sldId id="383" r:id="rId15"/>
    <p:sldId id="358" r:id="rId16"/>
    <p:sldId id="389" r:id="rId17"/>
    <p:sldId id="369" r:id="rId18"/>
    <p:sldId id="395" r:id="rId19"/>
    <p:sldId id="396" r:id="rId20"/>
    <p:sldId id="278" r:id="rId21"/>
    <p:sldId id="303" r:id="rId2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ça" initials="G" lastIdx="5" clrIdx="0">
    <p:extLst/>
  </p:cmAuthor>
  <p:cmAuthor id="2" name="Isabel" initials="I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E34"/>
    <a:srgbClr val="88B800"/>
    <a:srgbClr val="99FF33"/>
    <a:srgbClr val="EF2D57"/>
    <a:srgbClr val="F77C22"/>
    <a:srgbClr val="FF6600"/>
    <a:srgbClr val="D66008"/>
    <a:srgbClr val="79A400"/>
    <a:srgbClr val="FF0066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54154-DAFD-4118-B86B-28F6DAB81031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AB10C-F6D7-489E-8BFD-AF7D159CCB8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660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B10C-F6D7-489E-8BFD-AF7D159CCB85}" type="slidenum">
              <a:rPr lang="pt-PT" smtClean="0">
                <a:solidFill>
                  <a:prstClr val="black"/>
                </a:solidFill>
              </a:rPr>
              <a:pPr/>
              <a:t>1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8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803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329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0596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25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39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11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35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66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3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29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9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730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87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73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2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912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399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962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70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535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887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706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391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7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4.xml"/><Relationship Id="rId7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4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4.jpeg"/><Relationship Id="rId12" Type="http://schemas.openxmlformats.org/officeDocument/2006/relationships/image" Target="../media/image22.jpeg"/><Relationship Id="rId2" Type="http://schemas.openxmlformats.org/officeDocument/2006/relationships/hyperlink" Target="http://creativecommons.org/licenses/by-nc-nd/4.0/deed.pt_P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21.jpeg"/><Relationship Id="rId5" Type="http://schemas.openxmlformats.org/officeDocument/2006/relationships/image" Target="../media/image2.jpe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.JPG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3614" y="1526596"/>
            <a:ext cx="9144000" cy="895350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rgbClr val="BC0E34"/>
                </a:solidFill>
                <a:latin typeface="+mn-lt"/>
              </a:rPr>
              <a:t>O aprendiz de investigador 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23612" y="2446824"/>
            <a:ext cx="9143998" cy="982761"/>
          </a:xfrm>
        </p:spPr>
        <p:txBody>
          <a:bodyPr>
            <a:noAutofit/>
          </a:bodyPr>
          <a:lstStyle/>
          <a:p>
            <a:r>
              <a:rPr lang="pt-PT" sz="3200" dirty="0"/>
              <a:t>Respeitar os direitos de </a:t>
            </a:r>
            <a:r>
              <a:rPr lang="pt-PT" sz="3200" dirty="0" smtClean="0"/>
              <a:t>autor</a:t>
            </a:r>
          </a:p>
          <a:p>
            <a:r>
              <a:rPr lang="pt-PT" sz="2800" b="1" dirty="0"/>
              <a:t>Referências </a:t>
            </a:r>
            <a:r>
              <a:rPr lang="pt-PT" sz="2800" b="1" dirty="0" smtClean="0"/>
              <a:t>bibliográficas </a:t>
            </a:r>
            <a:r>
              <a:rPr lang="pt-PT" sz="1800" b="1" dirty="0" smtClean="0"/>
              <a:t>|</a:t>
            </a:r>
            <a:r>
              <a:rPr lang="pt-PT" sz="2800" b="1" dirty="0" smtClean="0"/>
              <a:t> O livro</a:t>
            </a:r>
            <a:endParaRPr lang="pt-PT" sz="2800" b="1" dirty="0"/>
          </a:p>
        </p:txBody>
      </p:sp>
      <p:grpSp>
        <p:nvGrpSpPr>
          <p:cNvPr id="19" name="Grupo 18"/>
          <p:cNvGrpSpPr/>
          <p:nvPr/>
        </p:nvGrpSpPr>
        <p:grpSpPr>
          <a:xfrm>
            <a:off x="0" y="4038600"/>
            <a:ext cx="9144001" cy="2882900"/>
            <a:chOff x="0" y="4038600"/>
            <a:chExt cx="9144001" cy="2882900"/>
          </a:xfrm>
        </p:grpSpPr>
        <p:sp>
          <p:nvSpPr>
            <p:cNvPr id="20" name="Retângulo 19"/>
            <p:cNvSpPr/>
            <p:nvPr/>
          </p:nvSpPr>
          <p:spPr>
            <a:xfrm>
              <a:off x="0" y="4038600"/>
              <a:ext cx="9144000" cy="2882900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1" y="5078515"/>
              <a:ext cx="9144000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PT" sz="1600" kern="100" spc="600" dirty="0">
                  <a:solidFill>
                    <a:prstClr val="white"/>
                  </a:solidFill>
                </a:rPr>
                <a:t>Literacias na escola: formar os parceiros da biblioteca</a:t>
              </a:r>
            </a:p>
          </p:txBody>
        </p:sp>
        <p:grpSp>
          <p:nvGrpSpPr>
            <p:cNvPr id="23" name="Grupo 22"/>
            <p:cNvGrpSpPr/>
            <p:nvPr/>
          </p:nvGrpSpPr>
          <p:grpSpPr>
            <a:xfrm>
              <a:off x="483721" y="5674403"/>
              <a:ext cx="8083943" cy="960499"/>
              <a:chOff x="483721" y="5674403"/>
              <a:chExt cx="8083943" cy="960499"/>
            </a:xfrm>
          </p:grpSpPr>
          <p:pic>
            <p:nvPicPr>
              <p:cNvPr id="24" name="Imagem 2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27" r="5450" b="22882"/>
              <a:stretch/>
            </p:blipFill>
            <p:spPr>
              <a:xfrm>
                <a:off x="483721" y="5674403"/>
                <a:ext cx="1197037" cy="960499"/>
              </a:xfrm>
              <a:prstGeom prst="rect">
                <a:avLst/>
              </a:prstGeom>
            </p:spPr>
          </p:pic>
          <p:pic>
            <p:nvPicPr>
              <p:cNvPr id="25" name="Imagem 2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26" t="16855" r="27369" b="6358"/>
              <a:stretch/>
            </p:blipFill>
            <p:spPr>
              <a:xfrm>
                <a:off x="5636636" y="5674403"/>
                <a:ext cx="1197037" cy="960499"/>
              </a:xfrm>
              <a:prstGeom prst="rect">
                <a:avLst/>
              </a:prstGeom>
            </p:spPr>
          </p:pic>
          <p:pic>
            <p:nvPicPr>
              <p:cNvPr id="26" name="Imagem 2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84" r="14192" b="18111"/>
              <a:stretch/>
            </p:blipFill>
            <p:spPr>
              <a:xfrm>
                <a:off x="2222496" y="5674403"/>
                <a:ext cx="1232857" cy="960499"/>
              </a:xfrm>
              <a:prstGeom prst="rect">
                <a:avLst/>
              </a:prstGeom>
            </p:spPr>
          </p:pic>
          <p:pic>
            <p:nvPicPr>
              <p:cNvPr id="27" name="Imagem 26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43" r="13744" b="11686"/>
              <a:stretch/>
            </p:blipFill>
            <p:spPr>
              <a:xfrm>
                <a:off x="7370626" y="5674403"/>
                <a:ext cx="1197038" cy="960499"/>
              </a:xfrm>
              <a:prstGeom prst="rect">
                <a:avLst/>
              </a:prstGeom>
            </p:spPr>
          </p:pic>
          <p:pic>
            <p:nvPicPr>
              <p:cNvPr id="28" name="Imagem 27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81" r="11511"/>
              <a:stretch/>
            </p:blipFill>
            <p:spPr>
              <a:xfrm>
                <a:off x="3997091" y="5674403"/>
                <a:ext cx="1102592" cy="960499"/>
              </a:xfrm>
              <a:prstGeom prst="rect">
                <a:avLst/>
              </a:prstGeom>
            </p:spPr>
          </p:pic>
        </p:grpSp>
      </p:grpSp>
      <p:sp>
        <p:nvSpPr>
          <p:cNvPr id="29" name="Retângulo 28"/>
          <p:cNvSpPr/>
          <p:nvPr/>
        </p:nvSpPr>
        <p:spPr>
          <a:xfrm>
            <a:off x="5102087" y="3478702"/>
            <a:ext cx="3737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ensino básico </a:t>
            </a:r>
            <a:r>
              <a:rPr lang="pt-PT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| 1</a:t>
            </a:r>
            <a:r>
              <a:rPr lang="pt-PT" sz="14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.</a:t>
            </a:r>
            <a:r>
              <a:rPr lang="pt-PT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º ciclo</a:t>
            </a:r>
            <a:endParaRPr lang="pt-PT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0" y="154657"/>
            <a:ext cx="9143999" cy="65840"/>
            <a:chOff x="0" y="154657"/>
            <a:chExt cx="9143999" cy="65840"/>
          </a:xfrm>
        </p:grpSpPr>
        <p:sp>
          <p:nvSpPr>
            <p:cNvPr id="31" name="Retângulo 30"/>
            <p:cNvSpPr/>
            <p:nvPr/>
          </p:nvSpPr>
          <p:spPr>
            <a:xfrm>
              <a:off x="0" y="166628"/>
              <a:ext cx="2949620" cy="53869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6194379" y="154657"/>
              <a:ext cx="2949620" cy="65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3097189" y="166628"/>
              <a:ext cx="2949620" cy="53869"/>
            </a:xfrm>
            <a:prstGeom prst="rect">
              <a:avLst/>
            </a:prstGeom>
            <a:solidFill>
              <a:srgbClr val="EF2D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738" y="253933"/>
            <a:ext cx="1327296" cy="13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7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152872" y="-6351"/>
            <a:ext cx="8991128" cy="6864351"/>
            <a:chOff x="152872" y="-6351"/>
            <a:chExt cx="8991128" cy="6864351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5" name="Retângulo 14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BC0E3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76" t="18203" r="15590" b="2536"/>
            <a:stretch/>
          </p:blipFill>
          <p:spPr>
            <a:xfrm>
              <a:off x="8539162" y="6243637"/>
              <a:ext cx="604838" cy="614363"/>
            </a:xfrm>
            <a:prstGeom prst="rect">
              <a:avLst/>
            </a:prstGeom>
          </p:spPr>
        </p:pic>
        <p:grpSp>
          <p:nvGrpSpPr>
            <p:cNvPr id="18" name="Grupo 17"/>
            <p:cNvGrpSpPr/>
            <p:nvPr/>
          </p:nvGrpSpPr>
          <p:grpSpPr>
            <a:xfrm rot="5400000">
              <a:off x="-3042398" y="3195270"/>
              <a:ext cx="6449921" cy="59381"/>
              <a:chOff x="0" y="154657"/>
              <a:chExt cx="9143999" cy="65840"/>
            </a:xfrm>
          </p:grpSpPr>
          <p:sp>
            <p:nvSpPr>
              <p:cNvPr id="25" name="Retângulo 24"/>
              <p:cNvSpPr/>
              <p:nvPr/>
            </p:nvSpPr>
            <p:spPr>
              <a:xfrm>
                <a:off x="0" y="166628"/>
                <a:ext cx="2949620" cy="53869"/>
              </a:xfrm>
              <a:prstGeom prst="rect">
                <a:avLst/>
              </a:prstGeom>
              <a:solidFill>
                <a:srgbClr val="BC0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6" name="Retângulo 25"/>
              <p:cNvSpPr/>
              <p:nvPr/>
            </p:nvSpPr>
            <p:spPr>
              <a:xfrm>
                <a:off x="6194379" y="154657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7" name="Retângulo 26"/>
              <p:cNvSpPr/>
              <p:nvPr/>
            </p:nvSpPr>
            <p:spPr>
              <a:xfrm>
                <a:off x="3097189" y="166628"/>
                <a:ext cx="2949620" cy="53869"/>
              </a:xfrm>
              <a:prstGeom prst="rect">
                <a:avLst/>
              </a:prstGeom>
              <a:solidFill>
                <a:srgbClr val="EF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321617" y="282076"/>
            <a:ext cx="7877618" cy="671180"/>
          </a:xfrm>
        </p:spPr>
        <p:txBody>
          <a:bodyPr>
            <a:normAutofit/>
          </a:bodyPr>
          <a:lstStyle/>
          <a:p>
            <a:pPr marL="177800" indent="0" algn="just">
              <a:lnSpc>
                <a:spcPct val="120000"/>
              </a:lnSpc>
              <a:spcBef>
                <a:spcPts val="600"/>
              </a:spcBef>
              <a:buClr>
                <a:srgbClr val="BC0E34"/>
              </a:buClr>
              <a:buSzPct val="80000"/>
              <a:buNone/>
              <a:defRPr/>
            </a:pPr>
            <a:r>
              <a:rPr lang="pt-PT" b="1" dirty="0"/>
              <a:t>Vamos ver como se faz, passo a passo:</a:t>
            </a:r>
          </a:p>
          <a:p>
            <a:endParaRPr lang="pt-PT" dirty="0"/>
          </a:p>
        </p:txBody>
      </p:sp>
      <p:sp>
        <p:nvSpPr>
          <p:cNvPr id="17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362607" y="1791882"/>
            <a:ext cx="7877618" cy="4353965"/>
          </a:xfrm>
        </p:spPr>
        <p:txBody>
          <a:bodyPr>
            <a:normAutofit/>
          </a:bodyPr>
          <a:lstStyle/>
          <a:p>
            <a:pPr marL="355600" indent="-17780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600" b="1" dirty="0" smtClean="0"/>
              <a:t>Autor</a:t>
            </a:r>
            <a:r>
              <a:rPr lang="pt-PT" sz="2600" dirty="0" smtClean="0"/>
              <a:t>, indicando primeiro o último nome e, depois de uma vírgula, a inicial do(s) nome(s) próprio(s). Ponto final </a:t>
            </a:r>
            <a:r>
              <a:rPr lang="pt-PT" sz="2000" dirty="0" smtClean="0"/>
              <a:t>(no exemplo o autor chama-se Jorge </a:t>
            </a:r>
            <a:r>
              <a:rPr lang="pt-PT" sz="2000" dirty="0"/>
              <a:t>S</a:t>
            </a:r>
            <a:r>
              <a:rPr lang="pt-PT" sz="2000" dirty="0" smtClean="0"/>
              <a:t>ampaio)</a:t>
            </a:r>
          </a:p>
          <a:p>
            <a:pPr marL="355600" indent="-1778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600" dirty="0" smtClean="0"/>
          </a:p>
          <a:p>
            <a:pPr marL="355600" indent="-177800" algn="just">
              <a:lnSpc>
                <a:spcPct val="100000"/>
              </a:lnSpc>
              <a:spcBef>
                <a:spcPts val="0"/>
              </a:spcBef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600" dirty="0" smtClean="0"/>
          </a:p>
          <a:p>
            <a:pPr marL="355600" indent="-177800" algn="just">
              <a:lnSpc>
                <a:spcPct val="170000"/>
              </a:lnSpc>
              <a:spcBef>
                <a:spcPts val="1200"/>
              </a:spcBef>
              <a:spcAft>
                <a:spcPts val="12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600" b="1" dirty="0" smtClean="0"/>
              <a:t>Ano de edição </a:t>
            </a:r>
            <a:r>
              <a:rPr lang="pt-PT" sz="2600" dirty="0" smtClean="0"/>
              <a:t>entre parêntesis.  Ponto final</a:t>
            </a:r>
          </a:p>
        </p:txBody>
      </p:sp>
      <p:sp>
        <p:nvSpPr>
          <p:cNvPr id="20" name="Marcador de Posição de Conteúdo 2"/>
          <p:cNvSpPr txBox="1">
            <a:spLocks/>
          </p:cNvSpPr>
          <p:nvPr/>
        </p:nvSpPr>
        <p:spPr>
          <a:xfrm>
            <a:off x="511190" y="3589129"/>
            <a:ext cx="7907811" cy="477526"/>
          </a:xfrm>
          <a:prstGeom prst="rect">
            <a:avLst/>
          </a:prstGeom>
          <a:ln>
            <a:solidFill>
              <a:srgbClr val="BC0E3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None/>
              <a:tabLst>
                <a:tab pos="7267575" algn="l"/>
              </a:tabLst>
              <a:defRPr/>
            </a:pPr>
            <a:r>
              <a:rPr lang="pt-PT" sz="2000" b="1" dirty="0" smtClean="0">
                <a:solidFill>
                  <a:srgbClr val="BC0E34"/>
                </a:solidFill>
              </a:rPr>
              <a:t>Sampaio, J. </a:t>
            </a:r>
            <a:endParaRPr lang="pt-PT" sz="2000" b="1" dirty="0">
              <a:solidFill>
                <a:srgbClr val="BC0E34"/>
              </a:solidFill>
            </a:endParaRPr>
          </a:p>
        </p:txBody>
      </p:sp>
      <p:sp>
        <p:nvSpPr>
          <p:cNvPr id="21" name="Marcador de Posição de Conteúdo 2"/>
          <p:cNvSpPr txBox="1">
            <a:spLocks/>
          </p:cNvSpPr>
          <p:nvPr/>
        </p:nvSpPr>
        <p:spPr>
          <a:xfrm>
            <a:off x="511190" y="5399080"/>
            <a:ext cx="7907811" cy="477526"/>
          </a:xfrm>
          <a:prstGeom prst="rect">
            <a:avLst/>
          </a:prstGeom>
          <a:ln>
            <a:solidFill>
              <a:srgbClr val="BC0E3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None/>
              <a:tabLst>
                <a:tab pos="7267575" algn="l"/>
              </a:tabLst>
              <a:defRPr/>
            </a:pPr>
            <a:r>
              <a:rPr lang="pt-PT" sz="2000" dirty="0" smtClean="0"/>
              <a:t>Sampaio, J. </a:t>
            </a:r>
            <a:r>
              <a:rPr lang="pt-PT" sz="2000" b="1" dirty="0" smtClean="0">
                <a:solidFill>
                  <a:srgbClr val="BC0E34"/>
                </a:solidFill>
              </a:rPr>
              <a:t>(2009).</a:t>
            </a:r>
            <a:endParaRPr lang="pt-PT" sz="2000" b="1" dirty="0">
              <a:solidFill>
                <a:srgbClr val="BC0E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7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152872" y="-6351"/>
            <a:ext cx="8991128" cy="6864351"/>
            <a:chOff x="152872" y="-6351"/>
            <a:chExt cx="8991128" cy="6864351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5" name="Retângulo 14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BC0E3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76" t="18203" r="15590" b="2536"/>
            <a:stretch/>
          </p:blipFill>
          <p:spPr>
            <a:xfrm>
              <a:off x="8539162" y="6243637"/>
              <a:ext cx="604838" cy="614363"/>
            </a:xfrm>
            <a:prstGeom prst="rect">
              <a:avLst/>
            </a:prstGeom>
          </p:spPr>
        </p:pic>
        <p:grpSp>
          <p:nvGrpSpPr>
            <p:cNvPr id="18" name="Grupo 17"/>
            <p:cNvGrpSpPr/>
            <p:nvPr/>
          </p:nvGrpSpPr>
          <p:grpSpPr>
            <a:xfrm rot="5400000">
              <a:off x="-3042398" y="3195270"/>
              <a:ext cx="6449921" cy="59381"/>
              <a:chOff x="0" y="154657"/>
              <a:chExt cx="9143999" cy="65840"/>
            </a:xfrm>
          </p:grpSpPr>
          <p:sp>
            <p:nvSpPr>
              <p:cNvPr id="25" name="Retângulo 24"/>
              <p:cNvSpPr/>
              <p:nvPr/>
            </p:nvSpPr>
            <p:spPr>
              <a:xfrm>
                <a:off x="0" y="166628"/>
                <a:ext cx="2949620" cy="53869"/>
              </a:xfrm>
              <a:prstGeom prst="rect">
                <a:avLst/>
              </a:prstGeom>
              <a:solidFill>
                <a:srgbClr val="BC0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6" name="Retângulo 25"/>
              <p:cNvSpPr/>
              <p:nvPr/>
            </p:nvSpPr>
            <p:spPr>
              <a:xfrm>
                <a:off x="6194379" y="154657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7" name="Retângulo 26"/>
              <p:cNvSpPr/>
              <p:nvPr/>
            </p:nvSpPr>
            <p:spPr>
              <a:xfrm>
                <a:off x="3097189" y="166628"/>
                <a:ext cx="2949620" cy="53869"/>
              </a:xfrm>
              <a:prstGeom prst="rect">
                <a:avLst/>
              </a:prstGeom>
              <a:solidFill>
                <a:srgbClr val="EF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362607" y="1889673"/>
            <a:ext cx="7877618" cy="3787379"/>
          </a:xfrm>
        </p:spPr>
        <p:txBody>
          <a:bodyPr>
            <a:normAutofit/>
          </a:bodyPr>
          <a:lstStyle/>
          <a:p>
            <a:pPr marL="355600" indent="-177800" algn="just">
              <a:lnSpc>
                <a:spcPct val="170000"/>
              </a:lnSpc>
              <a:spcBef>
                <a:spcPts val="1800"/>
              </a:spcBef>
              <a:spcAft>
                <a:spcPts val="18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600" b="1" dirty="0"/>
              <a:t>Título do livro </a:t>
            </a:r>
            <a:r>
              <a:rPr lang="pt-PT" sz="2600" dirty="0"/>
              <a:t>(sempre em itálico). Ponto </a:t>
            </a:r>
            <a:r>
              <a:rPr lang="pt-PT" sz="2600" dirty="0" smtClean="0"/>
              <a:t>final</a:t>
            </a:r>
          </a:p>
          <a:p>
            <a:pPr marL="355600" indent="-177800" algn="just">
              <a:lnSpc>
                <a:spcPct val="170000"/>
              </a:lnSpc>
              <a:spcBef>
                <a:spcPts val="1800"/>
              </a:spcBef>
              <a:spcAft>
                <a:spcPts val="18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600" dirty="0"/>
          </a:p>
          <a:p>
            <a:pPr marL="355600" indent="-177800"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600" b="1" dirty="0" smtClean="0"/>
              <a:t>Número </a:t>
            </a:r>
            <a:r>
              <a:rPr lang="pt-PT" sz="2600" b="1" dirty="0"/>
              <a:t>de edição</a:t>
            </a:r>
            <a:r>
              <a:rPr lang="pt-PT" sz="2600" dirty="0"/>
              <a:t>. </a:t>
            </a:r>
            <a:r>
              <a:rPr lang="pt-PT" sz="2200" dirty="0" smtClean="0"/>
              <a:t>Entre parêntesis (se não for a 1ª edição). Ponto final</a:t>
            </a:r>
            <a:endParaRPr lang="pt-PT" sz="2200" dirty="0"/>
          </a:p>
        </p:txBody>
      </p:sp>
      <p:sp>
        <p:nvSpPr>
          <p:cNvPr id="12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362607" y="1047042"/>
            <a:ext cx="7877618" cy="671180"/>
          </a:xfrm>
        </p:spPr>
        <p:txBody>
          <a:bodyPr>
            <a:normAutofit/>
          </a:bodyPr>
          <a:lstStyle/>
          <a:p>
            <a:pPr marL="177800" indent="0" algn="just">
              <a:lnSpc>
                <a:spcPct val="120000"/>
              </a:lnSpc>
              <a:spcBef>
                <a:spcPts val="600"/>
              </a:spcBef>
              <a:buClr>
                <a:srgbClr val="BC0E34"/>
              </a:buClr>
              <a:buSzPct val="80000"/>
              <a:buNone/>
              <a:defRPr/>
            </a:pPr>
            <a:r>
              <a:rPr lang="pt-PT" sz="2200" dirty="0" smtClean="0"/>
              <a:t>Continuando…</a:t>
            </a:r>
            <a:endParaRPr lang="pt-PT" sz="2200" dirty="0"/>
          </a:p>
          <a:p>
            <a:pPr>
              <a:spcBef>
                <a:spcPts val="0"/>
              </a:spcBef>
            </a:pPr>
            <a:endParaRPr lang="pt-PT" sz="2000" dirty="0"/>
          </a:p>
        </p:txBody>
      </p:sp>
      <p:sp>
        <p:nvSpPr>
          <p:cNvPr id="20" name="Marcador de Posição de Conteúdo 2"/>
          <p:cNvSpPr txBox="1">
            <a:spLocks/>
          </p:cNvSpPr>
          <p:nvPr/>
        </p:nvSpPr>
        <p:spPr>
          <a:xfrm>
            <a:off x="442297" y="2799813"/>
            <a:ext cx="8015404" cy="477526"/>
          </a:xfrm>
          <a:prstGeom prst="rect">
            <a:avLst/>
          </a:prstGeom>
          <a:ln>
            <a:solidFill>
              <a:srgbClr val="BC0E3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None/>
              <a:tabLst>
                <a:tab pos="7267575" algn="l"/>
              </a:tabLst>
              <a:defRPr/>
            </a:pPr>
            <a:r>
              <a:rPr lang="pt-PT" sz="2000" dirty="0" smtClean="0"/>
              <a:t>Sampaio, J. (2009). </a:t>
            </a:r>
            <a:r>
              <a:rPr lang="pt-PT" sz="2000" b="1" i="1" dirty="0" smtClean="0">
                <a:solidFill>
                  <a:srgbClr val="BC0E34"/>
                </a:solidFill>
              </a:rPr>
              <a:t>O meu livro de política</a:t>
            </a:r>
            <a:r>
              <a:rPr lang="pt-PT" sz="2000" b="1" dirty="0" smtClean="0">
                <a:solidFill>
                  <a:srgbClr val="BC0E34"/>
                </a:solidFill>
              </a:rPr>
              <a:t>.</a:t>
            </a:r>
            <a:r>
              <a:rPr lang="pt-PT" sz="2000" b="1" i="1" dirty="0" smtClean="0">
                <a:solidFill>
                  <a:srgbClr val="BC0E34"/>
                </a:solidFill>
              </a:rPr>
              <a:t> </a:t>
            </a:r>
            <a:endParaRPr lang="pt-PT" sz="2000" dirty="0"/>
          </a:p>
        </p:txBody>
      </p:sp>
      <p:sp>
        <p:nvSpPr>
          <p:cNvPr id="21" name="Marcador de Posição de Conteúdo 2"/>
          <p:cNvSpPr txBox="1">
            <a:spLocks/>
          </p:cNvSpPr>
          <p:nvPr/>
        </p:nvSpPr>
        <p:spPr>
          <a:xfrm>
            <a:off x="442297" y="5282870"/>
            <a:ext cx="8029743" cy="477526"/>
          </a:xfrm>
          <a:prstGeom prst="rect">
            <a:avLst/>
          </a:prstGeom>
          <a:ln>
            <a:solidFill>
              <a:srgbClr val="BC0E3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None/>
              <a:tabLst>
                <a:tab pos="7267575" algn="l"/>
              </a:tabLst>
              <a:defRPr/>
            </a:pPr>
            <a:r>
              <a:rPr lang="pt-PT" sz="2000" dirty="0" smtClean="0"/>
              <a:t>Sampaio, J. (2009). </a:t>
            </a:r>
            <a:r>
              <a:rPr lang="pt-PT" sz="2000" i="1" dirty="0" smtClean="0"/>
              <a:t>O meu livro de política</a:t>
            </a:r>
            <a:r>
              <a:rPr lang="pt-PT" sz="2000" dirty="0" smtClean="0"/>
              <a:t>. </a:t>
            </a:r>
            <a:r>
              <a:rPr lang="pt-PT" sz="2000" b="1" dirty="0" smtClean="0">
                <a:solidFill>
                  <a:srgbClr val="BC0E34"/>
                </a:solidFill>
              </a:rPr>
              <a:t>(2.ª ed.).</a:t>
            </a:r>
            <a:endParaRPr lang="pt-PT" sz="2000" b="1" dirty="0">
              <a:solidFill>
                <a:srgbClr val="BC0E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5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152872" y="-6351"/>
            <a:ext cx="8991128" cy="6864351"/>
            <a:chOff x="152872" y="-6351"/>
            <a:chExt cx="8991128" cy="6864351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5" name="Retângulo 14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BC0E3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76" t="18203" r="15590" b="2536"/>
            <a:stretch/>
          </p:blipFill>
          <p:spPr>
            <a:xfrm>
              <a:off x="8539162" y="6243637"/>
              <a:ext cx="604838" cy="614363"/>
            </a:xfrm>
            <a:prstGeom prst="rect">
              <a:avLst/>
            </a:prstGeom>
          </p:spPr>
        </p:pic>
        <p:grpSp>
          <p:nvGrpSpPr>
            <p:cNvPr id="18" name="Grupo 17"/>
            <p:cNvGrpSpPr/>
            <p:nvPr/>
          </p:nvGrpSpPr>
          <p:grpSpPr>
            <a:xfrm rot="5400000">
              <a:off x="-3042398" y="3195270"/>
              <a:ext cx="6449921" cy="59381"/>
              <a:chOff x="0" y="154657"/>
              <a:chExt cx="9143999" cy="65840"/>
            </a:xfrm>
          </p:grpSpPr>
          <p:sp>
            <p:nvSpPr>
              <p:cNvPr id="25" name="Retângulo 24"/>
              <p:cNvSpPr/>
              <p:nvPr/>
            </p:nvSpPr>
            <p:spPr>
              <a:xfrm>
                <a:off x="0" y="166628"/>
                <a:ext cx="2949620" cy="53869"/>
              </a:xfrm>
              <a:prstGeom prst="rect">
                <a:avLst/>
              </a:prstGeom>
              <a:solidFill>
                <a:srgbClr val="BC0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6" name="Retângulo 25"/>
              <p:cNvSpPr/>
              <p:nvPr/>
            </p:nvSpPr>
            <p:spPr>
              <a:xfrm>
                <a:off x="6194379" y="154657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7" name="Retângulo 26"/>
              <p:cNvSpPr/>
              <p:nvPr/>
            </p:nvSpPr>
            <p:spPr>
              <a:xfrm>
                <a:off x="3097189" y="166628"/>
                <a:ext cx="2949620" cy="53869"/>
              </a:xfrm>
              <a:prstGeom prst="rect">
                <a:avLst/>
              </a:prstGeom>
              <a:solidFill>
                <a:srgbClr val="EF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362607" y="1785078"/>
            <a:ext cx="7877618" cy="4085634"/>
          </a:xfrm>
        </p:spPr>
        <p:txBody>
          <a:bodyPr>
            <a:normAutofit/>
          </a:bodyPr>
          <a:lstStyle/>
          <a:p>
            <a:pPr marL="355600" indent="-177800" algn="just">
              <a:lnSpc>
                <a:spcPct val="170000"/>
              </a:lnSpc>
              <a:spcBef>
                <a:spcPts val="1800"/>
              </a:spcBef>
              <a:spcAft>
                <a:spcPts val="18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600" b="1" dirty="0" smtClean="0"/>
              <a:t>Local </a:t>
            </a:r>
            <a:r>
              <a:rPr lang="pt-PT" sz="2600" dirty="0" smtClean="0"/>
              <a:t>(cidade)</a:t>
            </a:r>
            <a:r>
              <a:rPr lang="pt-PT" sz="2600" b="1" dirty="0" smtClean="0"/>
              <a:t> de </a:t>
            </a:r>
            <a:r>
              <a:rPr lang="pt-PT" sz="2600" b="1" dirty="0"/>
              <a:t>edição</a:t>
            </a:r>
            <a:r>
              <a:rPr lang="pt-PT" sz="2600" dirty="0"/>
              <a:t>. Dois </a:t>
            </a:r>
            <a:r>
              <a:rPr lang="pt-PT" sz="2600" dirty="0" smtClean="0"/>
              <a:t>pontos</a:t>
            </a:r>
          </a:p>
          <a:p>
            <a:pPr marL="355600" indent="-177800" algn="just">
              <a:lnSpc>
                <a:spcPct val="170000"/>
              </a:lnSpc>
              <a:spcBef>
                <a:spcPts val="1800"/>
              </a:spcBef>
              <a:spcAft>
                <a:spcPts val="18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600" b="1" dirty="0" smtClean="0"/>
          </a:p>
          <a:p>
            <a:pPr marL="355600" indent="-177800" algn="just">
              <a:lnSpc>
                <a:spcPct val="170000"/>
              </a:lnSpc>
              <a:spcBef>
                <a:spcPts val="1800"/>
              </a:spcBef>
              <a:spcAft>
                <a:spcPts val="18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600" b="1" dirty="0" smtClean="0"/>
              <a:t>Editora</a:t>
            </a:r>
            <a:r>
              <a:rPr lang="pt-PT" sz="2600" dirty="0"/>
              <a:t>. Ponto </a:t>
            </a:r>
            <a:r>
              <a:rPr lang="pt-PT" sz="2600" dirty="0" smtClean="0"/>
              <a:t>final</a:t>
            </a:r>
            <a:endParaRPr lang="pt-PT" sz="2600" dirty="0"/>
          </a:p>
        </p:txBody>
      </p:sp>
      <p:sp>
        <p:nvSpPr>
          <p:cNvPr id="12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362607" y="1047042"/>
            <a:ext cx="7877618" cy="671180"/>
          </a:xfrm>
        </p:spPr>
        <p:txBody>
          <a:bodyPr>
            <a:normAutofit/>
          </a:bodyPr>
          <a:lstStyle/>
          <a:p>
            <a:pPr marL="177800" indent="0" algn="just">
              <a:lnSpc>
                <a:spcPct val="120000"/>
              </a:lnSpc>
              <a:spcBef>
                <a:spcPts val="600"/>
              </a:spcBef>
              <a:buClr>
                <a:srgbClr val="BC0E34"/>
              </a:buClr>
              <a:buSzPct val="80000"/>
              <a:buNone/>
              <a:defRPr/>
            </a:pPr>
            <a:r>
              <a:rPr lang="pt-PT" sz="2200" dirty="0" smtClean="0"/>
              <a:t>Continuando…</a:t>
            </a:r>
            <a:endParaRPr lang="pt-PT" sz="2200" dirty="0"/>
          </a:p>
          <a:p>
            <a:pPr>
              <a:spcBef>
                <a:spcPts val="0"/>
              </a:spcBef>
            </a:pPr>
            <a:endParaRPr lang="pt-PT" sz="2000" dirty="0"/>
          </a:p>
        </p:txBody>
      </p:sp>
      <p:sp>
        <p:nvSpPr>
          <p:cNvPr id="17" name="Marcador de Posição de Conteúdo 2"/>
          <p:cNvSpPr txBox="1">
            <a:spLocks/>
          </p:cNvSpPr>
          <p:nvPr/>
        </p:nvSpPr>
        <p:spPr>
          <a:xfrm>
            <a:off x="373404" y="2720844"/>
            <a:ext cx="8029743" cy="477526"/>
          </a:xfrm>
          <a:prstGeom prst="rect">
            <a:avLst/>
          </a:prstGeom>
          <a:ln>
            <a:solidFill>
              <a:srgbClr val="BC0E3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None/>
              <a:tabLst>
                <a:tab pos="7267575" algn="l"/>
              </a:tabLst>
              <a:defRPr/>
            </a:pPr>
            <a:r>
              <a:rPr lang="pt-PT" sz="2000" dirty="0" smtClean="0"/>
              <a:t>Sampaio, J. (2009). </a:t>
            </a:r>
            <a:r>
              <a:rPr lang="pt-PT" sz="2000" i="1" dirty="0" smtClean="0"/>
              <a:t>O meu livro de política</a:t>
            </a:r>
            <a:r>
              <a:rPr lang="pt-PT" sz="2000" dirty="0" smtClean="0"/>
              <a:t>. (2.ª ed.).  </a:t>
            </a:r>
            <a:r>
              <a:rPr lang="pt-PT" sz="2000" b="1" dirty="0" smtClean="0">
                <a:solidFill>
                  <a:srgbClr val="BC0E34"/>
                </a:solidFill>
              </a:rPr>
              <a:t>Alfragide:</a:t>
            </a:r>
            <a:endParaRPr lang="pt-PT" sz="2000" b="1" dirty="0">
              <a:solidFill>
                <a:srgbClr val="BC0E34"/>
              </a:solidFill>
            </a:endParaRPr>
          </a:p>
        </p:txBody>
      </p:sp>
      <p:sp>
        <p:nvSpPr>
          <p:cNvPr id="19" name="Marcador de Posição de Conteúdo 2"/>
          <p:cNvSpPr txBox="1">
            <a:spLocks/>
          </p:cNvSpPr>
          <p:nvPr/>
        </p:nvSpPr>
        <p:spPr>
          <a:xfrm>
            <a:off x="384201" y="5000984"/>
            <a:ext cx="8017175" cy="477526"/>
          </a:xfrm>
          <a:prstGeom prst="rect">
            <a:avLst/>
          </a:prstGeom>
          <a:ln>
            <a:solidFill>
              <a:srgbClr val="BC0E3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None/>
              <a:tabLst>
                <a:tab pos="7267575" algn="l"/>
              </a:tabLst>
              <a:defRPr/>
            </a:pPr>
            <a:r>
              <a:rPr lang="pt-PT" sz="1900" dirty="0" smtClean="0"/>
              <a:t>Sampaio, J. (2009). </a:t>
            </a:r>
            <a:r>
              <a:rPr lang="pt-PT" sz="1900" i="1" dirty="0" smtClean="0"/>
              <a:t>O meu livro de política</a:t>
            </a:r>
            <a:r>
              <a:rPr lang="pt-PT" sz="1900" dirty="0" smtClean="0"/>
              <a:t>. (2.ª ed.). Alfragide: </a:t>
            </a:r>
            <a:r>
              <a:rPr lang="pt-PT" sz="2000" b="1" dirty="0" smtClean="0">
                <a:solidFill>
                  <a:srgbClr val="BC0E34"/>
                </a:solidFill>
              </a:rPr>
              <a:t>Texto Editores.</a:t>
            </a:r>
            <a:endParaRPr lang="pt-PT" sz="2000" b="1" dirty="0">
              <a:solidFill>
                <a:srgbClr val="BC0E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00393" y="352371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pt-PT" sz="2800" b="1" dirty="0" smtClean="0"/>
              <a:t>E já está!</a:t>
            </a:r>
            <a:endParaRPr lang="pt-PT" sz="3600" b="1" dirty="0"/>
          </a:p>
        </p:txBody>
      </p:sp>
      <p:grpSp>
        <p:nvGrpSpPr>
          <p:cNvPr id="13" name="Grupo 12"/>
          <p:cNvGrpSpPr/>
          <p:nvPr/>
        </p:nvGrpSpPr>
        <p:grpSpPr>
          <a:xfrm>
            <a:off x="152872" y="-6351"/>
            <a:ext cx="8991128" cy="6864351"/>
            <a:chOff x="152872" y="-6351"/>
            <a:chExt cx="8991128" cy="6864351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5" name="Retângulo 14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BC0E3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76" t="18203" r="15590" b="2536"/>
            <a:stretch/>
          </p:blipFill>
          <p:spPr>
            <a:xfrm>
              <a:off x="8539162" y="6243637"/>
              <a:ext cx="604838" cy="614363"/>
            </a:xfrm>
            <a:prstGeom prst="rect">
              <a:avLst/>
            </a:prstGeom>
          </p:spPr>
        </p:pic>
        <p:grpSp>
          <p:nvGrpSpPr>
            <p:cNvPr id="18" name="Grupo 17"/>
            <p:cNvGrpSpPr/>
            <p:nvPr/>
          </p:nvGrpSpPr>
          <p:grpSpPr>
            <a:xfrm rot="5400000">
              <a:off x="-3042398" y="3195270"/>
              <a:ext cx="6449921" cy="59381"/>
              <a:chOff x="0" y="154657"/>
              <a:chExt cx="9143999" cy="65840"/>
            </a:xfrm>
          </p:grpSpPr>
          <p:sp>
            <p:nvSpPr>
              <p:cNvPr id="25" name="Retângulo 24"/>
              <p:cNvSpPr/>
              <p:nvPr/>
            </p:nvSpPr>
            <p:spPr>
              <a:xfrm>
                <a:off x="0" y="166628"/>
                <a:ext cx="2949620" cy="53869"/>
              </a:xfrm>
              <a:prstGeom prst="rect">
                <a:avLst/>
              </a:prstGeom>
              <a:solidFill>
                <a:srgbClr val="BC0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6" name="Retângulo 25"/>
              <p:cNvSpPr/>
              <p:nvPr/>
            </p:nvSpPr>
            <p:spPr>
              <a:xfrm>
                <a:off x="6194379" y="154657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7" name="Retângulo 26"/>
              <p:cNvSpPr/>
              <p:nvPr/>
            </p:nvSpPr>
            <p:spPr>
              <a:xfrm>
                <a:off x="3097189" y="166628"/>
                <a:ext cx="2949620" cy="53869"/>
              </a:xfrm>
              <a:prstGeom prst="rect">
                <a:avLst/>
              </a:prstGeom>
              <a:solidFill>
                <a:srgbClr val="EF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sp>
        <p:nvSpPr>
          <p:cNvPr id="19" name="Marcador de Posição de Conteúdo 2"/>
          <p:cNvSpPr>
            <a:spLocks noGrp="1"/>
          </p:cNvSpPr>
          <p:nvPr>
            <p:ph idx="1"/>
          </p:nvPr>
        </p:nvSpPr>
        <p:spPr>
          <a:xfrm>
            <a:off x="318052" y="4793218"/>
            <a:ext cx="8123583" cy="1061481"/>
          </a:xfrm>
          <a:ln w="38100">
            <a:solidFill>
              <a:srgbClr val="BC0E34"/>
            </a:solidFill>
          </a:ln>
        </p:spPr>
        <p:txBody>
          <a:bodyPr rtlCol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80000"/>
              <a:buNone/>
              <a:tabLst>
                <a:tab pos="7267575" algn="l"/>
              </a:tabLst>
              <a:defRPr/>
            </a:pPr>
            <a:endParaRPr lang="pt-PT" sz="22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80000"/>
              <a:buNone/>
              <a:tabLst>
                <a:tab pos="7267575" algn="l"/>
              </a:tabLst>
              <a:defRPr/>
            </a:pPr>
            <a:r>
              <a:rPr lang="pt-PT" sz="2000" dirty="0" smtClean="0"/>
              <a:t>Sampaio, J. (2009). </a:t>
            </a:r>
            <a:r>
              <a:rPr lang="pt-PT" sz="2000" i="1" dirty="0" smtClean="0"/>
              <a:t>O meu livro de política</a:t>
            </a:r>
            <a:r>
              <a:rPr lang="pt-PT" sz="2000" dirty="0" smtClean="0"/>
              <a:t>. (2.ª ed.). Alfragide: Texto Editores.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80000"/>
              <a:buNone/>
              <a:tabLst>
                <a:tab pos="7267575" algn="l"/>
              </a:tabLst>
              <a:defRPr/>
            </a:pPr>
            <a:endParaRPr lang="pt-PT" sz="2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844" y="1452516"/>
            <a:ext cx="2358838" cy="265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2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442913" y="165928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rgbClr val="F77C22"/>
              </a:buClr>
              <a:buSzPct val="80000"/>
              <a:defRPr/>
            </a:pPr>
            <a:r>
              <a:rPr lang="pt-PT" sz="2800" b="1" dirty="0"/>
              <a:t>Onde encontrar </a:t>
            </a:r>
            <a:r>
              <a:rPr lang="pt-PT" sz="2800" b="1" dirty="0" smtClean="0"/>
              <a:t>os dados de identificação do livro?</a:t>
            </a:r>
            <a:endParaRPr lang="pt-PT" sz="2800" b="1" dirty="0"/>
          </a:p>
        </p:txBody>
      </p:sp>
      <p:sp>
        <p:nvSpPr>
          <p:cNvPr id="12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522976" y="1061245"/>
            <a:ext cx="7726573" cy="5182392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Clr>
                <a:srgbClr val="F77C22"/>
              </a:buClr>
              <a:buSzPct val="80000"/>
              <a:buNone/>
              <a:defRPr/>
            </a:pPr>
            <a:r>
              <a:rPr lang="pt-PT" sz="2400" b="1" dirty="0" smtClean="0"/>
              <a:t>Na CAPA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152872" y="-6351"/>
            <a:ext cx="8991128" cy="6864351"/>
            <a:chOff x="152872" y="-6351"/>
            <a:chExt cx="8991128" cy="6864351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5" name="Retângulo 14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BC0E3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76" t="18203" r="15590" b="2536"/>
            <a:stretch/>
          </p:blipFill>
          <p:spPr>
            <a:xfrm>
              <a:off x="8539162" y="6243637"/>
              <a:ext cx="604838" cy="614363"/>
            </a:xfrm>
            <a:prstGeom prst="rect">
              <a:avLst/>
            </a:prstGeom>
          </p:spPr>
        </p:pic>
        <p:grpSp>
          <p:nvGrpSpPr>
            <p:cNvPr id="17" name="Grupo 16"/>
            <p:cNvGrpSpPr/>
            <p:nvPr/>
          </p:nvGrpSpPr>
          <p:grpSpPr>
            <a:xfrm rot="5400000">
              <a:off x="-3042398" y="3195270"/>
              <a:ext cx="6449921" cy="59381"/>
              <a:chOff x="0" y="154657"/>
              <a:chExt cx="9143999" cy="65840"/>
            </a:xfrm>
          </p:grpSpPr>
          <p:sp>
            <p:nvSpPr>
              <p:cNvPr id="18" name="Retângulo 17"/>
              <p:cNvSpPr/>
              <p:nvPr/>
            </p:nvSpPr>
            <p:spPr>
              <a:xfrm>
                <a:off x="0" y="166628"/>
                <a:ext cx="2949620" cy="53869"/>
              </a:xfrm>
              <a:prstGeom prst="rect">
                <a:avLst/>
              </a:prstGeom>
              <a:solidFill>
                <a:srgbClr val="BC0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7" name="Retângulo 26"/>
              <p:cNvSpPr/>
              <p:nvPr/>
            </p:nvSpPr>
            <p:spPr>
              <a:xfrm>
                <a:off x="6194379" y="154657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8" name="Retângulo 27"/>
              <p:cNvSpPr/>
              <p:nvPr/>
            </p:nvSpPr>
            <p:spPr>
              <a:xfrm>
                <a:off x="3097189" y="166628"/>
                <a:ext cx="2949620" cy="53869"/>
              </a:xfrm>
              <a:prstGeom prst="rect">
                <a:avLst/>
              </a:prstGeom>
              <a:solidFill>
                <a:srgbClr val="EF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pic>
        <p:nvPicPr>
          <p:cNvPr id="19" name="Image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504" y="1899672"/>
            <a:ext cx="3247984" cy="3652538"/>
          </a:xfrm>
          <a:prstGeom prst="rect">
            <a:avLst/>
          </a:prstGeom>
        </p:spPr>
      </p:pic>
      <p:sp>
        <p:nvSpPr>
          <p:cNvPr id="20" name="Seta para a direita 19"/>
          <p:cNvSpPr/>
          <p:nvPr/>
        </p:nvSpPr>
        <p:spPr>
          <a:xfrm rot="3701220">
            <a:off x="2047067" y="2173005"/>
            <a:ext cx="2016312" cy="223030"/>
          </a:xfrm>
          <a:prstGeom prst="rightArrow">
            <a:avLst/>
          </a:prstGeom>
          <a:solidFill>
            <a:srgbClr val="BC0E34"/>
          </a:solidFill>
          <a:ln>
            <a:solidFill>
              <a:srgbClr val="BC0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225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522976" y="1061245"/>
            <a:ext cx="7726573" cy="5182392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Clr>
                <a:srgbClr val="F77C22"/>
              </a:buClr>
              <a:buSzPct val="80000"/>
              <a:buNone/>
              <a:defRPr/>
            </a:pPr>
            <a:r>
              <a:rPr lang="pt-PT" sz="2400" b="1" dirty="0" smtClean="0"/>
              <a:t>Na FICHA TÉCNICA e na PÁGINA </a:t>
            </a:r>
            <a:r>
              <a:rPr lang="pt-PT" sz="2400" b="1" dirty="0"/>
              <a:t>DE </a:t>
            </a:r>
            <a:r>
              <a:rPr lang="pt-PT" sz="2400" b="1" dirty="0" smtClean="0"/>
              <a:t>ROSTO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152872" y="-6351"/>
            <a:ext cx="8991128" cy="6864351"/>
            <a:chOff x="152872" y="-6351"/>
            <a:chExt cx="8991128" cy="6864351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5" name="Retângulo 14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BC0E3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76" t="18203" r="15590" b="2536"/>
            <a:stretch/>
          </p:blipFill>
          <p:spPr>
            <a:xfrm>
              <a:off x="8539162" y="6243637"/>
              <a:ext cx="604838" cy="614363"/>
            </a:xfrm>
            <a:prstGeom prst="rect">
              <a:avLst/>
            </a:prstGeom>
          </p:spPr>
        </p:pic>
        <p:grpSp>
          <p:nvGrpSpPr>
            <p:cNvPr id="17" name="Grupo 16"/>
            <p:cNvGrpSpPr/>
            <p:nvPr/>
          </p:nvGrpSpPr>
          <p:grpSpPr>
            <a:xfrm rot="5400000">
              <a:off x="-3042398" y="3195270"/>
              <a:ext cx="6449921" cy="59381"/>
              <a:chOff x="0" y="154657"/>
              <a:chExt cx="9143999" cy="65840"/>
            </a:xfrm>
          </p:grpSpPr>
          <p:sp>
            <p:nvSpPr>
              <p:cNvPr id="18" name="Retângulo 17"/>
              <p:cNvSpPr/>
              <p:nvPr/>
            </p:nvSpPr>
            <p:spPr>
              <a:xfrm>
                <a:off x="0" y="166628"/>
                <a:ext cx="2949620" cy="53869"/>
              </a:xfrm>
              <a:prstGeom prst="rect">
                <a:avLst/>
              </a:prstGeom>
              <a:solidFill>
                <a:srgbClr val="BC0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7" name="Retângulo 26"/>
              <p:cNvSpPr/>
              <p:nvPr/>
            </p:nvSpPr>
            <p:spPr>
              <a:xfrm>
                <a:off x="6194379" y="154657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8" name="Retângulo 27"/>
              <p:cNvSpPr/>
              <p:nvPr/>
            </p:nvSpPr>
            <p:spPr>
              <a:xfrm>
                <a:off x="3097189" y="166628"/>
                <a:ext cx="2949620" cy="53869"/>
              </a:xfrm>
              <a:prstGeom prst="rect">
                <a:avLst/>
              </a:prstGeom>
              <a:solidFill>
                <a:srgbClr val="EF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78" r="10988" b="5926"/>
          <a:stretch/>
        </p:blipFill>
        <p:spPr>
          <a:xfrm>
            <a:off x="2097087" y="1813880"/>
            <a:ext cx="4578350" cy="4203700"/>
          </a:xfrm>
          <a:prstGeom prst="rect">
            <a:avLst/>
          </a:prstGeom>
        </p:spPr>
      </p:pic>
      <p:sp>
        <p:nvSpPr>
          <p:cNvPr id="29" name="Seta para a direita 28"/>
          <p:cNvSpPr/>
          <p:nvPr/>
        </p:nvSpPr>
        <p:spPr>
          <a:xfrm rot="3701220">
            <a:off x="2251790" y="2270708"/>
            <a:ext cx="2016312" cy="223030"/>
          </a:xfrm>
          <a:prstGeom prst="rightArrow">
            <a:avLst/>
          </a:prstGeom>
          <a:solidFill>
            <a:srgbClr val="BC0E34"/>
          </a:solidFill>
          <a:ln>
            <a:solidFill>
              <a:srgbClr val="BC0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Seta para a direita 29"/>
          <p:cNvSpPr/>
          <p:nvPr/>
        </p:nvSpPr>
        <p:spPr>
          <a:xfrm rot="7254956">
            <a:off x="5514585" y="2045654"/>
            <a:ext cx="1267077" cy="211478"/>
          </a:xfrm>
          <a:prstGeom prst="rightArrow">
            <a:avLst/>
          </a:prstGeom>
          <a:solidFill>
            <a:srgbClr val="BC0E34"/>
          </a:solidFill>
          <a:ln>
            <a:solidFill>
              <a:srgbClr val="BC0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263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769872" y="1886175"/>
            <a:ext cx="2325109" cy="637144"/>
          </a:xfrm>
          <a:ln w="19050">
            <a:solidFill>
              <a:srgbClr val="BC0E34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rgbClr val="F77C22"/>
              </a:buClr>
              <a:buSzPct val="80000"/>
              <a:buNone/>
              <a:defRPr/>
            </a:pPr>
            <a:r>
              <a:rPr lang="pt-PT" sz="2400" b="1" dirty="0" smtClean="0"/>
              <a:t>Autor (escritor)</a:t>
            </a:r>
            <a:endParaRPr lang="pt-PT" sz="2400" b="1" dirty="0"/>
          </a:p>
        </p:txBody>
      </p:sp>
      <p:grpSp>
        <p:nvGrpSpPr>
          <p:cNvPr id="13" name="Grupo 12"/>
          <p:cNvGrpSpPr/>
          <p:nvPr/>
        </p:nvGrpSpPr>
        <p:grpSpPr>
          <a:xfrm>
            <a:off x="152872" y="-6351"/>
            <a:ext cx="8991128" cy="6864351"/>
            <a:chOff x="152872" y="-6351"/>
            <a:chExt cx="8991128" cy="6864351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5" name="Retângulo 14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BC0E3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76" t="18203" r="15590" b="2536"/>
            <a:stretch/>
          </p:blipFill>
          <p:spPr>
            <a:xfrm>
              <a:off x="8539162" y="6243637"/>
              <a:ext cx="604838" cy="614363"/>
            </a:xfrm>
            <a:prstGeom prst="rect">
              <a:avLst/>
            </a:prstGeom>
          </p:spPr>
        </p:pic>
        <p:grpSp>
          <p:nvGrpSpPr>
            <p:cNvPr id="17" name="Grupo 16"/>
            <p:cNvGrpSpPr/>
            <p:nvPr/>
          </p:nvGrpSpPr>
          <p:grpSpPr>
            <a:xfrm rot="5400000">
              <a:off x="-3042398" y="3195270"/>
              <a:ext cx="6449921" cy="59381"/>
              <a:chOff x="0" y="154657"/>
              <a:chExt cx="9143999" cy="65840"/>
            </a:xfrm>
          </p:grpSpPr>
          <p:sp>
            <p:nvSpPr>
              <p:cNvPr id="18" name="Retângulo 17"/>
              <p:cNvSpPr/>
              <p:nvPr/>
            </p:nvSpPr>
            <p:spPr>
              <a:xfrm>
                <a:off x="0" y="166628"/>
                <a:ext cx="2949620" cy="53869"/>
              </a:xfrm>
              <a:prstGeom prst="rect">
                <a:avLst/>
              </a:prstGeom>
              <a:solidFill>
                <a:srgbClr val="BC0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7" name="Retângulo 26"/>
              <p:cNvSpPr/>
              <p:nvPr/>
            </p:nvSpPr>
            <p:spPr>
              <a:xfrm>
                <a:off x="6194379" y="154657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8" name="Retângulo 27"/>
              <p:cNvSpPr/>
              <p:nvPr/>
            </p:nvSpPr>
            <p:spPr>
              <a:xfrm>
                <a:off x="3097189" y="166628"/>
                <a:ext cx="2949620" cy="53869"/>
              </a:xfrm>
              <a:prstGeom prst="rect">
                <a:avLst/>
              </a:prstGeom>
              <a:solidFill>
                <a:srgbClr val="EF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76" y="860599"/>
            <a:ext cx="2993871" cy="5371357"/>
          </a:xfrm>
          <a:prstGeom prst="rect">
            <a:avLst/>
          </a:prstGeom>
        </p:spPr>
      </p:pic>
      <p:sp>
        <p:nvSpPr>
          <p:cNvPr id="20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766673" y="2832122"/>
            <a:ext cx="1532109" cy="558042"/>
          </a:xfrm>
          <a:ln w="19050">
            <a:solidFill>
              <a:srgbClr val="BC0E34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F77C22"/>
              </a:buClr>
              <a:buSzPct val="80000"/>
              <a:buNone/>
              <a:defRPr/>
            </a:pPr>
            <a:r>
              <a:rPr lang="pt-PT" sz="2400" b="1" dirty="0" smtClean="0"/>
              <a:t>Editora</a:t>
            </a:r>
            <a:endParaRPr lang="pt-PT" sz="2400" b="1" dirty="0"/>
          </a:p>
        </p:txBody>
      </p:sp>
      <p:sp>
        <p:nvSpPr>
          <p:cNvPr id="22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739195" y="5085966"/>
            <a:ext cx="3315101" cy="554840"/>
          </a:xfrm>
          <a:ln w="19050">
            <a:solidFill>
              <a:srgbClr val="BC0E34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F77C22"/>
              </a:buClr>
              <a:buSzPct val="80000"/>
              <a:buNone/>
              <a:defRPr/>
            </a:pPr>
            <a:r>
              <a:rPr lang="pt-PT" sz="2400" b="1" dirty="0" smtClean="0"/>
              <a:t>Local </a:t>
            </a:r>
            <a:r>
              <a:rPr lang="pt-PT" sz="2400" b="1" dirty="0"/>
              <a:t>de </a:t>
            </a:r>
            <a:r>
              <a:rPr lang="pt-PT" sz="2400" b="1" dirty="0" smtClean="0"/>
              <a:t>edição (cidade)</a:t>
            </a:r>
            <a:endParaRPr lang="pt-PT" sz="2400" b="1" dirty="0"/>
          </a:p>
        </p:txBody>
      </p:sp>
      <p:sp>
        <p:nvSpPr>
          <p:cNvPr id="26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739194" y="3604940"/>
            <a:ext cx="2577619" cy="568949"/>
          </a:xfrm>
          <a:ln w="19050">
            <a:solidFill>
              <a:srgbClr val="BC0E34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Clr>
                <a:srgbClr val="F77C22"/>
              </a:buClr>
              <a:buSzPct val="80000"/>
              <a:buNone/>
              <a:defRPr/>
            </a:pPr>
            <a:r>
              <a:rPr lang="pt-PT" sz="2400" b="1" dirty="0" smtClean="0"/>
              <a:t>Número de </a:t>
            </a:r>
            <a:r>
              <a:rPr lang="pt-PT" sz="2400" b="1" dirty="0"/>
              <a:t>edição</a:t>
            </a:r>
          </a:p>
        </p:txBody>
      </p:sp>
      <p:sp>
        <p:nvSpPr>
          <p:cNvPr id="29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827352" y="950596"/>
            <a:ext cx="1474858" cy="546289"/>
          </a:xfrm>
          <a:ln w="19050">
            <a:solidFill>
              <a:srgbClr val="BC0E34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F77C22"/>
              </a:buClr>
              <a:buSzPct val="80000"/>
              <a:buNone/>
              <a:defRPr/>
            </a:pPr>
            <a:r>
              <a:rPr lang="pt-PT" sz="2400" b="1" dirty="0" smtClean="0"/>
              <a:t>Título</a:t>
            </a:r>
          </a:p>
        </p:txBody>
      </p:sp>
      <p:cxnSp>
        <p:nvCxnSpPr>
          <p:cNvPr id="6" name="Conexão reta 5"/>
          <p:cNvCxnSpPr>
            <a:stCxn id="29" idx="1"/>
          </p:cNvCxnSpPr>
          <p:nvPr/>
        </p:nvCxnSpPr>
        <p:spPr>
          <a:xfrm flipH="1" flipV="1">
            <a:off x="2967214" y="1145849"/>
            <a:ext cx="1860138" cy="77892"/>
          </a:xfrm>
          <a:prstGeom prst="line">
            <a:avLst/>
          </a:prstGeom>
          <a:ln w="9525">
            <a:solidFill>
              <a:srgbClr val="BC0E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/>
          <p:cNvCxnSpPr>
            <a:stCxn id="12" idx="1"/>
          </p:cNvCxnSpPr>
          <p:nvPr/>
        </p:nvCxnSpPr>
        <p:spPr>
          <a:xfrm flipH="1" flipV="1">
            <a:off x="1645637" y="1411293"/>
            <a:ext cx="3124235" cy="793454"/>
          </a:xfrm>
          <a:prstGeom prst="line">
            <a:avLst/>
          </a:prstGeom>
          <a:ln w="9525">
            <a:solidFill>
              <a:srgbClr val="BC0E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ta 33"/>
          <p:cNvCxnSpPr>
            <a:stCxn id="20" idx="1"/>
          </p:cNvCxnSpPr>
          <p:nvPr/>
        </p:nvCxnSpPr>
        <p:spPr>
          <a:xfrm flipH="1" flipV="1">
            <a:off x="1550504" y="1805688"/>
            <a:ext cx="3216169" cy="1305455"/>
          </a:xfrm>
          <a:prstGeom prst="line">
            <a:avLst/>
          </a:prstGeom>
          <a:ln w="9525">
            <a:solidFill>
              <a:srgbClr val="BC0E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ta 36"/>
          <p:cNvCxnSpPr/>
          <p:nvPr/>
        </p:nvCxnSpPr>
        <p:spPr>
          <a:xfrm flipH="1">
            <a:off x="889872" y="3766782"/>
            <a:ext cx="3849322" cy="232012"/>
          </a:xfrm>
          <a:prstGeom prst="line">
            <a:avLst/>
          </a:prstGeom>
          <a:ln w="9525">
            <a:solidFill>
              <a:srgbClr val="BC0E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ta 37"/>
          <p:cNvCxnSpPr>
            <a:stCxn id="22" idx="1"/>
          </p:cNvCxnSpPr>
          <p:nvPr/>
        </p:nvCxnSpPr>
        <p:spPr>
          <a:xfrm flipH="1">
            <a:off x="2106122" y="5363386"/>
            <a:ext cx="2633073" cy="277420"/>
          </a:xfrm>
          <a:prstGeom prst="line">
            <a:avLst/>
          </a:prstGeom>
          <a:ln w="9525">
            <a:solidFill>
              <a:srgbClr val="BC0E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739195" y="4378307"/>
            <a:ext cx="2198854" cy="568949"/>
          </a:xfrm>
          <a:ln w="19050">
            <a:solidFill>
              <a:srgbClr val="BC0E34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Clr>
                <a:srgbClr val="F77C22"/>
              </a:buClr>
              <a:buSzPct val="80000"/>
              <a:buNone/>
              <a:defRPr/>
            </a:pPr>
            <a:r>
              <a:rPr lang="pt-PT" sz="2400" b="1" dirty="0" smtClean="0"/>
              <a:t>Ano </a:t>
            </a:r>
            <a:r>
              <a:rPr lang="pt-PT" sz="2400" b="1" dirty="0"/>
              <a:t>de edição</a:t>
            </a:r>
          </a:p>
        </p:txBody>
      </p:sp>
      <p:cxnSp>
        <p:nvCxnSpPr>
          <p:cNvPr id="30" name="Conexão reta 29"/>
          <p:cNvCxnSpPr>
            <a:stCxn id="23" idx="1"/>
          </p:cNvCxnSpPr>
          <p:nvPr/>
        </p:nvCxnSpPr>
        <p:spPr>
          <a:xfrm flipH="1" flipV="1">
            <a:off x="2838734" y="4094328"/>
            <a:ext cx="1900461" cy="568454"/>
          </a:xfrm>
          <a:prstGeom prst="line">
            <a:avLst/>
          </a:prstGeom>
          <a:ln w="9525">
            <a:solidFill>
              <a:srgbClr val="BC0E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66123" y="210263"/>
            <a:ext cx="2907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rgbClr val="F77C22"/>
              </a:buClr>
              <a:buSzPct val="80000"/>
              <a:defRPr/>
            </a:pPr>
            <a:r>
              <a:rPr lang="pt-PT" sz="2400" b="1" dirty="0"/>
              <a:t>Na FICHA TÉCNICA</a:t>
            </a:r>
          </a:p>
        </p:txBody>
      </p:sp>
    </p:spTree>
    <p:extLst>
      <p:ext uri="{BB962C8B-B14F-4D97-AF65-F5344CB8AC3E}">
        <p14:creationId xmlns:p14="http://schemas.microsoft.com/office/powerpoint/2010/main" val="349677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00393" y="171068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pt-PT" sz="2800" b="1" dirty="0" smtClean="0">
                <a:solidFill>
                  <a:srgbClr val="BC0E34"/>
                </a:solidFill>
              </a:rPr>
              <a:t>Lista de referências bibliográficas</a:t>
            </a:r>
            <a:endParaRPr lang="pt-PT" sz="3600" b="1" dirty="0">
              <a:solidFill>
                <a:srgbClr val="BC0E34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52872" y="-6351"/>
            <a:ext cx="8991128" cy="6864351"/>
            <a:chOff x="152872" y="-6351"/>
            <a:chExt cx="8991128" cy="6864351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15" name="Retângulo 14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PT" sz="1200" kern="0" spc="650" dirty="0">
                  <a:solidFill>
                    <a:prstClr val="black"/>
                  </a:solidFill>
                </a:rPr>
                <a:t>Literacias na escola: formar os parceiros da biblioteca</a:t>
              </a:r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BC0E3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76" t="18203" r="15590" b="2536"/>
            <a:stretch/>
          </p:blipFill>
          <p:spPr>
            <a:xfrm>
              <a:off x="8539162" y="6243637"/>
              <a:ext cx="604838" cy="614363"/>
            </a:xfrm>
            <a:prstGeom prst="rect">
              <a:avLst/>
            </a:prstGeom>
          </p:spPr>
        </p:pic>
        <p:grpSp>
          <p:nvGrpSpPr>
            <p:cNvPr id="18" name="Grupo 17"/>
            <p:cNvGrpSpPr/>
            <p:nvPr/>
          </p:nvGrpSpPr>
          <p:grpSpPr>
            <a:xfrm rot="5400000">
              <a:off x="-3042398" y="3195270"/>
              <a:ext cx="6449921" cy="59381"/>
              <a:chOff x="0" y="154657"/>
              <a:chExt cx="9143999" cy="65840"/>
            </a:xfrm>
          </p:grpSpPr>
          <p:sp>
            <p:nvSpPr>
              <p:cNvPr id="25" name="Retângulo 24"/>
              <p:cNvSpPr/>
              <p:nvPr/>
            </p:nvSpPr>
            <p:spPr>
              <a:xfrm>
                <a:off x="0" y="166628"/>
                <a:ext cx="2949620" cy="53869"/>
              </a:xfrm>
              <a:prstGeom prst="rect">
                <a:avLst/>
              </a:prstGeom>
              <a:solidFill>
                <a:srgbClr val="BC0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tângulo 25"/>
              <p:cNvSpPr/>
              <p:nvPr/>
            </p:nvSpPr>
            <p:spPr>
              <a:xfrm>
                <a:off x="6194379" y="154657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etângulo 26"/>
              <p:cNvSpPr/>
              <p:nvPr/>
            </p:nvSpPr>
            <p:spPr>
              <a:xfrm>
                <a:off x="3097189" y="166628"/>
                <a:ext cx="2949620" cy="53869"/>
              </a:xfrm>
              <a:prstGeom prst="rect">
                <a:avLst/>
              </a:prstGeom>
              <a:solidFill>
                <a:srgbClr val="EF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1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362607" y="1219200"/>
            <a:ext cx="7877618" cy="4903304"/>
          </a:xfrm>
        </p:spPr>
        <p:txBody>
          <a:bodyPr>
            <a:no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A lista de referências bibliográficas aparece no final do trabalho.</a:t>
            </a:r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É ordenada </a:t>
            </a:r>
            <a:r>
              <a:rPr lang="pt-PT" sz="2200" dirty="0" smtClean="0"/>
              <a:t>alfabeticamente não se separando as referências de livros das de páginas da Internet.</a:t>
            </a:r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Em </a:t>
            </a:r>
            <a:r>
              <a:rPr lang="pt-PT" sz="2200" dirty="0"/>
              <a:t>termos de disposição gráfica, a primeira linha de cada referência alinha-se à esquerda e as restantes iniciam-se com avanço à direita.</a:t>
            </a:r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Várias obras de um mesmo autor </a:t>
            </a:r>
            <a:r>
              <a:rPr lang="pt-PT" sz="2200" dirty="0" smtClean="0"/>
              <a:t>indicam-se primeiro </a:t>
            </a:r>
            <a:r>
              <a:rPr lang="pt-PT" sz="2200" dirty="0"/>
              <a:t>as mais </a:t>
            </a:r>
            <a:r>
              <a:rPr lang="pt-PT" sz="2200" dirty="0" smtClean="0"/>
              <a:t>antigas.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214377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00393" y="171068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pt-PT" sz="2800" b="1" dirty="0" smtClean="0">
                <a:solidFill>
                  <a:srgbClr val="BC0E34"/>
                </a:solidFill>
              </a:rPr>
              <a:t>Lista de referências bibliográficas</a:t>
            </a:r>
            <a:endParaRPr lang="pt-PT" sz="3600" b="1" dirty="0">
              <a:solidFill>
                <a:srgbClr val="BC0E34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152872" y="-6351"/>
            <a:ext cx="8991128" cy="6864351"/>
            <a:chOff x="152872" y="-6351"/>
            <a:chExt cx="8991128" cy="6864351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15" name="Retângulo 14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PT" sz="1200" kern="0" spc="650" dirty="0">
                  <a:solidFill>
                    <a:prstClr val="black"/>
                  </a:solidFill>
                </a:rPr>
                <a:t>Literacias na escola: formar os parceiros da biblioteca</a:t>
              </a:r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BC0E3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76" t="18203" r="15590" b="2536"/>
            <a:stretch/>
          </p:blipFill>
          <p:spPr>
            <a:xfrm>
              <a:off x="8539162" y="6243637"/>
              <a:ext cx="604838" cy="614363"/>
            </a:xfrm>
            <a:prstGeom prst="rect">
              <a:avLst/>
            </a:prstGeom>
          </p:spPr>
        </p:pic>
        <p:grpSp>
          <p:nvGrpSpPr>
            <p:cNvPr id="18" name="Grupo 17"/>
            <p:cNvGrpSpPr/>
            <p:nvPr/>
          </p:nvGrpSpPr>
          <p:grpSpPr>
            <a:xfrm rot="5400000">
              <a:off x="-3042398" y="3195270"/>
              <a:ext cx="6449921" cy="59381"/>
              <a:chOff x="0" y="154657"/>
              <a:chExt cx="9143999" cy="65840"/>
            </a:xfrm>
          </p:grpSpPr>
          <p:sp>
            <p:nvSpPr>
              <p:cNvPr id="25" name="Retângulo 24"/>
              <p:cNvSpPr/>
              <p:nvPr/>
            </p:nvSpPr>
            <p:spPr>
              <a:xfrm>
                <a:off x="0" y="166628"/>
                <a:ext cx="2949620" cy="53869"/>
              </a:xfrm>
              <a:prstGeom prst="rect">
                <a:avLst/>
              </a:prstGeom>
              <a:solidFill>
                <a:srgbClr val="BC0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tângulo 25"/>
              <p:cNvSpPr/>
              <p:nvPr/>
            </p:nvSpPr>
            <p:spPr>
              <a:xfrm>
                <a:off x="6194379" y="154657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etângulo 26"/>
              <p:cNvSpPr/>
              <p:nvPr/>
            </p:nvSpPr>
            <p:spPr>
              <a:xfrm>
                <a:off x="3097189" y="166628"/>
                <a:ext cx="2949620" cy="53869"/>
              </a:xfrm>
              <a:prstGeom prst="rect">
                <a:avLst/>
              </a:prstGeom>
              <a:solidFill>
                <a:srgbClr val="EF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9" name="CaixaDeTexto 18"/>
          <p:cNvSpPr txBox="1"/>
          <p:nvPr/>
        </p:nvSpPr>
        <p:spPr>
          <a:xfrm>
            <a:off x="702365" y="1104812"/>
            <a:ext cx="7422983" cy="4678204"/>
          </a:xfrm>
          <a:prstGeom prst="rect">
            <a:avLst/>
          </a:prstGeom>
          <a:noFill/>
          <a:ln>
            <a:solidFill>
              <a:srgbClr val="BC0E34"/>
            </a:solidFill>
          </a:ln>
        </p:spPr>
        <p:txBody>
          <a:bodyPr wrap="square" rtlCol="0">
            <a:spAutoFit/>
          </a:bodyPr>
          <a:lstStyle/>
          <a:p>
            <a:r>
              <a:rPr lang="pt-PT" sz="800" dirty="0">
                <a:solidFill>
                  <a:prstClr val="black"/>
                </a:solidFill>
              </a:rPr>
              <a:t> </a:t>
            </a:r>
          </a:p>
          <a:p>
            <a:pPr marL="444500" indent="-444500" algn="just">
              <a:spcBef>
                <a:spcPts val="1200"/>
              </a:spcBef>
              <a:spcAft>
                <a:spcPts val="1200"/>
              </a:spcAft>
            </a:pPr>
            <a:r>
              <a:rPr lang="pt-PT" sz="1600" dirty="0" smtClean="0">
                <a:solidFill>
                  <a:prstClr val="black"/>
                </a:solidFill>
              </a:rPr>
              <a:t>Aguiar</a:t>
            </a:r>
            <a:r>
              <a:rPr lang="pt-PT" sz="1600" dirty="0">
                <a:solidFill>
                  <a:prstClr val="black"/>
                </a:solidFill>
              </a:rPr>
              <a:t>, J. (2014, fevereiro). Um génio raro. </a:t>
            </a:r>
            <a:r>
              <a:rPr lang="pt-PT" sz="1600" i="1" dirty="0" err="1">
                <a:solidFill>
                  <a:prstClr val="black"/>
                </a:solidFill>
              </a:rPr>
              <a:t>Super</a:t>
            </a:r>
            <a:r>
              <a:rPr lang="pt-PT" sz="1600" i="1" dirty="0">
                <a:solidFill>
                  <a:prstClr val="black"/>
                </a:solidFill>
              </a:rPr>
              <a:t> Interessante</a:t>
            </a:r>
            <a:r>
              <a:rPr lang="pt-PT" sz="1600" dirty="0">
                <a:solidFill>
                  <a:prstClr val="black"/>
                </a:solidFill>
              </a:rPr>
              <a:t>, 190, 10-11. </a:t>
            </a:r>
          </a:p>
          <a:p>
            <a:pPr marL="444500" indent="-444500" algn="just">
              <a:spcBef>
                <a:spcPts val="1200"/>
              </a:spcBef>
              <a:spcAft>
                <a:spcPts val="1200"/>
              </a:spcAft>
            </a:pPr>
            <a:r>
              <a:rPr lang="pt-PT" sz="1600" dirty="0" smtClean="0">
                <a:solidFill>
                  <a:prstClr val="black"/>
                </a:solidFill>
              </a:rPr>
              <a:t>Carvalho</a:t>
            </a:r>
            <a:r>
              <a:rPr lang="pt-PT" sz="1600" dirty="0">
                <a:solidFill>
                  <a:prstClr val="black"/>
                </a:solidFill>
              </a:rPr>
              <a:t>, A. M. G. de (2011). </a:t>
            </a:r>
            <a:r>
              <a:rPr lang="pt-PT" sz="1600" i="1" dirty="0">
                <a:solidFill>
                  <a:prstClr val="black"/>
                </a:solidFill>
              </a:rPr>
              <a:t>Dicionário de Geologia</a:t>
            </a:r>
            <a:r>
              <a:rPr lang="pt-PT" sz="1600" dirty="0">
                <a:solidFill>
                  <a:prstClr val="black"/>
                </a:solidFill>
              </a:rPr>
              <a:t>. Lisboa: Âncora.</a:t>
            </a:r>
          </a:p>
          <a:p>
            <a:pPr marL="444500" indent="-444500" algn="just">
              <a:spcBef>
                <a:spcPts val="1200"/>
              </a:spcBef>
              <a:spcAft>
                <a:spcPts val="1200"/>
              </a:spcAft>
            </a:pPr>
            <a:r>
              <a:rPr lang="pt-PT" sz="1600" dirty="0">
                <a:solidFill>
                  <a:prstClr val="black"/>
                </a:solidFill>
              </a:rPr>
              <a:t>Carvalho, A. M. G. de (2013, dezembro 22). </a:t>
            </a:r>
            <a:r>
              <a:rPr lang="pt-PT" sz="1600" i="1" dirty="0">
                <a:solidFill>
                  <a:prstClr val="black"/>
                </a:solidFill>
              </a:rPr>
              <a:t>Pedras bulideiras</a:t>
            </a:r>
            <a:r>
              <a:rPr lang="pt-PT" sz="1600" dirty="0">
                <a:solidFill>
                  <a:prstClr val="black"/>
                </a:solidFill>
              </a:rPr>
              <a:t>. [Mensagem em blogue]. Disponível em http://sopasdepedra.blogspot.pt/2013/12/pedras-bulideiras.html</a:t>
            </a:r>
          </a:p>
          <a:p>
            <a:pPr marL="444500" indent="-444500" algn="just">
              <a:spcBef>
                <a:spcPts val="1200"/>
              </a:spcBef>
              <a:spcAft>
                <a:spcPts val="1200"/>
              </a:spcAft>
            </a:pPr>
            <a:r>
              <a:rPr lang="pt-PT" sz="1600" dirty="0" err="1">
                <a:solidFill>
                  <a:prstClr val="black"/>
                </a:solidFill>
              </a:rPr>
              <a:t>Gaarder</a:t>
            </a:r>
            <a:r>
              <a:rPr lang="pt-PT" sz="1600" dirty="0">
                <a:solidFill>
                  <a:prstClr val="black"/>
                </a:solidFill>
              </a:rPr>
              <a:t>, J. (2005). </a:t>
            </a:r>
            <a:r>
              <a:rPr lang="pt-PT" sz="1600" i="1" dirty="0">
                <a:solidFill>
                  <a:prstClr val="black"/>
                </a:solidFill>
              </a:rPr>
              <a:t>A biblioteca mágica </a:t>
            </a:r>
            <a:r>
              <a:rPr lang="pt-PT" sz="1600" dirty="0">
                <a:solidFill>
                  <a:prstClr val="black"/>
                </a:solidFill>
              </a:rPr>
              <a:t>(3.ª ed.). Barcarena: Presença.</a:t>
            </a:r>
          </a:p>
          <a:p>
            <a:pPr marL="444500" indent="-444500" algn="just">
              <a:spcBef>
                <a:spcPts val="1200"/>
              </a:spcBef>
              <a:spcAft>
                <a:spcPts val="1200"/>
              </a:spcAft>
            </a:pPr>
            <a:r>
              <a:rPr lang="pt-PT" sz="1600" dirty="0">
                <a:solidFill>
                  <a:prstClr val="black"/>
                </a:solidFill>
              </a:rPr>
              <a:t>Mota, A. (2007). </a:t>
            </a:r>
            <a:r>
              <a:rPr lang="pt-PT" sz="1600" i="1" dirty="0">
                <a:solidFill>
                  <a:prstClr val="black"/>
                </a:solidFill>
              </a:rPr>
              <a:t>Pedro Alecrim</a:t>
            </a:r>
            <a:r>
              <a:rPr lang="pt-PT" sz="1600" dirty="0">
                <a:solidFill>
                  <a:prstClr val="black"/>
                </a:solidFill>
              </a:rPr>
              <a:t>. (15.ª ed.). VNG: </a:t>
            </a:r>
            <a:r>
              <a:rPr lang="pt-PT" sz="1600" dirty="0" err="1">
                <a:solidFill>
                  <a:prstClr val="black"/>
                </a:solidFill>
              </a:rPr>
              <a:t>Gailivro</a:t>
            </a:r>
            <a:r>
              <a:rPr lang="pt-PT" sz="1600" dirty="0">
                <a:solidFill>
                  <a:prstClr val="black"/>
                </a:solidFill>
              </a:rPr>
              <a:t>.</a:t>
            </a:r>
          </a:p>
          <a:p>
            <a:pPr marL="444500" indent="-444500" algn="just">
              <a:spcBef>
                <a:spcPts val="1200"/>
              </a:spcBef>
              <a:spcAft>
                <a:spcPts val="1200"/>
              </a:spcAft>
            </a:pPr>
            <a:r>
              <a:rPr lang="pt-PT" sz="1600" i="1" dirty="0">
                <a:solidFill>
                  <a:prstClr val="black"/>
                </a:solidFill>
              </a:rPr>
              <a:t>Os grandes acontecimentos do século XX</a:t>
            </a:r>
            <a:r>
              <a:rPr lang="pt-PT" sz="1600" dirty="0">
                <a:solidFill>
                  <a:prstClr val="black"/>
                </a:solidFill>
              </a:rPr>
              <a:t>. (1979). Lisboa: Seleções do </a:t>
            </a:r>
            <a:r>
              <a:rPr lang="pt-PT" sz="1600" dirty="0" err="1">
                <a:solidFill>
                  <a:prstClr val="black"/>
                </a:solidFill>
              </a:rPr>
              <a:t>Reader’s</a:t>
            </a:r>
            <a:r>
              <a:rPr lang="pt-PT" sz="1600" dirty="0">
                <a:solidFill>
                  <a:prstClr val="black"/>
                </a:solidFill>
              </a:rPr>
              <a:t> </a:t>
            </a:r>
            <a:r>
              <a:rPr lang="pt-PT" sz="1600" dirty="0" err="1">
                <a:solidFill>
                  <a:prstClr val="black"/>
                </a:solidFill>
              </a:rPr>
              <a:t>Digest</a:t>
            </a:r>
            <a:r>
              <a:rPr lang="pt-PT" sz="1600" dirty="0">
                <a:solidFill>
                  <a:prstClr val="black"/>
                </a:solidFill>
              </a:rPr>
              <a:t>.</a:t>
            </a:r>
          </a:p>
          <a:p>
            <a:pPr marL="444500" indent="-444500" algn="just">
              <a:spcBef>
                <a:spcPts val="1200"/>
              </a:spcBef>
              <a:spcAft>
                <a:spcPts val="1200"/>
              </a:spcAft>
            </a:pPr>
            <a:r>
              <a:rPr lang="pt-PT" sz="1600" dirty="0">
                <a:solidFill>
                  <a:prstClr val="black"/>
                </a:solidFill>
              </a:rPr>
              <a:t>Otero, S. (s/d). </a:t>
            </a:r>
            <a:r>
              <a:rPr lang="pt-PT" sz="1600" i="1" dirty="0">
                <a:solidFill>
                  <a:prstClr val="black"/>
                </a:solidFill>
              </a:rPr>
              <a:t>O estudo dos fósseis e a evolução da vida</a:t>
            </a:r>
            <a:r>
              <a:rPr lang="pt-PT" sz="1600" dirty="0">
                <a:solidFill>
                  <a:prstClr val="black"/>
                </a:solidFill>
              </a:rPr>
              <a:t>. Disponível em http://naturlink.sapo.pt/Natureza-e-Ambiente/Interessante/content/O-estudo-dos-fosseis-e-a-evolucao-da-vida?bl=1&amp;viewall=true</a:t>
            </a:r>
          </a:p>
        </p:txBody>
      </p:sp>
    </p:spTree>
    <p:extLst>
      <p:ext uri="{BB962C8B-B14F-4D97-AF65-F5344CB8AC3E}">
        <p14:creationId xmlns:p14="http://schemas.microsoft.com/office/powerpoint/2010/main" val="140198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4763" y="291545"/>
            <a:ext cx="9139237" cy="2504663"/>
          </a:xfrm>
          <a:prstGeom prst="rect">
            <a:avLst/>
          </a:prstGeom>
          <a:solidFill>
            <a:srgbClr val="BC0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4763" y="3061251"/>
            <a:ext cx="9139237" cy="2769705"/>
          </a:xfrm>
          <a:prstGeom prst="rect">
            <a:avLst/>
          </a:prstGeom>
          <a:solidFill>
            <a:srgbClr val="BC0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20" name="Retângulo 19"/>
          <p:cNvSpPr/>
          <p:nvPr/>
        </p:nvSpPr>
        <p:spPr bwMode="auto">
          <a:xfrm>
            <a:off x="0" y="654657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kern="0" spc="650" dirty="0">
                <a:latin typeface="+mn-lt"/>
                <a:cs typeface="+mn-cs"/>
              </a:rPr>
              <a:t>Literacias na escola: formar os parceiros da biblioteca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0" y="154657"/>
            <a:ext cx="9143999" cy="65840"/>
            <a:chOff x="0" y="154657"/>
            <a:chExt cx="9143999" cy="65840"/>
          </a:xfrm>
        </p:grpSpPr>
        <p:sp>
          <p:nvSpPr>
            <p:cNvPr id="11" name="Retângulo 10"/>
            <p:cNvSpPr/>
            <p:nvPr/>
          </p:nvSpPr>
          <p:spPr>
            <a:xfrm>
              <a:off x="0" y="166628"/>
              <a:ext cx="2949620" cy="53869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6194379" y="154657"/>
              <a:ext cx="2949620" cy="65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3097189" y="166628"/>
              <a:ext cx="2949620" cy="53869"/>
            </a:xfrm>
            <a:prstGeom prst="rect">
              <a:avLst/>
            </a:prstGeom>
            <a:solidFill>
              <a:srgbClr val="EF2D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4" name="Marcador de Posição de Conteúdo 2"/>
          <p:cNvSpPr txBox="1">
            <a:spLocks/>
          </p:cNvSpPr>
          <p:nvPr/>
        </p:nvSpPr>
        <p:spPr>
          <a:xfrm>
            <a:off x="185530" y="563311"/>
            <a:ext cx="8362122" cy="20936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PT" sz="1600" b="1" dirty="0" smtClean="0">
                <a:solidFill>
                  <a:schemeClr val="bg1"/>
                </a:solidFill>
              </a:rPr>
              <a:t>Lista de referências </a:t>
            </a:r>
          </a:p>
          <a:p>
            <a:pPr marL="357188" indent="-35718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t-PT" sz="1600" dirty="0" err="1" smtClean="0">
                <a:solidFill>
                  <a:schemeClr val="bg1"/>
                </a:solidFill>
              </a:rPr>
              <a:t>American</a:t>
            </a:r>
            <a:r>
              <a:rPr lang="pt-PT" sz="1600" dirty="0" smtClean="0">
                <a:solidFill>
                  <a:schemeClr val="bg1"/>
                </a:solidFill>
              </a:rPr>
              <a:t> </a:t>
            </a:r>
            <a:r>
              <a:rPr lang="pt-PT" sz="1600" dirty="0" err="1" smtClean="0">
                <a:solidFill>
                  <a:schemeClr val="bg1"/>
                </a:solidFill>
              </a:rPr>
              <a:t>Psychological</a:t>
            </a:r>
            <a:r>
              <a:rPr lang="pt-PT" sz="1600" dirty="0" smtClean="0">
                <a:solidFill>
                  <a:schemeClr val="bg1"/>
                </a:solidFill>
              </a:rPr>
              <a:t> </a:t>
            </a:r>
            <a:r>
              <a:rPr lang="pt-PT" sz="1600" dirty="0" err="1" smtClean="0">
                <a:solidFill>
                  <a:schemeClr val="bg1"/>
                </a:solidFill>
              </a:rPr>
              <a:t>Association</a:t>
            </a:r>
            <a:r>
              <a:rPr lang="pt-PT" sz="1600" dirty="0" smtClean="0">
                <a:solidFill>
                  <a:schemeClr val="bg1"/>
                </a:solidFill>
              </a:rPr>
              <a:t>. (2010). </a:t>
            </a:r>
            <a:r>
              <a:rPr lang="pt-PT" sz="1600" i="1" dirty="0" err="1" smtClean="0">
                <a:solidFill>
                  <a:schemeClr val="bg1"/>
                </a:solidFill>
              </a:rPr>
              <a:t>Publication</a:t>
            </a:r>
            <a:r>
              <a:rPr lang="pt-PT" sz="1600" i="1" dirty="0" smtClean="0">
                <a:solidFill>
                  <a:schemeClr val="bg1"/>
                </a:solidFill>
              </a:rPr>
              <a:t> manual </a:t>
            </a:r>
            <a:r>
              <a:rPr lang="pt-PT" sz="1600" i="1" dirty="0" err="1" smtClean="0">
                <a:solidFill>
                  <a:schemeClr val="bg1"/>
                </a:solidFill>
              </a:rPr>
              <a:t>of</a:t>
            </a:r>
            <a:r>
              <a:rPr lang="pt-PT" sz="1600" i="1" dirty="0" smtClean="0">
                <a:solidFill>
                  <a:schemeClr val="bg1"/>
                </a:solidFill>
              </a:rPr>
              <a:t> </a:t>
            </a:r>
            <a:r>
              <a:rPr lang="pt-PT" sz="1600" i="1" dirty="0" err="1" smtClean="0">
                <a:solidFill>
                  <a:schemeClr val="bg1"/>
                </a:solidFill>
              </a:rPr>
              <a:t>the</a:t>
            </a:r>
            <a:r>
              <a:rPr lang="pt-PT" sz="1600" i="1" dirty="0" smtClean="0">
                <a:solidFill>
                  <a:schemeClr val="bg1"/>
                </a:solidFill>
              </a:rPr>
              <a:t> </a:t>
            </a:r>
            <a:r>
              <a:rPr lang="pt-PT" sz="1600" i="1" dirty="0" err="1" smtClean="0">
                <a:solidFill>
                  <a:schemeClr val="bg1"/>
                </a:solidFill>
              </a:rPr>
              <a:t>Americam</a:t>
            </a:r>
            <a:r>
              <a:rPr lang="pt-PT" sz="1600" i="1" dirty="0" smtClean="0">
                <a:solidFill>
                  <a:schemeClr val="bg1"/>
                </a:solidFill>
              </a:rPr>
              <a:t> </a:t>
            </a:r>
            <a:r>
              <a:rPr lang="pt-PT" sz="1600" i="1" dirty="0" err="1" smtClean="0">
                <a:solidFill>
                  <a:schemeClr val="bg1"/>
                </a:solidFill>
              </a:rPr>
              <a:t>Psychological</a:t>
            </a:r>
            <a:r>
              <a:rPr lang="pt-PT" sz="1600" i="1" dirty="0" smtClean="0">
                <a:solidFill>
                  <a:schemeClr val="bg1"/>
                </a:solidFill>
              </a:rPr>
              <a:t> </a:t>
            </a:r>
            <a:r>
              <a:rPr lang="pt-PT" sz="1600" i="1" dirty="0" err="1" smtClean="0">
                <a:solidFill>
                  <a:schemeClr val="bg1"/>
                </a:solidFill>
              </a:rPr>
              <a:t>Association</a:t>
            </a:r>
            <a:r>
              <a:rPr lang="pt-PT" sz="1600" dirty="0" smtClean="0">
                <a:solidFill>
                  <a:schemeClr val="bg1"/>
                </a:solidFill>
              </a:rPr>
              <a:t> (6.ª Ed.). Washington, DC: APA</a:t>
            </a:r>
            <a:r>
              <a:rPr lang="pt-PT" sz="1600" dirty="0" smtClean="0">
                <a:solidFill>
                  <a:schemeClr val="bg1"/>
                </a:solidFill>
              </a:rPr>
              <a:t>.</a:t>
            </a:r>
            <a:r>
              <a:rPr lang="pt-PT" sz="1600" dirty="0" smtClean="0">
                <a:solidFill>
                  <a:schemeClr val="bg1"/>
                </a:solidFill>
              </a:rPr>
              <a:t>  </a:t>
            </a:r>
            <a:endParaRPr lang="pt-PT" sz="1600" dirty="0">
              <a:solidFill>
                <a:schemeClr val="bg1"/>
              </a:solidFill>
            </a:endParaRPr>
          </a:p>
        </p:txBody>
      </p:sp>
      <p:sp>
        <p:nvSpPr>
          <p:cNvPr id="15" name="Marcador de Posição de Conteúdo 2"/>
          <p:cNvSpPr txBox="1">
            <a:spLocks/>
          </p:cNvSpPr>
          <p:nvPr/>
        </p:nvSpPr>
        <p:spPr>
          <a:xfrm>
            <a:off x="298173" y="3869828"/>
            <a:ext cx="8547652" cy="185511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800" b="1" dirty="0">
                <a:solidFill>
                  <a:schemeClr val="bg1"/>
                </a:solidFill>
              </a:rPr>
              <a:t>Outros recursos no </a:t>
            </a:r>
            <a:r>
              <a:rPr lang="pt-PT" sz="1800" b="1" dirty="0" smtClean="0">
                <a:solidFill>
                  <a:schemeClr val="bg1"/>
                </a:solidFill>
              </a:rPr>
              <a:t>Aprendiz de Investigador</a:t>
            </a:r>
            <a:endParaRPr lang="pt-PT" sz="18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1400" dirty="0">
                <a:solidFill>
                  <a:schemeClr val="bg1"/>
                </a:solidFill>
              </a:rPr>
              <a:t>Tutoriais em PowerPoint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1400" dirty="0">
                <a:solidFill>
                  <a:schemeClr val="bg1"/>
                </a:solidFill>
              </a:rPr>
              <a:t>Tutoriais em vídeo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1400" dirty="0">
                <a:solidFill>
                  <a:schemeClr val="bg1"/>
                </a:solidFill>
              </a:rPr>
              <a:t>Tutoriais com exercícios de auto verificação e autocorreção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1400" dirty="0">
                <a:solidFill>
                  <a:schemeClr val="bg1"/>
                </a:solidFill>
              </a:rPr>
              <a:t>Grelhas de apoio ao trabalho do </a:t>
            </a:r>
            <a:r>
              <a:rPr lang="pt-PT" sz="1400" dirty="0" smtClean="0">
                <a:solidFill>
                  <a:schemeClr val="bg1"/>
                </a:solidFill>
              </a:rPr>
              <a:t>aluno </a:t>
            </a:r>
            <a:endParaRPr lang="pt-PT" sz="1400" dirty="0">
              <a:solidFill>
                <a:schemeClr val="bg1"/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t-PT" sz="2400" b="1" dirty="0">
                <a:solidFill>
                  <a:schemeClr val="bg1"/>
                </a:solidFill>
              </a:rPr>
              <a:t>aprendizinvestigador.pt</a:t>
            </a:r>
            <a:endParaRPr lang="pt-P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999548" y="1437901"/>
            <a:ext cx="4810538" cy="4114759"/>
          </a:xfrm>
        </p:spPr>
        <p:txBody>
          <a:bodyPr rtlCol="0">
            <a:normAutofit/>
          </a:bodyPr>
          <a:lstStyle/>
          <a:p>
            <a:pPr marL="185738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solidFill>
                  <a:srgbClr val="88B800"/>
                </a:solidFill>
                <a:hlinkClick r:id="rId2" action="ppaction://hlinksldjump"/>
              </a:rPr>
              <a:t>As fontes de informação</a:t>
            </a:r>
            <a:endParaRPr lang="pt-PT" sz="2400" dirty="0" smtClean="0">
              <a:solidFill>
                <a:srgbClr val="88B800"/>
              </a:solidFill>
            </a:endParaRPr>
          </a:p>
          <a:p>
            <a:pPr marL="185738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solidFill>
                  <a:srgbClr val="88B800"/>
                </a:solidFill>
                <a:hlinkClick r:id="rId3" action="ppaction://hlinksldjump"/>
              </a:rPr>
              <a:t>Respeitar os direitos de autor</a:t>
            </a:r>
            <a:endParaRPr lang="pt-PT" sz="2400" dirty="0" smtClean="0">
              <a:solidFill>
                <a:srgbClr val="88B800"/>
              </a:solidFill>
            </a:endParaRPr>
          </a:p>
          <a:p>
            <a:pPr marL="185738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solidFill>
                  <a:srgbClr val="88B800"/>
                </a:solidFill>
                <a:hlinkClick r:id="rId4" action="ppaction://hlinksldjump"/>
              </a:rPr>
              <a:t>Referências bibliográficas: livro</a:t>
            </a:r>
            <a:endParaRPr lang="pt-PT" sz="2400" dirty="0">
              <a:solidFill>
                <a:srgbClr val="88B800"/>
              </a:solidFill>
            </a:endParaRPr>
          </a:p>
          <a:p>
            <a:pPr marL="185738" lvl="0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solidFill>
                  <a:srgbClr val="88B800"/>
                </a:solidFill>
                <a:hlinkClick r:id="rId5" action="ppaction://hlinksldjump"/>
              </a:rPr>
              <a:t>Onde encontrar a informação</a:t>
            </a:r>
            <a:endParaRPr lang="pt-PT" sz="2400" dirty="0" smtClean="0">
              <a:solidFill>
                <a:srgbClr val="88B800"/>
              </a:solidFill>
            </a:endParaRPr>
          </a:p>
          <a:p>
            <a:pPr marL="185738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>
                <a:solidFill>
                  <a:srgbClr val="BC0E34"/>
                </a:solidFill>
                <a:hlinkClick r:id="rId6" action="ppaction://hlinksldjump"/>
              </a:rPr>
              <a:t>Lista de referências bibliográficas</a:t>
            </a:r>
            <a:endParaRPr lang="pt-PT" sz="2400" dirty="0">
              <a:solidFill>
                <a:srgbClr val="BC0E34"/>
              </a:solidFill>
            </a:endParaRPr>
          </a:p>
          <a:p>
            <a:pPr marL="185738" lvl="0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1800" dirty="0" smtClean="0">
              <a:solidFill>
                <a:srgbClr val="88B8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85433" y="345082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>
                <a:solidFill>
                  <a:srgbClr val="BC0E34"/>
                </a:solidFill>
              </a:rPr>
              <a:t>sumário</a:t>
            </a:r>
            <a:endParaRPr lang="pt-PT" sz="2800" b="1" dirty="0">
              <a:solidFill>
                <a:srgbClr val="BC0E34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52872" y="-6351"/>
            <a:ext cx="8991128" cy="6864351"/>
            <a:chOff x="152872" y="-6351"/>
            <a:chExt cx="8991128" cy="6864351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6" name="Retângulo 15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prstClr val="black"/>
                <a:srgbClr val="BC0E3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76" t="18203" r="15590" b="2536"/>
            <a:stretch/>
          </p:blipFill>
          <p:spPr>
            <a:xfrm>
              <a:off x="8539162" y="6243637"/>
              <a:ext cx="604838" cy="614363"/>
            </a:xfrm>
            <a:prstGeom prst="rect">
              <a:avLst/>
            </a:prstGeom>
          </p:spPr>
        </p:pic>
        <p:grpSp>
          <p:nvGrpSpPr>
            <p:cNvPr id="19" name="Grupo 18"/>
            <p:cNvGrpSpPr/>
            <p:nvPr/>
          </p:nvGrpSpPr>
          <p:grpSpPr>
            <a:xfrm rot="5400000">
              <a:off x="-3042398" y="3195270"/>
              <a:ext cx="6449921" cy="59381"/>
              <a:chOff x="0" y="154657"/>
              <a:chExt cx="9143999" cy="65840"/>
            </a:xfrm>
          </p:grpSpPr>
          <p:sp>
            <p:nvSpPr>
              <p:cNvPr id="20" name="Retângulo 19"/>
              <p:cNvSpPr/>
              <p:nvPr/>
            </p:nvSpPr>
            <p:spPr>
              <a:xfrm>
                <a:off x="0" y="166628"/>
                <a:ext cx="2949620" cy="53869"/>
              </a:xfrm>
              <a:prstGeom prst="rect">
                <a:avLst/>
              </a:prstGeom>
              <a:solidFill>
                <a:srgbClr val="BC0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6194379" y="154657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2" name="Retângulo 21"/>
              <p:cNvSpPr/>
              <p:nvPr/>
            </p:nvSpPr>
            <p:spPr>
              <a:xfrm>
                <a:off x="3097189" y="166628"/>
                <a:ext cx="2949620" cy="53869"/>
              </a:xfrm>
              <a:prstGeom prst="rect">
                <a:avLst/>
              </a:prstGeom>
              <a:solidFill>
                <a:srgbClr val="EF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5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-11671" y="768765"/>
            <a:ext cx="9144000" cy="6248400"/>
          </a:xfrm>
          <a:prstGeom prst="rect">
            <a:avLst/>
          </a:prstGeom>
          <a:solidFill>
            <a:srgbClr val="BC0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286503" y="1063316"/>
            <a:ext cx="8559322" cy="1971432"/>
          </a:xfrm>
        </p:spPr>
        <p:txBody>
          <a:bodyPr rtlCol="0" anchor="t"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1800" b="1" dirty="0" smtClean="0">
                <a:solidFill>
                  <a:schemeClr val="bg1"/>
                </a:solidFill>
              </a:rPr>
              <a:t>Ficha técnica</a:t>
            </a:r>
          </a:p>
          <a:p>
            <a:pPr marL="723900" indent="-723900" algn="just">
              <a:spcBef>
                <a:spcPts val="0"/>
              </a:spcBef>
              <a:buNone/>
            </a:pPr>
            <a:endParaRPr lang="pt-PT" sz="800" b="1" dirty="0" smtClean="0">
              <a:solidFill>
                <a:schemeClr val="bg1"/>
              </a:solidFill>
            </a:endParaRPr>
          </a:p>
          <a:p>
            <a:pPr marL="723900" indent="-7239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Título: </a:t>
            </a:r>
            <a:r>
              <a:rPr lang="pt-PT" sz="1500" dirty="0" smtClean="0">
                <a:solidFill>
                  <a:schemeClr val="bg1"/>
                </a:solidFill>
              </a:rPr>
              <a:t>O aprendiz de investigador. Respeitar os direitos de </a:t>
            </a:r>
            <a:r>
              <a:rPr lang="pt-PT" sz="1500" dirty="0">
                <a:solidFill>
                  <a:schemeClr val="bg1"/>
                </a:solidFill>
              </a:rPr>
              <a:t>autor. Referências bibliográficas. O </a:t>
            </a:r>
            <a:r>
              <a:rPr lang="pt-PT" sz="1500" dirty="0" smtClean="0">
                <a:solidFill>
                  <a:schemeClr val="bg1"/>
                </a:solidFill>
              </a:rPr>
              <a:t>livro. Ensino básico 1.º ciclo.</a:t>
            </a:r>
          </a:p>
          <a:p>
            <a:pPr marL="723900" indent="-7239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Autores: </a:t>
            </a:r>
            <a:r>
              <a:rPr lang="pt-PT" sz="1500" dirty="0" smtClean="0">
                <a:solidFill>
                  <a:schemeClr val="bg1"/>
                </a:solidFill>
              </a:rPr>
              <a:t>Graça Silva e Isabel Bernardo  |  Projeto </a:t>
            </a:r>
            <a:r>
              <a:rPr lang="pt-PT" sz="1500" i="1" dirty="0" smtClean="0">
                <a:solidFill>
                  <a:schemeClr val="bg1"/>
                </a:solidFill>
              </a:rPr>
              <a:t>Literacias na escola: formar os parceiros da biblioteca</a:t>
            </a:r>
          </a:p>
          <a:p>
            <a:pPr marL="723900" indent="-7239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>
                <a:solidFill>
                  <a:schemeClr val="bg1"/>
                </a:solidFill>
              </a:rPr>
              <a:t>Fotos:  </a:t>
            </a:r>
            <a:r>
              <a:rPr lang="pt-PT" sz="1500" dirty="0">
                <a:solidFill>
                  <a:schemeClr val="bg1"/>
                </a:solidFill>
              </a:rPr>
              <a:t>Graça Silva | José Plácido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Edição: </a:t>
            </a:r>
            <a:r>
              <a:rPr lang="pt-PT" sz="1500" dirty="0" smtClean="0">
                <a:solidFill>
                  <a:schemeClr val="bg1"/>
                </a:solidFill>
              </a:rPr>
              <a:t>Bibliotecas Escolares dos Agrupamentos de Escolas do Concelho de Cantanhede, 2016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PT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PT" sz="4000" dirty="0">
              <a:solidFill>
                <a:schemeClr val="bg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" y="5078515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kern="100" spc="600" dirty="0">
                <a:solidFill>
                  <a:schemeClr val="bg1">
                    <a:lumMod val="85000"/>
                  </a:schemeClr>
                </a:solidFill>
              </a:rPr>
              <a:t>Literacias na escola: formar os parceiros da biblioteca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 rot="10800000" flipV="1">
            <a:off x="286503" y="4460050"/>
            <a:ext cx="84657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PT" sz="1000" dirty="0" smtClean="0">
                <a:solidFill>
                  <a:schemeClr val="bg1">
                    <a:lumMod val="95000"/>
                  </a:schemeClr>
                </a:solidFill>
              </a:rPr>
              <a:t>O </a:t>
            </a:r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aprendiz de investigador. Respeitar os direitos de </a:t>
            </a:r>
            <a:r>
              <a:rPr lang="pt-PT" sz="1000" dirty="0" smtClean="0">
                <a:solidFill>
                  <a:schemeClr val="bg1">
                    <a:lumMod val="95000"/>
                  </a:schemeClr>
                </a:solidFill>
              </a:rPr>
              <a:t>autor. </a:t>
            </a:r>
            <a:r>
              <a:rPr lang="pt-PT" sz="1000" dirty="0">
                <a:solidFill>
                  <a:schemeClr val="bg1"/>
                </a:solidFill>
              </a:rPr>
              <a:t>Referências bibliográficas. O livro. </a:t>
            </a:r>
            <a:r>
              <a:rPr lang="pt-PT" sz="1000" dirty="0" smtClean="0">
                <a:solidFill>
                  <a:schemeClr val="bg1"/>
                </a:solidFill>
              </a:rPr>
              <a:t>Ensino </a:t>
            </a:r>
            <a:r>
              <a:rPr lang="pt-PT" sz="1000" dirty="0">
                <a:solidFill>
                  <a:schemeClr val="bg1"/>
                </a:solidFill>
              </a:rPr>
              <a:t>básico 1.º ciclo</a:t>
            </a:r>
            <a:r>
              <a:rPr lang="pt-PT" sz="1000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by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Graça Silva e Isabel Bernardo, Projeto Literacias na Escola: formar os parceiros da biblioteca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licensed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under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a Creative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Commons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Atribuição-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NãoComercial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SemDerivações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4.0 Internacional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License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pt-PT" altLang="pt-P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16" name="Imagem 1" descr="Licença Creative Comm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72" y="4146382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483721" y="5674403"/>
            <a:ext cx="8083943" cy="960499"/>
            <a:chOff x="483721" y="5674403"/>
            <a:chExt cx="8083943" cy="960499"/>
          </a:xfrm>
        </p:grpSpPr>
        <p:pic>
          <p:nvPicPr>
            <p:cNvPr id="39" name="Imagem 3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7" r="5450" b="22882"/>
            <a:stretch/>
          </p:blipFill>
          <p:spPr>
            <a:xfrm>
              <a:off x="483721" y="5674403"/>
              <a:ext cx="1197037" cy="960499"/>
            </a:xfrm>
            <a:prstGeom prst="rect">
              <a:avLst/>
            </a:prstGeom>
          </p:spPr>
        </p:pic>
        <p:pic>
          <p:nvPicPr>
            <p:cNvPr id="40" name="Imagem 3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26" t="16855" r="27369" b="6358"/>
            <a:stretch/>
          </p:blipFill>
          <p:spPr>
            <a:xfrm>
              <a:off x="5636636" y="5674403"/>
              <a:ext cx="1197037" cy="960499"/>
            </a:xfrm>
            <a:prstGeom prst="rect">
              <a:avLst/>
            </a:prstGeom>
          </p:spPr>
        </p:pic>
        <p:pic>
          <p:nvPicPr>
            <p:cNvPr id="41" name="Imagem 4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4" r="14192" b="18111"/>
            <a:stretch/>
          </p:blipFill>
          <p:spPr>
            <a:xfrm>
              <a:off x="2222496" y="5674403"/>
              <a:ext cx="1232857" cy="960499"/>
            </a:xfrm>
            <a:prstGeom prst="rect">
              <a:avLst/>
            </a:prstGeom>
          </p:spPr>
        </p:pic>
        <p:pic>
          <p:nvPicPr>
            <p:cNvPr id="42" name="Imagem 4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43" r="13744" b="11686"/>
            <a:stretch/>
          </p:blipFill>
          <p:spPr>
            <a:xfrm>
              <a:off x="7370626" y="5674403"/>
              <a:ext cx="1197038" cy="960499"/>
            </a:xfrm>
            <a:prstGeom prst="rect">
              <a:avLst/>
            </a:prstGeom>
          </p:spPr>
        </p:pic>
        <p:pic>
          <p:nvPicPr>
            <p:cNvPr id="43" name="Imagem 4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81" r="11511"/>
            <a:stretch/>
          </p:blipFill>
          <p:spPr>
            <a:xfrm>
              <a:off x="3997091" y="5674403"/>
              <a:ext cx="1102592" cy="960499"/>
            </a:xfrm>
            <a:prstGeom prst="rect">
              <a:avLst/>
            </a:prstGeom>
          </p:spPr>
        </p:pic>
      </p:grpSp>
      <p:grpSp>
        <p:nvGrpSpPr>
          <p:cNvPr id="23" name="Grupo 22"/>
          <p:cNvGrpSpPr/>
          <p:nvPr/>
        </p:nvGrpSpPr>
        <p:grpSpPr>
          <a:xfrm>
            <a:off x="0" y="154657"/>
            <a:ext cx="9143999" cy="65840"/>
            <a:chOff x="0" y="154657"/>
            <a:chExt cx="9143999" cy="65840"/>
          </a:xfrm>
        </p:grpSpPr>
        <p:sp>
          <p:nvSpPr>
            <p:cNvPr id="24" name="Retângulo 23"/>
            <p:cNvSpPr/>
            <p:nvPr/>
          </p:nvSpPr>
          <p:spPr>
            <a:xfrm>
              <a:off x="0" y="166628"/>
              <a:ext cx="2949620" cy="53869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6194379" y="154657"/>
              <a:ext cx="2949620" cy="65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3097189" y="166628"/>
              <a:ext cx="2949620" cy="53869"/>
            </a:xfrm>
            <a:prstGeom prst="rect">
              <a:avLst/>
            </a:prstGeom>
            <a:solidFill>
              <a:srgbClr val="EF2D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5360914" y="3634679"/>
            <a:ext cx="3375728" cy="716624"/>
            <a:chOff x="5256559" y="3589214"/>
            <a:chExt cx="3375728" cy="716624"/>
          </a:xfrm>
        </p:grpSpPr>
        <p:grpSp>
          <p:nvGrpSpPr>
            <p:cNvPr id="28" name="Grupo 27"/>
            <p:cNvGrpSpPr/>
            <p:nvPr/>
          </p:nvGrpSpPr>
          <p:grpSpPr>
            <a:xfrm>
              <a:off x="6881198" y="3589214"/>
              <a:ext cx="1751089" cy="716624"/>
              <a:chOff x="6824386" y="3608651"/>
              <a:chExt cx="1751089" cy="716624"/>
            </a:xfrm>
          </p:grpSpPr>
          <p:pic>
            <p:nvPicPr>
              <p:cNvPr id="31" name="Picture 7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4386" y="4142582"/>
                <a:ext cx="595434" cy="1826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8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80" r="12038"/>
              <a:stretch>
                <a:fillRect/>
              </a:stretch>
            </p:blipFill>
            <p:spPr bwMode="auto">
              <a:xfrm>
                <a:off x="6978001" y="3937623"/>
                <a:ext cx="419837" cy="1819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4" name="Imagem 3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884991"/>
                <a:ext cx="749326" cy="203840"/>
              </a:xfrm>
              <a:prstGeom prst="rect">
                <a:avLst/>
              </a:prstGeom>
            </p:spPr>
          </p:pic>
          <p:pic>
            <p:nvPicPr>
              <p:cNvPr id="35" name="Imagem 3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4127135"/>
                <a:ext cx="1061092" cy="198140"/>
              </a:xfrm>
              <a:prstGeom prst="rect">
                <a:avLst/>
              </a:prstGeom>
            </p:spPr>
          </p:pic>
          <p:pic>
            <p:nvPicPr>
              <p:cNvPr id="36" name="Imagem 35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608651"/>
                <a:ext cx="749326" cy="250501"/>
              </a:xfrm>
              <a:prstGeom prst="rect">
                <a:avLst/>
              </a:prstGeom>
            </p:spPr>
          </p:pic>
        </p:grpSp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766" y="3761196"/>
              <a:ext cx="539621" cy="539621"/>
            </a:xfrm>
            <a:prstGeom prst="rect">
              <a:avLst/>
            </a:prstGeom>
          </p:spPr>
        </p:pic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256559" y="3816923"/>
              <a:ext cx="812831" cy="4770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99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66878" y="268442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pt-PT" sz="2800" b="1" dirty="0" smtClean="0"/>
              <a:t>As fontes de informação</a:t>
            </a:r>
            <a:endParaRPr lang="pt-PT" sz="3600" b="1" dirty="0"/>
          </a:p>
        </p:txBody>
      </p:sp>
      <p:grpSp>
        <p:nvGrpSpPr>
          <p:cNvPr id="13" name="Grupo 12"/>
          <p:cNvGrpSpPr/>
          <p:nvPr/>
        </p:nvGrpSpPr>
        <p:grpSpPr>
          <a:xfrm>
            <a:off x="152872" y="-6351"/>
            <a:ext cx="8991128" cy="6864351"/>
            <a:chOff x="152872" y="-6351"/>
            <a:chExt cx="8991128" cy="6864351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5" name="Retângulo 14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BC0E3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76" t="18203" r="15590" b="2536"/>
            <a:stretch/>
          </p:blipFill>
          <p:spPr>
            <a:xfrm>
              <a:off x="8539162" y="6243637"/>
              <a:ext cx="604838" cy="614363"/>
            </a:xfrm>
            <a:prstGeom prst="rect">
              <a:avLst/>
            </a:prstGeom>
          </p:spPr>
        </p:pic>
        <p:grpSp>
          <p:nvGrpSpPr>
            <p:cNvPr id="18" name="Grupo 17"/>
            <p:cNvGrpSpPr/>
            <p:nvPr/>
          </p:nvGrpSpPr>
          <p:grpSpPr>
            <a:xfrm rot="5400000">
              <a:off x="-3042398" y="3195270"/>
              <a:ext cx="6449921" cy="59381"/>
              <a:chOff x="0" y="154657"/>
              <a:chExt cx="9143999" cy="65840"/>
            </a:xfrm>
          </p:grpSpPr>
          <p:sp>
            <p:nvSpPr>
              <p:cNvPr id="25" name="Retângulo 24"/>
              <p:cNvSpPr/>
              <p:nvPr/>
            </p:nvSpPr>
            <p:spPr>
              <a:xfrm>
                <a:off x="0" y="166628"/>
                <a:ext cx="2949620" cy="53869"/>
              </a:xfrm>
              <a:prstGeom prst="rect">
                <a:avLst/>
              </a:prstGeom>
              <a:solidFill>
                <a:srgbClr val="BC0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6" name="Retângulo 25"/>
              <p:cNvSpPr/>
              <p:nvPr/>
            </p:nvSpPr>
            <p:spPr>
              <a:xfrm>
                <a:off x="6194379" y="154657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7" name="Retângulo 26"/>
              <p:cNvSpPr/>
              <p:nvPr/>
            </p:nvSpPr>
            <p:spPr>
              <a:xfrm>
                <a:off x="3097189" y="166628"/>
                <a:ext cx="2949620" cy="53869"/>
              </a:xfrm>
              <a:prstGeom prst="rect">
                <a:avLst/>
              </a:prstGeom>
              <a:solidFill>
                <a:srgbClr val="EF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sp>
        <p:nvSpPr>
          <p:cNvPr id="2" name="Marcador de Posição de Conteúdo 1"/>
          <p:cNvSpPr>
            <a:spLocks noGrp="1"/>
          </p:cNvSpPr>
          <p:nvPr>
            <p:ph sz="half" idx="1"/>
          </p:nvPr>
        </p:nvSpPr>
        <p:spPr>
          <a:xfrm>
            <a:off x="366878" y="963113"/>
            <a:ext cx="5820959" cy="3932095"/>
          </a:xfrm>
        </p:spPr>
        <p:txBody>
          <a:bodyPr>
            <a:normAutofit/>
          </a:bodyPr>
          <a:lstStyle/>
          <a:p>
            <a:pPr marL="450850" indent="-265113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tabLst>
                <a:tab pos="7267575" algn="l"/>
              </a:tabLst>
              <a:defRPr/>
            </a:pPr>
            <a:r>
              <a:rPr lang="pt-PT" sz="2400" dirty="0"/>
              <a:t>Quando fazes um trabalho escolar que implique fazer uma </a:t>
            </a:r>
            <a:r>
              <a:rPr lang="pt-PT" sz="2400" dirty="0" smtClean="0"/>
              <a:t>pesquisa, terás </a:t>
            </a:r>
            <a:r>
              <a:rPr lang="pt-PT" sz="2400" dirty="0"/>
              <a:t>de consultar </a:t>
            </a:r>
            <a:r>
              <a:rPr lang="pt-PT" sz="2600" b="1" dirty="0">
                <a:solidFill>
                  <a:srgbClr val="BC0E34"/>
                </a:solidFill>
              </a:rPr>
              <a:t>fontes de informação </a:t>
            </a:r>
            <a:r>
              <a:rPr lang="pt-PT" sz="2400" dirty="0"/>
              <a:t>como:</a:t>
            </a:r>
          </a:p>
          <a:p>
            <a:pPr marL="808038" indent="-24606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BC0E34"/>
              </a:buClr>
              <a:buSzPct val="60000"/>
              <a:buFont typeface="Wingdings" panose="05000000000000000000" pitchFamily="2" charset="2"/>
              <a:buChar char="ü"/>
              <a:tabLst>
                <a:tab pos="7267575" algn="l"/>
              </a:tabLst>
              <a:defRPr/>
            </a:pPr>
            <a:r>
              <a:rPr lang="pt-PT" sz="2400" dirty="0"/>
              <a:t>livro ou revista (</a:t>
            </a:r>
            <a:r>
              <a:rPr lang="pt-PT" sz="2400" dirty="0" smtClean="0"/>
              <a:t>impresso </a:t>
            </a:r>
            <a:r>
              <a:rPr lang="pt-PT" sz="2400" dirty="0"/>
              <a:t>ou </a:t>
            </a:r>
            <a:r>
              <a:rPr lang="pt-PT" sz="2400" dirty="0" smtClean="0"/>
              <a:t>digital)</a:t>
            </a:r>
            <a:endParaRPr lang="pt-PT" sz="2400" dirty="0"/>
          </a:p>
          <a:p>
            <a:pPr marL="808038" indent="-24606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BC0E34"/>
              </a:buClr>
              <a:buSzPct val="60000"/>
              <a:buFont typeface="Wingdings" panose="05000000000000000000" pitchFamily="2" charset="2"/>
              <a:buChar char="ü"/>
              <a:tabLst>
                <a:tab pos="7267575" algn="l"/>
              </a:tabLst>
              <a:defRPr/>
            </a:pPr>
            <a:r>
              <a:rPr lang="pt-PT" sz="2400" dirty="0"/>
              <a:t>filme</a:t>
            </a:r>
          </a:p>
          <a:p>
            <a:pPr marL="808038" indent="-24606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BC0E34"/>
              </a:buClr>
              <a:buSzPct val="60000"/>
              <a:buFont typeface="Wingdings" panose="05000000000000000000" pitchFamily="2" charset="2"/>
              <a:buChar char="ü"/>
              <a:tabLst>
                <a:tab pos="7267575" algn="l"/>
              </a:tabLst>
              <a:defRPr/>
            </a:pPr>
            <a:r>
              <a:rPr lang="pt-PT" sz="2400" dirty="0"/>
              <a:t>música</a:t>
            </a:r>
          </a:p>
          <a:p>
            <a:pPr marL="808038" indent="-24606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BC0E34"/>
              </a:buClr>
              <a:buSzPct val="60000"/>
              <a:buFont typeface="Wingdings" panose="05000000000000000000" pitchFamily="2" charset="2"/>
              <a:buChar char="ü"/>
              <a:tabLst>
                <a:tab pos="7267575" algn="l"/>
              </a:tabLst>
              <a:defRPr/>
            </a:pPr>
            <a:r>
              <a:rPr lang="pt-PT" sz="2400" dirty="0"/>
              <a:t>página </a:t>
            </a:r>
            <a:r>
              <a:rPr lang="pt-PT" sz="2400" dirty="0" smtClean="0"/>
              <a:t>da internet, …</a:t>
            </a:r>
            <a:endParaRPr lang="pt-PT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8" t="17911" r="21045" b="13632"/>
          <a:stretch/>
        </p:blipFill>
        <p:spPr>
          <a:xfrm>
            <a:off x="2727175" y="5002104"/>
            <a:ext cx="1462687" cy="12417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01" y="4986582"/>
            <a:ext cx="1676073" cy="12570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" t="4378" r="17911"/>
          <a:stretch/>
        </p:blipFill>
        <p:spPr>
          <a:xfrm>
            <a:off x="4704584" y="4986582"/>
            <a:ext cx="1387796" cy="125581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490" y="936425"/>
            <a:ext cx="1442019" cy="1301798"/>
          </a:xfrm>
          <a:prstGeom prst="flowChartConnector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7" t="8358" r="13284" b="7263"/>
          <a:stretch/>
        </p:blipFill>
        <p:spPr>
          <a:xfrm>
            <a:off x="6607102" y="4986582"/>
            <a:ext cx="1512797" cy="125581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371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60181" y="526674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pt-PT" sz="2800" b="1" dirty="0" smtClean="0"/>
              <a:t>Respeitar os direitos de autor</a:t>
            </a:r>
            <a:endParaRPr lang="pt-PT" sz="3600" b="1" dirty="0"/>
          </a:p>
        </p:txBody>
      </p:sp>
      <p:grpSp>
        <p:nvGrpSpPr>
          <p:cNvPr id="13" name="Grupo 12"/>
          <p:cNvGrpSpPr/>
          <p:nvPr/>
        </p:nvGrpSpPr>
        <p:grpSpPr>
          <a:xfrm>
            <a:off x="152872" y="-6351"/>
            <a:ext cx="8991128" cy="6864351"/>
            <a:chOff x="152872" y="-6351"/>
            <a:chExt cx="8991128" cy="6864351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5" name="Retângulo 14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BC0E3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76" t="18203" r="15590" b="2536"/>
            <a:stretch/>
          </p:blipFill>
          <p:spPr>
            <a:xfrm>
              <a:off x="8539162" y="6243637"/>
              <a:ext cx="604838" cy="614363"/>
            </a:xfrm>
            <a:prstGeom prst="rect">
              <a:avLst/>
            </a:prstGeom>
          </p:spPr>
        </p:pic>
        <p:grpSp>
          <p:nvGrpSpPr>
            <p:cNvPr id="18" name="Grupo 17"/>
            <p:cNvGrpSpPr/>
            <p:nvPr/>
          </p:nvGrpSpPr>
          <p:grpSpPr>
            <a:xfrm rot="5400000">
              <a:off x="-3042398" y="3195270"/>
              <a:ext cx="6449921" cy="59381"/>
              <a:chOff x="0" y="154657"/>
              <a:chExt cx="9143999" cy="65840"/>
            </a:xfrm>
          </p:grpSpPr>
          <p:sp>
            <p:nvSpPr>
              <p:cNvPr id="25" name="Retângulo 24"/>
              <p:cNvSpPr/>
              <p:nvPr/>
            </p:nvSpPr>
            <p:spPr>
              <a:xfrm>
                <a:off x="0" y="166628"/>
                <a:ext cx="2949620" cy="53869"/>
              </a:xfrm>
              <a:prstGeom prst="rect">
                <a:avLst/>
              </a:prstGeom>
              <a:solidFill>
                <a:srgbClr val="BC0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6" name="Retângulo 25"/>
              <p:cNvSpPr/>
              <p:nvPr/>
            </p:nvSpPr>
            <p:spPr>
              <a:xfrm>
                <a:off x="6194379" y="154657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7" name="Retângulo 26"/>
              <p:cNvSpPr/>
              <p:nvPr/>
            </p:nvSpPr>
            <p:spPr>
              <a:xfrm>
                <a:off x="3097189" y="166628"/>
                <a:ext cx="2949620" cy="53869"/>
              </a:xfrm>
              <a:prstGeom prst="rect">
                <a:avLst/>
              </a:prstGeom>
              <a:solidFill>
                <a:srgbClr val="EF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sp>
        <p:nvSpPr>
          <p:cNvPr id="2" name="Marcador de Posição de Conteúdo 1"/>
          <p:cNvSpPr>
            <a:spLocks noGrp="1"/>
          </p:cNvSpPr>
          <p:nvPr>
            <p:ph sz="half" idx="1"/>
          </p:nvPr>
        </p:nvSpPr>
        <p:spPr>
          <a:xfrm>
            <a:off x="360181" y="1769095"/>
            <a:ext cx="7858817" cy="4436903"/>
          </a:xfrm>
        </p:spPr>
        <p:txBody>
          <a:bodyPr>
            <a:norm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30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tabLst>
                <a:tab pos="7267575" algn="l"/>
              </a:tabLst>
              <a:defRPr/>
            </a:pPr>
            <a:r>
              <a:rPr lang="pt-PT" sz="2400" dirty="0"/>
              <a:t>Às fontes de informação vais buscar ideias e informações que não são </a:t>
            </a:r>
            <a:r>
              <a:rPr lang="pt-PT" sz="2400" dirty="0" smtClean="0"/>
              <a:t>tuas para poderes construir o teu trabalho.</a:t>
            </a:r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tabLst>
                <a:tab pos="7267575" algn="l"/>
              </a:tabLst>
              <a:defRPr/>
            </a:pPr>
            <a:r>
              <a:rPr lang="pt-PT" sz="2400" dirty="0" smtClean="0"/>
              <a:t>Para respeitares os direitos de autor deves identificar a </a:t>
            </a:r>
            <a:r>
              <a:rPr lang="pt-PT" sz="2400" dirty="0"/>
              <a:t>obra </a:t>
            </a:r>
            <a:r>
              <a:rPr lang="pt-PT" sz="2400" dirty="0" smtClean="0"/>
              <a:t>consultada e seus autores, isto é, deves fazer uma </a:t>
            </a:r>
            <a:r>
              <a:rPr lang="pt-PT" sz="2600" b="1" dirty="0" smtClean="0">
                <a:solidFill>
                  <a:srgbClr val="BC0E34"/>
                </a:solidFill>
              </a:rPr>
              <a:t>referência bibliográfica</a:t>
            </a:r>
            <a:r>
              <a:rPr lang="pt-PT" sz="2400" dirty="0" smtClean="0"/>
              <a:t>.</a:t>
            </a:r>
            <a:endParaRPr lang="pt-PT" sz="4000" b="1" dirty="0" smtClean="0">
              <a:solidFill>
                <a:srgbClr val="BC0E34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573" y="274909"/>
            <a:ext cx="1378425" cy="1242421"/>
          </a:xfrm>
          <a:prstGeom prst="rect">
            <a:avLst/>
          </a:prstGeom>
        </p:spPr>
      </p:pic>
      <p:sp>
        <p:nvSpPr>
          <p:cNvPr id="17" name="Nota de aviso oval 16"/>
          <p:cNvSpPr/>
          <p:nvPr/>
        </p:nvSpPr>
        <p:spPr>
          <a:xfrm>
            <a:off x="4289589" y="4369342"/>
            <a:ext cx="3458818" cy="1631053"/>
          </a:xfrm>
          <a:prstGeom prst="wedgeEllipseCallout">
            <a:avLst>
              <a:gd name="adj1" fmla="val -57797"/>
              <a:gd name="adj2" fmla="val -40909"/>
            </a:avLst>
          </a:prstGeom>
          <a:noFill/>
          <a:ln w="38100">
            <a:solidFill>
              <a:srgbClr val="BC0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Lista organizada com a identificação das fontes consultadas!</a:t>
            </a:r>
            <a:endParaRPr lang="pt-PT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152872" y="-6351"/>
            <a:ext cx="8991128" cy="6864351"/>
            <a:chOff x="152872" y="-6351"/>
            <a:chExt cx="8991128" cy="6864351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15" name="Retângulo 14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PT" sz="1200" kern="0" spc="650" dirty="0">
                  <a:solidFill>
                    <a:prstClr val="black"/>
                  </a:solidFill>
                </a:rPr>
                <a:t>Literacias na escola: formar os parceiros da biblioteca</a:t>
              </a:r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BC0E3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76" t="18203" r="15590" b="2536"/>
            <a:stretch/>
          </p:blipFill>
          <p:spPr>
            <a:xfrm>
              <a:off x="8539162" y="6243637"/>
              <a:ext cx="604838" cy="614363"/>
            </a:xfrm>
            <a:prstGeom prst="rect">
              <a:avLst/>
            </a:prstGeom>
          </p:spPr>
        </p:pic>
        <p:grpSp>
          <p:nvGrpSpPr>
            <p:cNvPr id="18" name="Grupo 17"/>
            <p:cNvGrpSpPr/>
            <p:nvPr/>
          </p:nvGrpSpPr>
          <p:grpSpPr>
            <a:xfrm rot="5400000">
              <a:off x="-3042398" y="3195270"/>
              <a:ext cx="6449921" cy="59381"/>
              <a:chOff x="0" y="154657"/>
              <a:chExt cx="9143999" cy="65840"/>
            </a:xfrm>
          </p:grpSpPr>
          <p:sp>
            <p:nvSpPr>
              <p:cNvPr id="25" name="Retângulo 24"/>
              <p:cNvSpPr/>
              <p:nvPr/>
            </p:nvSpPr>
            <p:spPr>
              <a:xfrm>
                <a:off x="0" y="166628"/>
                <a:ext cx="2949620" cy="53869"/>
              </a:xfrm>
              <a:prstGeom prst="rect">
                <a:avLst/>
              </a:prstGeom>
              <a:solidFill>
                <a:srgbClr val="BC0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tângulo 25"/>
              <p:cNvSpPr/>
              <p:nvPr/>
            </p:nvSpPr>
            <p:spPr>
              <a:xfrm>
                <a:off x="6194379" y="154657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etângulo 26"/>
              <p:cNvSpPr/>
              <p:nvPr/>
            </p:nvSpPr>
            <p:spPr>
              <a:xfrm>
                <a:off x="3097189" y="166628"/>
                <a:ext cx="2949620" cy="53869"/>
              </a:xfrm>
              <a:prstGeom prst="rect">
                <a:avLst/>
              </a:prstGeom>
              <a:solidFill>
                <a:srgbClr val="EF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2" name="Marcador de Posição de Conteúdo 1"/>
          <p:cNvSpPr>
            <a:spLocks noGrp="1"/>
          </p:cNvSpPr>
          <p:nvPr>
            <p:ph sz="half" idx="1"/>
          </p:nvPr>
        </p:nvSpPr>
        <p:spPr>
          <a:xfrm>
            <a:off x="440901" y="570702"/>
            <a:ext cx="5655100" cy="200021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PT" sz="4000" b="1" dirty="0" smtClean="0">
                <a:solidFill>
                  <a:srgbClr val="595959"/>
                </a:solidFill>
              </a:rPr>
              <a:t>E como se faz uma referência de um livro?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9809" y="2080580"/>
            <a:ext cx="2577792" cy="2323451"/>
          </a:xfrm>
          <a:prstGeom prst="rect">
            <a:avLst/>
          </a:prstGeom>
        </p:spPr>
      </p:pic>
      <p:sp>
        <p:nvSpPr>
          <p:cNvPr id="17" name="Marcador de Posição de Conteúdo 1"/>
          <p:cNvSpPr>
            <a:spLocks noGrp="1"/>
          </p:cNvSpPr>
          <p:nvPr>
            <p:ph sz="half" idx="1"/>
          </p:nvPr>
        </p:nvSpPr>
        <p:spPr>
          <a:xfrm>
            <a:off x="543814" y="4849001"/>
            <a:ext cx="7858817" cy="112125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PT" sz="4000" b="1" dirty="0" smtClean="0">
                <a:solidFill>
                  <a:srgbClr val="BC0E34"/>
                </a:solidFill>
              </a:rPr>
              <a:t>Retirando os dados de identificação</a:t>
            </a:r>
          </a:p>
        </p:txBody>
      </p:sp>
    </p:spTree>
    <p:extLst>
      <p:ext uri="{BB962C8B-B14F-4D97-AF65-F5344CB8AC3E}">
        <p14:creationId xmlns:p14="http://schemas.microsoft.com/office/powerpoint/2010/main" val="90035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152872" y="-6351"/>
            <a:ext cx="8991128" cy="6864351"/>
            <a:chOff x="152872" y="-6351"/>
            <a:chExt cx="8991128" cy="6864351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15" name="Retângulo 14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PT" sz="1200" kern="0" spc="650" dirty="0">
                  <a:solidFill>
                    <a:prstClr val="black"/>
                  </a:solidFill>
                </a:rPr>
                <a:t>Literacias na escola: formar os parceiros da biblioteca</a:t>
              </a:r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BC0E3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76" t="18203" r="15590" b="2536"/>
            <a:stretch/>
          </p:blipFill>
          <p:spPr>
            <a:xfrm>
              <a:off x="8539162" y="6243637"/>
              <a:ext cx="604838" cy="614363"/>
            </a:xfrm>
            <a:prstGeom prst="rect">
              <a:avLst/>
            </a:prstGeom>
          </p:spPr>
        </p:pic>
        <p:grpSp>
          <p:nvGrpSpPr>
            <p:cNvPr id="18" name="Grupo 17"/>
            <p:cNvGrpSpPr/>
            <p:nvPr/>
          </p:nvGrpSpPr>
          <p:grpSpPr>
            <a:xfrm rot="5400000">
              <a:off x="-3042398" y="3195270"/>
              <a:ext cx="6449921" cy="59381"/>
              <a:chOff x="0" y="154657"/>
              <a:chExt cx="9143999" cy="65840"/>
            </a:xfrm>
          </p:grpSpPr>
          <p:sp>
            <p:nvSpPr>
              <p:cNvPr id="25" name="Retângulo 24"/>
              <p:cNvSpPr/>
              <p:nvPr/>
            </p:nvSpPr>
            <p:spPr>
              <a:xfrm>
                <a:off x="0" y="166628"/>
                <a:ext cx="2949620" cy="53869"/>
              </a:xfrm>
              <a:prstGeom prst="rect">
                <a:avLst/>
              </a:prstGeom>
              <a:solidFill>
                <a:srgbClr val="BC0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tângulo 25"/>
              <p:cNvSpPr/>
              <p:nvPr/>
            </p:nvSpPr>
            <p:spPr>
              <a:xfrm>
                <a:off x="6194379" y="154657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etângulo 26"/>
              <p:cNvSpPr/>
              <p:nvPr/>
            </p:nvSpPr>
            <p:spPr>
              <a:xfrm>
                <a:off x="3097189" y="166628"/>
                <a:ext cx="2949620" cy="53869"/>
              </a:xfrm>
              <a:prstGeom prst="rect">
                <a:avLst/>
              </a:prstGeom>
              <a:solidFill>
                <a:srgbClr val="EF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2" name="Marcador de Posição de Conteúdo 1"/>
          <p:cNvSpPr>
            <a:spLocks noGrp="1"/>
          </p:cNvSpPr>
          <p:nvPr>
            <p:ph sz="half" idx="1"/>
          </p:nvPr>
        </p:nvSpPr>
        <p:spPr>
          <a:xfrm>
            <a:off x="440900" y="1357059"/>
            <a:ext cx="7858817" cy="112125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PT" sz="4000" b="1" dirty="0" smtClean="0">
                <a:solidFill>
                  <a:srgbClr val="BC0E34"/>
                </a:solidFill>
              </a:rPr>
              <a:t>E quais são esses dados?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158" y="2844186"/>
            <a:ext cx="2577792" cy="232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8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10817" y="631720"/>
            <a:ext cx="7962095" cy="1068308"/>
          </a:xfrm>
        </p:spPr>
        <p:txBody>
          <a:bodyPr rtlCol="0">
            <a:noAutofit/>
          </a:bodyPr>
          <a:lstStyle/>
          <a:p>
            <a:pPr marL="0" indent="0" algn="ctr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C0E34"/>
              </a:buClr>
              <a:buSzPct val="80000"/>
              <a:buNone/>
              <a:defRPr/>
            </a:pPr>
            <a:r>
              <a:rPr lang="pt-PT" sz="3200" b="1" dirty="0" smtClean="0">
                <a:solidFill>
                  <a:srgbClr val="BC0E34"/>
                </a:solidFill>
              </a:rPr>
              <a:t>Estes são os </a:t>
            </a:r>
            <a:r>
              <a:rPr lang="pt-PT" sz="3200" b="1" dirty="0">
                <a:solidFill>
                  <a:srgbClr val="BC0E34"/>
                </a:solidFill>
              </a:rPr>
              <a:t>elementos básicos para poderes fazer uma referência </a:t>
            </a:r>
            <a:r>
              <a:rPr lang="pt-PT" sz="3200" b="1" dirty="0" smtClean="0">
                <a:solidFill>
                  <a:srgbClr val="BC0E34"/>
                </a:solidFill>
              </a:rPr>
              <a:t>bibliográfica de um livro:</a:t>
            </a:r>
            <a:endParaRPr lang="pt-PT" sz="3200" b="1" dirty="0">
              <a:solidFill>
                <a:srgbClr val="BC0E34"/>
              </a:solidFill>
            </a:endParaRPr>
          </a:p>
        </p:txBody>
      </p:sp>
      <p:sp>
        <p:nvSpPr>
          <p:cNvPr id="19" name="Marcador de Posição de Conteúdo 2"/>
          <p:cNvSpPr txBox="1">
            <a:spLocks/>
          </p:cNvSpPr>
          <p:nvPr/>
        </p:nvSpPr>
        <p:spPr>
          <a:xfrm>
            <a:off x="4207101" y="2546469"/>
            <a:ext cx="1212838" cy="4552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pt-PT" dirty="0" smtClean="0"/>
              <a:t>Autor</a:t>
            </a:r>
            <a:endParaRPr lang="pt-PT" dirty="0"/>
          </a:p>
        </p:txBody>
      </p:sp>
      <p:sp>
        <p:nvSpPr>
          <p:cNvPr id="20" name="Marcador de Posição de Conteúdo 2"/>
          <p:cNvSpPr txBox="1">
            <a:spLocks/>
          </p:cNvSpPr>
          <p:nvPr/>
        </p:nvSpPr>
        <p:spPr>
          <a:xfrm>
            <a:off x="5652432" y="3372666"/>
            <a:ext cx="2396932" cy="583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pt-PT" dirty="0" smtClean="0"/>
              <a:t>Ano de edição</a:t>
            </a:r>
            <a:endParaRPr lang="pt-PT" dirty="0"/>
          </a:p>
        </p:txBody>
      </p:sp>
      <p:sp>
        <p:nvSpPr>
          <p:cNvPr id="21" name="Marcador de Posição de Conteúdo 2"/>
          <p:cNvSpPr txBox="1">
            <a:spLocks/>
          </p:cNvSpPr>
          <p:nvPr/>
        </p:nvSpPr>
        <p:spPr>
          <a:xfrm>
            <a:off x="1242546" y="2434898"/>
            <a:ext cx="1212838" cy="52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pt-PT" dirty="0" smtClean="0"/>
              <a:t>Título</a:t>
            </a:r>
            <a:endParaRPr lang="pt-PT" dirty="0"/>
          </a:p>
        </p:txBody>
      </p:sp>
      <p:sp>
        <p:nvSpPr>
          <p:cNvPr id="23" name="Marcador de Posição de Conteúdo 2"/>
          <p:cNvSpPr txBox="1">
            <a:spLocks/>
          </p:cNvSpPr>
          <p:nvPr/>
        </p:nvSpPr>
        <p:spPr>
          <a:xfrm>
            <a:off x="1136684" y="4841578"/>
            <a:ext cx="2633277" cy="550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pt-PT" dirty="0" smtClean="0"/>
              <a:t>Local </a:t>
            </a:r>
            <a:r>
              <a:rPr lang="pt-PT" dirty="0"/>
              <a:t>de </a:t>
            </a:r>
            <a:r>
              <a:rPr lang="pt-PT" dirty="0" smtClean="0"/>
              <a:t>edição</a:t>
            </a:r>
            <a:endParaRPr lang="pt-PT" dirty="0"/>
          </a:p>
        </p:txBody>
      </p:sp>
      <p:sp>
        <p:nvSpPr>
          <p:cNvPr id="24" name="Marcador de Posição de Conteúdo 2"/>
          <p:cNvSpPr txBox="1">
            <a:spLocks/>
          </p:cNvSpPr>
          <p:nvPr/>
        </p:nvSpPr>
        <p:spPr>
          <a:xfrm>
            <a:off x="839040" y="3271848"/>
            <a:ext cx="1365238" cy="492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pt-PT" dirty="0" smtClean="0"/>
              <a:t>Editora</a:t>
            </a:r>
            <a:endParaRPr lang="pt-PT" dirty="0"/>
          </a:p>
        </p:txBody>
      </p:sp>
      <p:grpSp>
        <p:nvGrpSpPr>
          <p:cNvPr id="26" name="Grupo 25"/>
          <p:cNvGrpSpPr/>
          <p:nvPr/>
        </p:nvGrpSpPr>
        <p:grpSpPr>
          <a:xfrm>
            <a:off x="152872" y="-6351"/>
            <a:ext cx="8991128" cy="6864351"/>
            <a:chOff x="152872" y="-6351"/>
            <a:chExt cx="8991128" cy="6864351"/>
          </a:xfrm>
        </p:grpSpPr>
        <p:sp>
          <p:nvSpPr>
            <p:cNvPr id="27" name="Retângulo 26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28" name="Retângulo 27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9" name="Imagem 28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BC0E3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76" t="18203" r="15590" b="2536"/>
            <a:stretch/>
          </p:blipFill>
          <p:spPr>
            <a:xfrm>
              <a:off x="8539162" y="6243637"/>
              <a:ext cx="604838" cy="614363"/>
            </a:xfrm>
            <a:prstGeom prst="rect">
              <a:avLst/>
            </a:prstGeom>
          </p:spPr>
        </p:pic>
        <p:grpSp>
          <p:nvGrpSpPr>
            <p:cNvPr id="30" name="Grupo 29"/>
            <p:cNvGrpSpPr/>
            <p:nvPr/>
          </p:nvGrpSpPr>
          <p:grpSpPr>
            <a:xfrm rot="5400000">
              <a:off x="-3042398" y="3195270"/>
              <a:ext cx="6449921" cy="59381"/>
              <a:chOff x="0" y="154657"/>
              <a:chExt cx="9143999" cy="65840"/>
            </a:xfrm>
          </p:grpSpPr>
          <p:sp>
            <p:nvSpPr>
              <p:cNvPr id="31" name="Retângulo 30"/>
              <p:cNvSpPr/>
              <p:nvPr/>
            </p:nvSpPr>
            <p:spPr>
              <a:xfrm>
                <a:off x="0" y="166628"/>
                <a:ext cx="2949620" cy="53869"/>
              </a:xfrm>
              <a:prstGeom prst="rect">
                <a:avLst/>
              </a:prstGeom>
              <a:solidFill>
                <a:srgbClr val="BC0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2" name="Retângulo 31"/>
              <p:cNvSpPr/>
              <p:nvPr/>
            </p:nvSpPr>
            <p:spPr>
              <a:xfrm>
                <a:off x="6194379" y="154657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3" name="Retângulo 32"/>
              <p:cNvSpPr/>
              <p:nvPr/>
            </p:nvSpPr>
            <p:spPr>
              <a:xfrm>
                <a:off x="3097189" y="166628"/>
                <a:ext cx="2949620" cy="53869"/>
              </a:xfrm>
              <a:prstGeom prst="rect">
                <a:avLst/>
              </a:prstGeom>
              <a:solidFill>
                <a:srgbClr val="EF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sp>
        <p:nvSpPr>
          <p:cNvPr id="35" name="Nota de aviso oval 34"/>
          <p:cNvSpPr/>
          <p:nvPr/>
        </p:nvSpPr>
        <p:spPr>
          <a:xfrm>
            <a:off x="4887613" y="4788920"/>
            <a:ext cx="3319048" cy="1165945"/>
          </a:xfrm>
          <a:prstGeom prst="wedgeEllipseCallout">
            <a:avLst>
              <a:gd name="adj1" fmla="val -27117"/>
              <a:gd name="adj2" fmla="val -77689"/>
            </a:avLst>
          </a:prstGeom>
          <a:noFill/>
          <a:ln w="28575">
            <a:solidFill>
              <a:srgbClr val="BC0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BC0E34"/>
              </a:buClr>
              <a:buSzPct val="80000"/>
              <a:defRPr/>
            </a:pPr>
            <a:r>
              <a:rPr lang="pt-PT" sz="2000" b="1" dirty="0">
                <a:solidFill>
                  <a:schemeClr val="tx1"/>
                </a:solidFill>
              </a:rPr>
              <a:t>Mas têm de estar </a:t>
            </a:r>
            <a:r>
              <a:rPr lang="pt-PT" sz="2000" b="1" dirty="0" smtClean="0">
                <a:solidFill>
                  <a:schemeClr val="tx1"/>
                </a:solidFill>
              </a:rPr>
              <a:t>organizados!</a:t>
            </a:r>
            <a:endParaRPr lang="pt-PT" sz="2000" b="1" dirty="0">
              <a:solidFill>
                <a:schemeClr val="tx1"/>
              </a:solidFill>
            </a:endParaRPr>
          </a:p>
        </p:txBody>
      </p:sp>
      <p:sp>
        <p:nvSpPr>
          <p:cNvPr id="18" name="Marcador de Posição de Conteúdo 2"/>
          <p:cNvSpPr txBox="1">
            <a:spLocks/>
          </p:cNvSpPr>
          <p:nvPr/>
        </p:nvSpPr>
        <p:spPr>
          <a:xfrm>
            <a:off x="2199172" y="3815988"/>
            <a:ext cx="2900876" cy="583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pt-PT" dirty="0" smtClean="0"/>
              <a:t>Número de edição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49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00393" y="352371"/>
            <a:ext cx="80387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pt-PT" sz="2800" b="1" dirty="0" smtClean="0"/>
              <a:t>Referência bibliográfica de um </a:t>
            </a:r>
            <a:r>
              <a:rPr lang="pt-PT" sz="3200" b="1" dirty="0" smtClean="0">
                <a:solidFill>
                  <a:srgbClr val="BC0E34"/>
                </a:solidFill>
              </a:rPr>
              <a:t>livro</a:t>
            </a:r>
            <a:r>
              <a:rPr lang="pt-PT" sz="2800" b="1" dirty="0" smtClean="0"/>
              <a:t>: como fazer?</a:t>
            </a:r>
            <a:endParaRPr lang="pt-PT" sz="3600" b="1" dirty="0"/>
          </a:p>
        </p:txBody>
      </p:sp>
      <p:grpSp>
        <p:nvGrpSpPr>
          <p:cNvPr id="13" name="Grupo 12"/>
          <p:cNvGrpSpPr/>
          <p:nvPr/>
        </p:nvGrpSpPr>
        <p:grpSpPr>
          <a:xfrm>
            <a:off x="219374" y="-6351"/>
            <a:ext cx="8991128" cy="6864351"/>
            <a:chOff x="152872" y="-6351"/>
            <a:chExt cx="8991128" cy="6864351"/>
          </a:xfrm>
        </p:grpSpPr>
        <p:sp>
          <p:nvSpPr>
            <p:cNvPr id="14" name="Retângulo 13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5" name="Retângulo 14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BC0E3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76" t="18203" r="15590" b="2536"/>
            <a:stretch/>
          </p:blipFill>
          <p:spPr>
            <a:xfrm>
              <a:off x="8539162" y="6243637"/>
              <a:ext cx="604838" cy="614363"/>
            </a:xfrm>
            <a:prstGeom prst="rect">
              <a:avLst/>
            </a:prstGeom>
          </p:spPr>
        </p:pic>
        <p:grpSp>
          <p:nvGrpSpPr>
            <p:cNvPr id="18" name="Grupo 17"/>
            <p:cNvGrpSpPr/>
            <p:nvPr/>
          </p:nvGrpSpPr>
          <p:grpSpPr>
            <a:xfrm rot="5400000">
              <a:off x="-3042398" y="3195270"/>
              <a:ext cx="6449921" cy="59381"/>
              <a:chOff x="0" y="154657"/>
              <a:chExt cx="9143999" cy="65840"/>
            </a:xfrm>
          </p:grpSpPr>
          <p:sp>
            <p:nvSpPr>
              <p:cNvPr id="25" name="Retângulo 24"/>
              <p:cNvSpPr/>
              <p:nvPr/>
            </p:nvSpPr>
            <p:spPr>
              <a:xfrm>
                <a:off x="0" y="166628"/>
                <a:ext cx="2949620" cy="53869"/>
              </a:xfrm>
              <a:prstGeom prst="rect">
                <a:avLst/>
              </a:prstGeom>
              <a:solidFill>
                <a:srgbClr val="BC0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6" name="Retângulo 25"/>
              <p:cNvSpPr/>
              <p:nvPr/>
            </p:nvSpPr>
            <p:spPr>
              <a:xfrm>
                <a:off x="6194379" y="154657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7" name="Retângulo 26"/>
              <p:cNvSpPr/>
              <p:nvPr/>
            </p:nvSpPr>
            <p:spPr>
              <a:xfrm>
                <a:off x="3097189" y="166628"/>
                <a:ext cx="2949620" cy="53869"/>
              </a:xfrm>
              <a:prstGeom prst="rect">
                <a:avLst/>
              </a:prstGeom>
              <a:solidFill>
                <a:srgbClr val="EF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sp>
        <p:nvSpPr>
          <p:cNvPr id="19" name="Marcador de Posição de Conteúdo 2"/>
          <p:cNvSpPr>
            <a:spLocks noGrp="1"/>
          </p:cNvSpPr>
          <p:nvPr>
            <p:ph idx="1"/>
          </p:nvPr>
        </p:nvSpPr>
        <p:spPr>
          <a:xfrm>
            <a:off x="500393" y="1213945"/>
            <a:ext cx="7747126" cy="4351968"/>
          </a:xfrm>
        </p:spPr>
        <p:txBody>
          <a:bodyPr rtlCol="0">
            <a:no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tabLst>
                <a:tab pos="7267575" algn="l"/>
              </a:tabLst>
              <a:defRPr/>
            </a:pPr>
            <a:r>
              <a:rPr lang="pt-PT" sz="2400" dirty="0" smtClean="0"/>
              <a:t>Registar os </a:t>
            </a:r>
            <a:r>
              <a:rPr lang="pt-PT" sz="2400" dirty="0"/>
              <a:t>elementos que identificam </a:t>
            </a:r>
            <a:r>
              <a:rPr lang="pt-PT" sz="2400" dirty="0" smtClean="0"/>
              <a:t>o livro, segundo uma norma:</a:t>
            </a:r>
          </a:p>
          <a:p>
            <a:pPr marL="355600" indent="-177800" algn="just">
              <a:lnSpc>
                <a:spcPct val="110000"/>
              </a:lnSpc>
              <a:spcBef>
                <a:spcPts val="0"/>
              </a:spcBef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tabLst>
                <a:tab pos="7267575" algn="l"/>
              </a:tabLst>
              <a:defRPr/>
            </a:pPr>
            <a:endParaRPr lang="pt-PT" sz="2400" dirty="0" smtClean="0"/>
          </a:p>
          <a:p>
            <a:pPr marL="627063" indent="-24606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BC0E34"/>
              </a:buClr>
              <a:buSzPct val="60000"/>
              <a:buFont typeface="Wingdings" panose="05000000000000000000" pitchFamily="2" charset="2"/>
              <a:buChar char="ü"/>
              <a:tabLst>
                <a:tab pos="7267575" algn="l"/>
              </a:tabLst>
              <a:defRPr/>
            </a:pPr>
            <a:r>
              <a:rPr lang="pt-PT" sz="2400" dirty="0" smtClean="0"/>
              <a:t>Autor</a:t>
            </a:r>
          </a:p>
          <a:p>
            <a:pPr marL="627063" indent="-24606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BC0E34"/>
              </a:buClr>
              <a:buSzPct val="60000"/>
              <a:buFont typeface="Wingdings" panose="05000000000000000000" pitchFamily="2" charset="2"/>
              <a:buChar char="ü"/>
              <a:tabLst>
                <a:tab pos="7267575" algn="l"/>
              </a:tabLst>
              <a:defRPr/>
            </a:pPr>
            <a:r>
              <a:rPr lang="pt-PT" sz="2400" dirty="0" smtClean="0"/>
              <a:t>Ano </a:t>
            </a:r>
            <a:r>
              <a:rPr lang="pt-PT" sz="2400" dirty="0"/>
              <a:t>de </a:t>
            </a:r>
            <a:r>
              <a:rPr lang="pt-PT" sz="2400" dirty="0" smtClean="0"/>
              <a:t>edição</a:t>
            </a:r>
          </a:p>
          <a:p>
            <a:pPr marL="627063" indent="-24606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BC0E34"/>
              </a:buClr>
              <a:buSzPct val="60000"/>
              <a:buFont typeface="Wingdings" panose="05000000000000000000" pitchFamily="2" charset="2"/>
              <a:buChar char="ü"/>
              <a:tabLst>
                <a:tab pos="7267575" algn="l"/>
              </a:tabLst>
              <a:defRPr/>
            </a:pPr>
            <a:r>
              <a:rPr lang="pt-PT" sz="2400" dirty="0" smtClean="0"/>
              <a:t>Título</a:t>
            </a:r>
          </a:p>
          <a:p>
            <a:pPr marL="627063" indent="-24606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BC0E34"/>
              </a:buClr>
              <a:buSzPct val="60000"/>
              <a:buFont typeface="Wingdings" panose="05000000000000000000" pitchFamily="2" charset="2"/>
              <a:buChar char="ü"/>
              <a:tabLst>
                <a:tab pos="7267575" algn="l"/>
              </a:tabLst>
              <a:defRPr/>
            </a:pPr>
            <a:r>
              <a:rPr lang="pt-PT" sz="2400" dirty="0" smtClean="0"/>
              <a:t>Número de edição</a:t>
            </a:r>
          </a:p>
          <a:p>
            <a:pPr marL="627063" indent="-24606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BC0E34"/>
              </a:buClr>
              <a:buSzPct val="60000"/>
              <a:buFont typeface="Wingdings" panose="05000000000000000000" pitchFamily="2" charset="2"/>
              <a:buChar char="ü"/>
              <a:tabLst>
                <a:tab pos="7267575" algn="l"/>
              </a:tabLst>
              <a:defRPr/>
            </a:pPr>
            <a:r>
              <a:rPr lang="pt-PT" sz="2400" dirty="0"/>
              <a:t>L</a:t>
            </a:r>
            <a:r>
              <a:rPr lang="pt-PT" sz="2400" dirty="0" smtClean="0"/>
              <a:t>ocal </a:t>
            </a:r>
            <a:r>
              <a:rPr lang="pt-PT" sz="2400" dirty="0"/>
              <a:t>de </a:t>
            </a:r>
            <a:r>
              <a:rPr lang="pt-PT" sz="2400" dirty="0" smtClean="0"/>
              <a:t>edição</a:t>
            </a:r>
          </a:p>
          <a:p>
            <a:pPr marL="627063" indent="-24606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BC0E34"/>
              </a:buClr>
              <a:buSzPct val="60000"/>
              <a:buFont typeface="Wingdings" panose="05000000000000000000" pitchFamily="2" charset="2"/>
              <a:buChar char="ü"/>
              <a:tabLst>
                <a:tab pos="7267575" algn="l"/>
              </a:tabLst>
              <a:defRPr/>
            </a:pPr>
            <a:r>
              <a:rPr lang="pt-PT" sz="2400" dirty="0" smtClean="0"/>
              <a:t>Editora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467" y="3145521"/>
            <a:ext cx="2259394" cy="2539629"/>
          </a:xfrm>
          <a:prstGeom prst="rect">
            <a:avLst/>
          </a:prstGeom>
        </p:spPr>
      </p:pic>
      <p:sp>
        <p:nvSpPr>
          <p:cNvPr id="20" name="Marcador de Posição de Conteúdo 2"/>
          <p:cNvSpPr txBox="1">
            <a:spLocks/>
          </p:cNvSpPr>
          <p:nvPr/>
        </p:nvSpPr>
        <p:spPr>
          <a:xfrm>
            <a:off x="345257" y="5851837"/>
            <a:ext cx="8193905" cy="477526"/>
          </a:xfrm>
          <a:prstGeom prst="rect">
            <a:avLst/>
          </a:prstGeom>
          <a:ln>
            <a:solidFill>
              <a:srgbClr val="BC0E3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None/>
              <a:tabLst>
                <a:tab pos="7267575" algn="l"/>
              </a:tabLst>
              <a:defRPr/>
            </a:pPr>
            <a:r>
              <a:rPr lang="pt-PT" sz="2000" dirty="0" smtClean="0"/>
              <a:t>Sampaio, J. (2009). </a:t>
            </a:r>
            <a:r>
              <a:rPr lang="pt-PT" sz="2000" i="1" dirty="0" smtClean="0"/>
              <a:t>O meu livro de política</a:t>
            </a:r>
            <a:r>
              <a:rPr lang="pt-PT" sz="2000" dirty="0" smtClean="0"/>
              <a:t>. (2.ª ed.). Alfragide: Texto Editores.</a:t>
            </a:r>
            <a:endParaRPr lang="pt-PT" sz="2000" dirty="0"/>
          </a:p>
        </p:txBody>
      </p:sp>
      <p:sp>
        <p:nvSpPr>
          <p:cNvPr id="2" name="Nota de aviso oval 1"/>
          <p:cNvSpPr/>
          <p:nvPr/>
        </p:nvSpPr>
        <p:spPr>
          <a:xfrm>
            <a:off x="3448328" y="2028561"/>
            <a:ext cx="3345623" cy="1165945"/>
          </a:xfrm>
          <a:prstGeom prst="wedgeEllipseCallout">
            <a:avLst>
              <a:gd name="adj1" fmla="val 48478"/>
              <a:gd name="adj2" fmla="val 38336"/>
            </a:avLst>
          </a:prstGeom>
          <a:noFill/>
          <a:ln w="28575">
            <a:solidFill>
              <a:srgbClr val="BC0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 smtClean="0">
                <a:solidFill>
                  <a:schemeClr val="tx1"/>
                </a:solidFill>
              </a:rPr>
              <a:t>Vê o exemplo! </a:t>
            </a:r>
            <a:endParaRPr lang="pt-PT" sz="2800" dirty="0">
              <a:solidFill>
                <a:schemeClr val="tx1"/>
              </a:solidFill>
            </a:endParaRPr>
          </a:p>
        </p:txBody>
      </p:sp>
      <p:cxnSp>
        <p:nvCxnSpPr>
          <p:cNvPr id="5" name="Conexão reta unidirecional 4"/>
          <p:cNvCxnSpPr/>
          <p:nvPr/>
        </p:nvCxnSpPr>
        <p:spPr>
          <a:xfrm flipH="1">
            <a:off x="4772674" y="4718950"/>
            <a:ext cx="786384" cy="932688"/>
          </a:xfrm>
          <a:prstGeom prst="straightConnector1">
            <a:avLst/>
          </a:prstGeom>
          <a:ln w="28575">
            <a:solidFill>
              <a:srgbClr val="BC0E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4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232451"/>
            <a:ext cx="7886700" cy="5011185"/>
          </a:xfrm>
        </p:spPr>
        <p:txBody>
          <a:bodyPr rtlCol="0">
            <a:normAutofit/>
          </a:bodyPr>
          <a:lstStyle/>
          <a:p>
            <a:pPr marL="355600" indent="-177800" algn="just" fontAlgn="auto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/>
              <a:t>Organiza os elementos com pontuação específica:</a:t>
            </a:r>
            <a:endParaRPr lang="pt-PT" sz="2400" dirty="0"/>
          </a:p>
        </p:txBody>
      </p:sp>
      <p:sp>
        <p:nvSpPr>
          <p:cNvPr id="19" name="Marcador de Posição de Conteúdo 2"/>
          <p:cNvSpPr txBox="1">
            <a:spLocks/>
          </p:cNvSpPr>
          <p:nvPr/>
        </p:nvSpPr>
        <p:spPr>
          <a:xfrm>
            <a:off x="442912" y="3023503"/>
            <a:ext cx="7566379" cy="809271"/>
          </a:xfrm>
          <a:prstGeom prst="rect">
            <a:avLst/>
          </a:prstGeom>
          <a:ln w="19050">
            <a:solidFill>
              <a:srgbClr val="BC0E34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endParaRPr lang="pt-PT" sz="800" b="1" dirty="0" smtClean="0">
              <a:solidFill>
                <a:srgbClr val="008E99"/>
              </a:solidFill>
            </a:endParaRPr>
          </a:p>
          <a:p>
            <a:pPr algn="ctr">
              <a:buNone/>
            </a:pPr>
            <a:r>
              <a:rPr lang="pt-PT" sz="2000" b="1" dirty="0" smtClean="0">
                <a:solidFill>
                  <a:srgbClr val="BC0E34"/>
                </a:solidFill>
              </a:rPr>
              <a:t>Autor</a:t>
            </a:r>
            <a:r>
              <a:rPr lang="pt-PT" sz="2000" b="1" dirty="0" smtClean="0"/>
              <a:t>.</a:t>
            </a:r>
            <a:r>
              <a:rPr lang="pt-PT" sz="2000" b="1" dirty="0" smtClean="0">
                <a:solidFill>
                  <a:srgbClr val="008E99"/>
                </a:solidFill>
              </a:rPr>
              <a:t> </a:t>
            </a:r>
            <a:r>
              <a:rPr lang="pt-PT" sz="2000" b="1" dirty="0" smtClean="0"/>
              <a:t>(</a:t>
            </a:r>
            <a:r>
              <a:rPr lang="pt-PT" sz="2000" b="1" dirty="0" smtClean="0">
                <a:solidFill>
                  <a:srgbClr val="BC0E34"/>
                </a:solidFill>
              </a:rPr>
              <a:t>ano de edição</a:t>
            </a:r>
            <a:r>
              <a:rPr lang="pt-PT" sz="2000" b="1" dirty="0" smtClean="0"/>
              <a:t>) .</a:t>
            </a:r>
            <a:r>
              <a:rPr lang="pt-PT" sz="2000" b="1" dirty="0" smtClean="0">
                <a:solidFill>
                  <a:srgbClr val="008E99"/>
                </a:solidFill>
              </a:rPr>
              <a:t> </a:t>
            </a:r>
            <a:r>
              <a:rPr lang="pt-PT" sz="2000" b="1" i="1" dirty="0" smtClean="0">
                <a:solidFill>
                  <a:srgbClr val="BC0E34"/>
                </a:solidFill>
              </a:rPr>
              <a:t>Título</a:t>
            </a:r>
            <a:r>
              <a:rPr lang="pt-PT" sz="2000" b="1" dirty="0" smtClean="0"/>
              <a:t>.</a:t>
            </a:r>
            <a:r>
              <a:rPr lang="pt-PT" sz="2000" b="1" dirty="0" smtClean="0">
                <a:solidFill>
                  <a:srgbClr val="008E99"/>
                </a:solidFill>
              </a:rPr>
              <a:t> </a:t>
            </a:r>
            <a:r>
              <a:rPr lang="pt-PT" sz="2000" b="1" dirty="0">
                <a:solidFill>
                  <a:srgbClr val="BC0E34"/>
                </a:solidFill>
              </a:rPr>
              <a:t>Local de edição</a:t>
            </a:r>
            <a:r>
              <a:rPr lang="pt-PT" sz="2000" b="1" dirty="0"/>
              <a:t>:</a:t>
            </a:r>
            <a:r>
              <a:rPr lang="pt-PT" sz="2000" b="1" dirty="0">
                <a:solidFill>
                  <a:srgbClr val="008E99"/>
                </a:solidFill>
              </a:rPr>
              <a:t> </a:t>
            </a:r>
            <a:r>
              <a:rPr lang="pt-PT" sz="2000" b="1" dirty="0">
                <a:solidFill>
                  <a:srgbClr val="BC0E34"/>
                </a:solidFill>
              </a:rPr>
              <a:t>Editora</a:t>
            </a:r>
            <a:r>
              <a:rPr lang="pt-PT" sz="2000" b="1" dirty="0"/>
              <a:t>.</a:t>
            </a:r>
            <a:r>
              <a:rPr lang="pt-PT" sz="2000" b="1" dirty="0">
                <a:solidFill>
                  <a:srgbClr val="008E99"/>
                </a:solidFill>
              </a:rPr>
              <a:t> </a:t>
            </a:r>
          </a:p>
        </p:txBody>
      </p:sp>
      <p:sp>
        <p:nvSpPr>
          <p:cNvPr id="21" name="Marcador de Posição de Conteúdo 2"/>
          <p:cNvSpPr txBox="1">
            <a:spLocks/>
          </p:cNvSpPr>
          <p:nvPr/>
        </p:nvSpPr>
        <p:spPr>
          <a:xfrm>
            <a:off x="3751272" y="4314063"/>
            <a:ext cx="1724637" cy="544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t-PT" sz="2400" dirty="0" smtClean="0"/>
              <a:t>ponto final</a:t>
            </a:r>
            <a:endParaRPr lang="pt-PT" sz="500" dirty="0"/>
          </a:p>
        </p:txBody>
      </p:sp>
      <p:cxnSp>
        <p:nvCxnSpPr>
          <p:cNvPr id="24" name="Conexão reta unidirecional 23"/>
          <p:cNvCxnSpPr/>
          <p:nvPr/>
        </p:nvCxnSpPr>
        <p:spPr>
          <a:xfrm flipH="1" flipV="1">
            <a:off x="3770779" y="3607593"/>
            <a:ext cx="189628" cy="619134"/>
          </a:xfrm>
          <a:prstGeom prst="straightConnector1">
            <a:avLst/>
          </a:prstGeom>
          <a:ln w="28575">
            <a:solidFill>
              <a:srgbClr val="BC0E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ta unidirecional 24"/>
          <p:cNvCxnSpPr/>
          <p:nvPr/>
        </p:nvCxnSpPr>
        <p:spPr>
          <a:xfrm flipV="1">
            <a:off x="5373743" y="3600025"/>
            <a:ext cx="1590864" cy="769317"/>
          </a:xfrm>
          <a:prstGeom prst="straightConnector1">
            <a:avLst/>
          </a:prstGeom>
          <a:ln w="28575">
            <a:solidFill>
              <a:srgbClr val="BC0E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ta unidirecional 25"/>
          <p:cNvCxnSpPr/>
          <p:nvPr/>
        </p:nvCxnSpPr>
        <p:spPr>
          <a:xfrm flipH="1" flipV="1">
            <a:off x="1959984" y="3580481"/>
            <a:ext cx="1825859" cy="758869"/>
          </a:xfrm>
          <a:prstGeom prst="straightConnector1">
            <a:avLst/>
          </a:prstGeom>
          <a:ln w="28575">
            <a:solidFill>
              <a:srgbClr val="BC0E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ta unidirecional 26"/>
          <p:cNvCxnSpPr/>
          <p:nvPr/>
        </p:nvCxnSpPr>
        <p:spPr>
          <a:xfrm flipH="1" flipV="1">
            <a:off x="4464753" y="3580480"/>
            <a:ext cx="25684" cy="562446"/>
          </a:xfrm>
          <a:prstGeom prst="straightConnector1">
            <a:avLst/>
          </a:prstGeom>
          <a:ln w="28575">
            <a:solidFill>
              <a:srgbClr val="BC0E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o 15"/>
          <p:cNvGrpSpPr/>
          <p:nvPr/>
        </p:nvGrpSpPr>
        <p:grpSpPr>
          <a:xfrm>
            <a:off x="5498623" y="2110234"/>
            <a:ext cx="1673779" cy="1188528"/>
            <a:chOff x="4656013" y="2040699"/>
            <a:chExt cx="1673779" cy="1188528"/>
          </a:xfrm>
        </p:grpSpPr>
        <p:sp>
          <p:nvSpPr>
            <p:cNvPr id="22" name="Marcador de Posição de Conteúdo 2"/>
            <p:cNvSpPr txBox="1">
              <a:spLocks/>
            </p:cNvSpPr>
            <p:nvPr/>
          </p:nvSpPr>
          <p:spPr>
            <a:xfrm>
              <a:off x="4656013" y="2040699"/>
              <a:ext cx="1673779" cy="52203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buNone/>
              </a:pPr>
              <a:r>
                <a:rPr lang="pt-PT" sz="2400" dirty="0" smtClean="0"/>
                <a:t>dois pontos</a:t>
              </a:r>
              <a:endParaRPr lang="pt-PT" sz="500" dirty="0"/>
            </a:p>
          </p:txBody>
        </p:sp>
        <p:cxnSp>
          <p:nvCxnSpPr>
            <p:cNvPr id="28" name="Conexão reta unidirecional 27"/>
            <p:cNvCxnSpPr/>
            <p:nvPr/>
          </p:nvCxnSpPr>
          <p:spPr>
            <a:xfrm>
              <a:off x="5380789" y="2541290"/>
              <a:ext cx="4164" cy="687937"/>
            </a:xfrm>
            <a:prstGeom prst="straightConnector1">
              <a:avLst/>
            </a:prstGeom>
            <a:ln w="28575">
              <a:solidFill>
                <a:srgbClr val="BC0E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2163672" y="2102620"/>
            <a:ext cx="1496358" cy="1180316"/>
            <a:chOff x="1370125" y="2117248"/>
            <a:chExt cx="1496358" cy="1180316"/>
          </a:xfrm>
        </p:grpSpPr>
        <p:sp>
          <p:nvSpPr>
            <p:cNvPr id="20" name="Marcador de Posição de Conteúdo 2"/>
            <p:cNvSpPr txBox="1">
              <a:spLocks/>
            </p:cNvSpPr>
            <p:nvPr/>
          </p:nvSpPr>
          <p:spPr>
            <a:xfrm>
              <a:off x="1370126" y="2117248"/>
              <a:ext cx="1496357" cy="4950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buNone/>
              </a:pPr>
              <a:r>
                <a:rPr lang="pt-PT" sz="2400" dirty="0" smtClean="0"/>
                <a:t>parêntesis</a:t>
              </a:r>
              <a:endParaRPr lang="pt-PT" sz="500" dirty="0"/>
            </a:p>
          </p:txBody>
        </p:sp>
        <p:cxnSp>
          <p:nvCxnSpPr>
            <p:cNvPr id="23" name="Conexão reta unidirecional 22"/>
            <p:cNvCxnSpPr/>
            <p:nvPr/>
          </p:nvCxnSpPr>
          <p:spPr>
            <a:xfrm flipH="1">
              <a:off x="1370125" y="2561884"/>
              <a:ext cx="374914" cy="709168"/>
            </a:xfrm>
            <a:prstGeom prst="straightConnector1">
              <a:avLst/>
            </a:prstGeom>
            <a:ln w="28575">
              <a:solidFill>
                <a:srgbClr val="BC0E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xão reta unidirecional 28"/>
            <p:cNvCxnSpPr/>
            <p:nvPr/>
          </p:nvCxnSpPr>
          <p:spPr>
            <a:xfrm>
              <a:off x="2454122" y="2562517"/>
              <a:ext cx="302330" cy="735047"/>
            </a:xfrm>
            <a:prstGeom prst="straightConnector1">
              <a:avLst/>
            </a:prstGeom>
            <a:ln w="28575">
              <a:solidFill>
                <a:srgbClr val="BC0E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o 29"/>
          <p:cNvGrpSpPr/>
          <p:nvPr/>
        </p:nvGrpSpPr>
        <p:grpSpPr>
          <a:xfrm>
            <a:off x="152872" y="-6351"/>
            <a:ext cx="8991128" cy="6864351"/>
            <a:chOff x="152872" y="-6351"/>
            <a:chExt cx="8991128" cy="6864351"/>
          </a:xfrm>
        </p:grpSpPr>
        <p:sp>
          <p:nvSpPr>
            <p:cNvPr id="32" name="Retângulo 31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33" name="Retângulo 32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34" name="Imagem 33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rgbClr val="BC0E3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76" t="18203" r="15590" b="2536"/>
            <a:stretch/>
          </p:blipFill>
          <p:spPr>
            <a:xfrm>
              <a:off x="8539162" y="6243637"/>
              <a:ext cx="604838" cy="614363"/>
            </a:xfrm>
            <a:prstGeom prst="rect">
              <a:avLst/>
            </a:prstGeom>
          </p:spPr>
        </p:pic>
        <p:grpSp>
          <p:nvGrpSpPr>
            <p:cNvPr id="35" name="Grupo 34"/>
            <p:cNvGrpSpPr/>
            <p:nvPr/>
          </p:nvGrpSpPr>
          <p:grpSpPr>
            <a:xfrm rot="5400000">
              <a:off x="-3042398" y="3195270"/>
              <a:ext cx="6449921" cy="59381"/>
              <a:chOff x="0" y="154657"/>
              <a:chExt cx="9143999" cy="65840"/>
            </a:xfrm>
          </p:grpSpPr>
          <p:sp>
            <p:nvSpPr>
              <p:cNvPr id="36" name="Retângulo 35"/>
              <p:cNvSpPr/>
              <p:nvPr/>
            </p:nvSpPr>
            <p:spPr>
              <a:xfrm>
                <a:off x="0" y="166628"/>
                <a:ext cx="2949620" cy="53869"/>
              </a:xfrm>
              <a:prstGeom prst="rect">
                <a:avLst/>
              </a:prstGeom>
              <a:solidFill>
                <a:srgbClr val="BC0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7" name="Retângulo 36"/>
              <p:cNvSpPr/>
              <p:nvPr/>
            </p:nvSpPr>
            <p:spPr>
              <a:xfrm>
                <a:off x="6194379" y="154657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8" name="Retângulo 37"/>
              <p:cNvSpPr/>
              <p:nvPr/>
            </p:nvSpPr>
            <p:spPr>
              <a:xfrm>
                <a:off x="3097189" y="166628"/>
                <a:ext cx="2949620" cy="53869"/>
              </a:xfrm>
              <a:prstGeom prst="rect">
                <a:avLst/>
              </a:prstGeom>
              <a:solidFill>
                <a:srgbClr val="EF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sp>
        <p:nvSpPr>
          <p:cNvPr id="39" name="Marcador de Posição de Conteúdo 2"/>
          <p:cNvSpPr txBox="1">
            <a:spLocks/>
          </p:cNvSpPr>
          <p:nvPr/>
        </p:nvSpPr>
        <p:spPr>
          <a:xfrm>
            <a:off x="182563" y="5613506"/>
            <a:ext cx="8356599" cy="477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None/>
              <a:tabLst>
                <a:tab pos="7267575" algn="l"/>
              </a:tabLst>
              <a:defRPr/>
            </a:pPr>
            <a:r>
              <a:rPr lang="pt-PT" sz="2000" b="1" dirty="0" smtClean="0">
                <a:solidFill>
                  <a:srgbClr val="BC0E34"/>
                </a:solidFill>
              </a:rPr>
              <a:t>Sampaio, J. (2009). </a:t>
            </a:r>
            <a:r>
              <a:rPr lang="pt-PT" sz="2000" b="1" i="1" dirty="0" smtClean="0">
                <a:solidFill>
                  <a:srgbClr val="BC0E34"/>
                </a:solidFill>
              </a:rPr>
              <a:t>O meu livro de política</a:t>
            </a:r>
            <a:r>
              <a:rPr lang="pt-PT" sz="2000" b="1" dirty="0" smtClean="0">
                <a:solidFill>
                  <a:srgbClr val="BC0E34"/>
                </a:solidFill>
              </a:rPr>
              <a:t>. (2.ª ed.). Alfragide: Texto Editores.</a:t>
            </a:r>
            <a:endParaRPr lang="pt-PT" sz="2000" b="1" dirty="0">
              <a:solidFill>
                <a:srgbClr val="BC0E34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360181" y="526674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pt-PT" sz="2800" dirty="0" smtClean="0"/>
              <a:t>A norma é a </a:t>
            </a:r>
            <a:r>
              <a:rPr lang="pt-PT" sz="2800" b="1" dirty="0" smtClean="0"/>
              <a:t>APA</a:t>
            </a:r>
            <a:endParaRPr lang="pt-PT" sz="3600" b="1" dirty="0"/>
          </a:p>
        </p:txBody>
      </p:sp>
    </p:spTree>
    <p:extLst>
      <p:ext uri="{BB962C8B-B14F-4D97-AF65-F5344CB8AC3E}">
        <p14:creationId xmlns:p14="http://schemas.microsoft.com/office/powerpoint/2010/main" val="11835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o 3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7D31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BC0E34"/>
      </a:hlink>
      <a:folHlink>
        <a:srgbClr val="E9113F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Personalizado 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C0039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4137</TotalTime>
  <Words>968</Words>
  <Application>Microsoft Office PowerPoint</Application>
  <PresentationFormat>Apresentação no Ecrã (4:3)</PresentationFormat>
  <Paragraphs>132</Paragraphs>
  <Slides>20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Tema do Office</vt:lpstr>
      <vt:lpstr>1_Tema do Office</vt:lpstr>
      <vt:lpstr>O aprendiz de investigador 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Referências bibliográficas</dc:title>
  <dc:creator>Graça</dc:creator>
  <cp:lastModifiedBy>Graça Madeira da Silva</cp:lastModifiedBy>
  <cp:revision>385</cp:revision>
  <dcterms:created xsi:type="dcterms:W3CDTF">2014-01-18T09:26:29Z</dcterms:created>
  <dcterms:modified xsi:type="dcterms:W3CDTF">2019-03-05T15:47:05Z</dcterms:modified>
</cp:coreProperties>
</file>