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311" r:id="rId3"/>
    <p:sldId id="354" r:id="rId4"/>
    <p:sldId id="358" r:id="rId5"/>
    <p:sldId id="348" r:id="rId6"/>
    <p:sldId id="340" r:id="rId7"/>
    <p:sldId id="366" r:id="rId8"/>
    <p:sldId id="367" r:id="rId9"/>
    <p:sldId id="363" r:id="rId10"/>
    <p:sldId id="373" r:id="rId11"/>
    <p:sldId id="368" r:id="rId12"/>
    <p:sldId id="371" r:id="rId13"/>
    <p:sldId id="364" r:id="rId14"/>
    <p:sldId id="365" r:id="rId15"/>
    <p:sldId id="369" r:id="rId16"/>
    <p:sldId id="349" r:id="rId17"/>
    <p:sldId id="337" r:id="rId18"/>
    <p:sldId id="360" r:id="rId19"/>
    <p:sldId id="339" r:id="rId20"/>
    <p:sldId id="341" r:id="rId21"/>
    <p:sldId id="342" r:id="rId22"/>
    <p:sldId id="343" r:id="rId23"/>
    <p:sldId id="344" r:id="rId24"/>
    <p:sldId id="370" r:id="rId25"/>
    <p:sldId id="345" r:id="rId26"/>
    <p:sldId id="350" r:id="rId27"/>
    <p:sldId id="353" r:id="rId28"/>
    <p:sldId id="346" r:id="rId29"/>
    <p:sldId id="278" r:id="rId30"/>
    <p:sldId id="303" r:id="rId3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ça" initials="G" lastIdx="5" clrIdx="0">
    <p:extLst/>
  </p:cmAuthor>
  <p:cmAuthor id="2" name="Isabel" initials="I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99"/>
    <a:srgbClr val="F2F2F2"/>
    <a:srgbClr val="009999"/>
    <a:srgbClr val="8FD9D9"/>
    <a:srgbClr val="FFFCFF"/>
    <a:srgbClr val="EAF9FE"/>
    <a:srgbClr val="9FE2FF"/>
    <a:srgbClr val="A2DEF6"/>
    <a:srgbClr val="FEFEF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4154-DAFD-4118-B86B-28F6DAB81031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AB10C-F6D7-489E-8BFD-AF7D159CCB8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660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AB10C-F6D7-489E-8BFD-AF7D159CCB85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0466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803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329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059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73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912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399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962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700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535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887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706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D8BA9-56A0-46C9-A242-3A8038846A2C}" type="datetimeFigureOut">
              <a:rPr lang="pt-PT" smtClean="0"/>
              <a:t>05-03-2019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39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12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7.xml"/><Relationship Id="rId5" Type="http://schemas.openxmlformats.org/officeDocument/2006/relationships/slide" Target="slide8.xml"/><Relationship Id="rId10" Type="http://schemas.openxmlformats.org/officeDocument/2006/relationships/slide" Target="slide26.xml"/><Relationship Id="rId4" Type="http://schemas.openxmlformats.org/officeDocument/2006/relationships/slide" Target="slide6.xml"/><Relationship Id="rId9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jornaisescolares.dge.mec.pt/ferramentas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hyperlink" Target="http://creativecommons.org/licenses/by-nc-nd/4.0/deed.pt_PT" TargetMode="External"/><Relationship Id="rId12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1.jpeg"/><Relationship Id="rId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920862"/>
            <a:ext cx="9144000" cy="895350"/>
          </a:xfrm>
        </p:spPr>
        <p:txBody>
          <a:bodyPr>
            <a:normAutofit fontScale="90000"/>
          </a:bodyPr>
          <a:lstStyle/>
          <a:p>
            <a:r>
              <a:rPr lang="pt-PT" sz="4400" b="1" dirty="0">
                <a:solidFill>
                  <a:srgbClr val="009999"/>
                </a:solidFill>
                <a:latin typeface="+mn-lt"/>
              </a:rPr>
              <a:t>O aprendiz de </a:t>
            </a:r>
            <a:r>
              <a:rPr lang="pt-PT" sz="4400" b="1" dirty="0" smtClean="0">
                <a:solidFill>
                  <a:srgbClr val="009999"/>
                </a:solidFill>
                <a:latin typeface="+mn-lt"/>
              </a:rPr>
              <a:t>investigador</a:t>
            </a:r>
            <a:r>
              <a:rPr lang="pt-PT" dirty="0"/>
              <a:t>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" y="2091931"/>
            <a:ext cx="9143998" cy="982761"/>
          </a:xfrm>
        </p:spPr>
        <p:txBody>
          <a:bodyPr>
            <a:noAutofit/>
          </a:bodyPr>
          <a:lstStyle/>
          <a:p>
            <a:r>
              <a:rPr lang="pt-PT" sz="2800" dirty="0"/>
              <a:t>Encontrar informação. </a:t>
            </a:r>
            <a:r>
              <a:rPr lang="pt-PT" sz="2800" b="1" dirty="0" smtClean="0"/>
              <a:t>A imprensa</a:t>
            </a:r>
            <a:endParaRPr lang="pt-PT" sz="2800" b="1" dirty="0"/>
          </a:p>
        </p:txBody>
      </p:sp>
      <p:sp>
        <p:nvSpPr>
          <p:cNvPr id="4" name="Retângulo 3"/>
          <p:cNvSpPr/>
          <p:nvPr/>
        </p:nvSpPr>
        <p:spPr>
          <a:xfrm>
            <a:off x="0" y="3975100"/>
            <a:ext cx="9144000" cy="28829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/>
          <p:cNvSpPr/>
          <p:nvPr/>
        </p:nvSpPr>
        <p:spPr>
          <a:xfrm>
            <a:off x="1" y="5078515"/>
            <a:ext cx="91440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PT" sz="1600" kern="100" spc="600" dirty="0">
                <a:solidFill>
                  <a:schemeClr val="bg1"/>
                </a:solidFill>
              </a:rPr>
              <a:t>Literacias na escola: formar os parceiros da biblioteca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0" y="208056"/>
            <a:ext cx="9143999" cy="65840"/>
            <a:chOff x="0" y="234950"/>
            <a:chExt cx="9143999" cy="65840"/>
          </a:xfrm>
        </p:grpSpPr>
        <p:sp>
          <p:nvSpPr>
            <p:cNvPr id="14" name="Retângulo 13"/>
            <p:cNvSpPr/>
            <p:nvPr/>
          </p:nvSpPr>
          <p:spPr>
            <a:xfrm>
              <a:off x="0" y="246921"/>
              <a:ext cx="2949620" cy="53869"/>
            </a:xfrm>
            <a:prstGeom prst="rect">
              <a:avLst/>
            </a:prstGeom>
            <a:solidFill>
              <a:srgbClr val="08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6194379" y="234950"/>
              <a:ext cx="2949620" cy="65840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3097189" y="246921"/>
              <a:ext cx="2949620" cy="53869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575882" y="5658737"/>
            <a:ext cx="8047897" cy="982229"/>
            <a:chOff x="575882" y="5658737"/>
            <a:chExt cx="8047897" cy="98222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11"/>
            <a:stretch>
              <a:fillRect/>
            </a:stretch>
          </p:blipFill>
          <p:spPr bwMode="auto">
            <a:xfrm>
              <a:off x="7521187" y="5682634"/>
              <a:ext cx="1102592" cy="944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525" y="5689094"/>
              <a:ext cx="1197037" cy="95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" r="2480"/>
            <a:stretch>
              <a:fillRect/>
            </a:stretch>
          </p:blipFill>
          <p:spPr bwMode="auto">
            <a:xfrm>
              <a:off x="4011168" y="5692788"/>
              <a:ext cx="1232856" cy="947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0" r="22153"/>
            <a:stretch>
              <a:fillRect/>
            </a:stretch>
          </p:blipFill>
          <p:spPr bwMode="auto">
            <a:xfrm>
              <a:off x="575882" y="5658737"/>
              <a:ext cx="1197037" cy="957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36"/>
            <a:stretch>
              <a:fillRect/>
            </a:stretch>
          </p:blipFill>
          <p:spPr bwMode="auto">
            <a:xfrm>
              <a:off x="5784087" y="5682634"/>
              <a:ext cx="1197037" cy="957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6898225" y="3478702"/>
            <a:ext cx="1906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/>
              <a:t>ensino </a:t>
            </a:r>
            <a:r>
              <a:rPr lang="pt-PT" sz="2400" b="1" dirty="0" smtClean="0"/>
              <a:t>básico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4862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2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90147"/>
            <a:ext cx="8038769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 smtClean="0">
                <a:solidFill>
                  <a:srgbClr val="008E99"/>
                </a:solidFill>
              </a:rPr>
              <a:t>a reportagem</a:t>
            </a:r>
            <a:endParaRPr lang="pt-PT" sz="3000" b="1" dirty="0">
              <a:solidFill>
                <a:srgbClr val="008E99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4"/>
          <a:stretch/>
        </p:blipFill>
        <p:spPr>
          <a:xfrm>
            <a:off x="723331" y="3363357"/>
            <a:ext cx="4625161" cy="290697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19" t="8557" r="10150" b="17413"/>
          <a:stretch/>
        </p:blipFill>
        <p:spPr>
          <a:xfrm>
            <a:off x="5243511" y="2906972"/>
            <a:ext cx="2316587" cy="2941196"/>
          </a:xfrm>
          <a:prstGeom prst="rect">
            <a:avLst/>
          </a:prstGeom>
          <a:ln w="38100">
            <a:solidFill>
              <a:srgbClr val="009999"/>
            </a:solidFill>
          </a:ln>
        </p:spPr>
      </p:pic>
      <p:sp>
        <p:nvSpPr>
          <p:cNvPr id="14" name="CaixaDeTexto 13"/>
          <p:cNvSpPr txBox="1"/>
          <p:nvPr/>
        </p:nvSpPr>
        <p:spPr>
          <a:xfrm>
            <a:off x="723331" y="1114810"/>
            <a:ext cx="7546452" cy="904863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marL="96838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defRPr/>
            </a:pPr>
            <a:r>
              <a:rPr lang="pt-PT" sz="2200" dirty="0">
                <a:solidFill>
                  <a:srgbClr val="009999"/>
                </a:solidFill>
              </a:rPr>
              <a:t>Pode integrar testemunhos e opiniões de personagens ligadas ao </a:t>
            </a:r>
            <a:r>
              <a:rPr lang="pt-PT" sz="2200" dirty="0" smtClean="0">
                <a:solidFill>
                  <a:srgbClr val="009999"/>
                </a:solidFill>
              </a:rPr>
              <a:t>assunto e apresentar dados comprovativos</a:t>
            </a:r>
            <a:endParaRPr lang="pt-PT" sz="2200" dirty="0">
              <a:solidFill>
                <a:srgbClr val="009999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66" t="40612" r="25224" b="50058"/>
          <a:stretch/>
        </p:blipFill>
        <p:spPr>
          <a:xfrm>
            <a:off x="3375283" y="2625118"/>
            <a:ext cx="1397913" cy="1055029"/>
          </a:xfrm>
          <a:prstGeom prst="rect">
            <a:avLst/>
          </a:prstGeom>
          <a:ln w="38100">
            <a:solidFill>
              <a:srgbClr val="009999"/>
            </a:solidFill>
          </a:ln>
        </p:spPr>
      </p:pic>
    </p:spTree>
    <p:extLst>
      <p:ext uri="{BB962C8B-B14F-4D97-AF65-F5344CB8AC3E}">
        <p14:creationId xmlns:p14="http://schemas.microsoft.com/office/powerpoint/2010/main" val="88312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440118" y="8757"/>
            <a:ext cx="8038769" cy="7848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entrevista</a:t>
            </a:r>
            <a:endParaRPr lang="pt-PT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Marcador de Posição de Conteúdo 2"/>
          <p:cNvSpPr>
            <a:spLocks noGrp="1"/>
          </p:cNvSpPr>
          <p:nvPr>
            <p:ph idx="1"/>
          </p:nvPr>
        </p:nvSpPr>
        <p:spPr>
          <a:xfrm>
            <a:off x="439171" y="1937982"/>
            <a:ext cx="3491384" cy="3862317"/>
          </a:xfrm>
        </p:spPr>
        <p:txBody>
          <a:bodyPr rtlCol="0">
            <a:noAutofit/>
          </a:bodyPr>
          <a:lstStyle/>
          <a:p>
            <a:pPr marL="177800" indent="-1778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/>
              <a:t>Traduz a linguagem oral de uma conversa entre duas ou mais pessoas.</a:t>
            </a:r>
          </a:p>
          <a:p>
            <a:pPr marL="177800" indent="-1778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/>
              <a:t>As perguntas são feitas pelo entrevistador para obter informação do entrevistado.</a:t>
            </a:r>
          </a:p>
          <a:p>
            <a:pPr marL="177800" indent="-1778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/>
              <a:t>Tanto pode privilegiar a informação como a opinião.</a:t>
            </a:r>
          </a:p>
        </p:txBody>
      </p:sp>
      <p:pic>
        <p:nvPicPr>
          <p:cNvPr id="10242" name="Picture 2" descr="Umberto Eco, na 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2" y="1133884"/>
            <a:ext cx="3801230" cy="495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151621" y="-12787"/>
            <a:ext cx="8992379" cy="6870787"/>
            <a:chOff x="151621" y="-12787"/>
            <a:chExt cx="8992379" cy="6870787"/>
          </a:xfrm>
        </p:grpSpPr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621" y="-12787"/>
              <a:ext cx="8992379" cy="6870787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251811" y="251791"/>
              <a:ext cx="5592398" cy="440001"/>
            </a:xfrm>
            <a:prstGeom prst="rect">
              <a:avLst/>
            </a:prstGeom>
            <a:solidFill>
              <a:srgbClr val="F2F2F2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774199" y="76183"/>
              <a:ext cx="6077175" cy="7848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pt-PT" sz="2800" b="1" dirty="0" smtClean="0"/>
                <a:t>Géneros jornalísticos: </a:t>
              </a:r>
              <a:r>
                <a:rPr lang="pt-PT" sz="3000" b="1" dirty="0" smtClean="0">
                  <a:solidFill>
                    <a:srgbClr val="008E99"/>
                  </a:solidFill>
                </a:rPr>
                <a:t>a entrevista</a:t>
              </a:r>
              <a:endParaRPr lang="pt-PT" sz="3000" b="1" dirty="0">
                <a:solidFill>
                  <a:srgbClr val="008E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5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25" y="1923366"/>
            <a:ext cx="5519766" cy="3531043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0118" y="44536"/>
            <a:ext cx="8038769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 smtClean="0">
                <a:solidFill>
                  <a:srgbClr val="008E99"/>
                </a:solidFill>
              </a:rPr>
              <a:t>a entrevista</a:t>
            </a:r>
            <a:endParaRPr lang="pt-PT" sz="3000" b="1" dirty="0">
              <a:solidFill>
                <a:srgbClr val="008E99"/>
              </a:solidFill>
            </a:endParaRPr>
          </a:p>
        </p:txBody>
      </p:sp>
      <p:sp>
        <p:nvSpPr>
          <p:cNvPr id="3" name="Nota de aviso com Linha 1 2"/>
          <p:cNvSpPr/>
          <p:nvPr/>
        </p:nvSpPr>
        <p:spPr>
          <a:xfrm>
            <a:off x="346337" y="1301277"/>
            <a:ext cx="2314976" cy="887566"/>
          </a:xfrm>
          <a:prstGeom prst="borderCallout1">
            <a:avLst>
              <a:gd name="adj1" fmla="val 115418"/>
              <a:gd name="adj2" fmla="val 51145"/>
              <a:gd name="adj3" fmla="val 217126"/>
              <a:gd name="adj4" fmla="val 106518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2000" dirty="0" smtClean="0">
                <a:solidFill>
                  <a:srgbClr val="009999"/>
                </a:solidFill>
              </a:rPr>
              <a:t>Frase apelativa retirada do texto da entrevista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9" name="Nota de aviso com Linha 1 8"/>
          <p:cNvSpPr/>
          <p:nvPr/>
        </p:nvSpPr>
        <p:spPr>
          <a:xfrm>
            <a:off x="346338" y="3422607"/>
            <a:ext cx="1831484" cy="1094801"/>
          </a:xfrm>
          <a:prstGeom prst="borderCallout1">
            <a:avLst>
              <a:gd name="adj1" fmla="val 48816"/>
              <a:gd name="adj2" fmla="val 110145"/>
              <a:gd name="adj3" fmla="val 81558"/>
              <a:gd name="adj4" fmla="val 156562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2000" dirty="0" smtClean="0">
                <a:solidFill>
                  <a:srgbClr val="009999"/>
                </a:solidFill>
              </a:rPr>
              <a:t>Brevíssima apresentação do entrevistado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12" name="Nota de aviso com Linha 1 11"/>
          <p:cNvSpPr/>
          <p:nvPr/>
        </p:nvSpPr>
        <p:spPr>
          <a:xfrm>
            <a:off x="3649155" y="995086"/>
            <a:ext cx="2574224" cy="500297"/>
          </a:xfrm>
          <a:prstGeom prst="borderCallout1">
            <a:avLst>
              <a:gd name="adj1" fmla="val 121704"/>
              <a:gd name="adj2" fmla="val 41032"/>
              <a:gd name="adj3" fmla="val 214200"/>
              <a:gd name="adj4" fmla="val 14516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C00000"/>
              </a:buClr>
              <a:buSzPct val="80000"/>
              <a:defRPr/>
            </a:pPr>
            <a:r>
              <a:rPr lang="pt-PT" sz="2000" dirty="0" smtClean="0">
                <a:solidFill>
                  <a:srgbClr val="009999"/>
                </a:solidFill>
              </a:rPr>
              <a:t>Nome do entrevistado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15" name="Nota de aviso com Linha 1 14"/>
          <p:cNvSpPr/>
          <p:nvPr/>
        </p:nvSpPr>
        <p:spPr>
          <a:xfrm>
            <a:off x="2060812" y="5758667"/>
            <a:ext cx="1443273" cy="565115"/>
          </a:xfrm>
          <a:prstGeom prst="borderCallout1">
            <a:avLst>
              <a:gd name="adj1" fmla="val -11050"/>
              <a:gd name="adj2" fmla="val 38856"/>
              <a:gd name="adj3" fmla="val -66112"/>
              <a:gd name="adj4" fmla="val 76843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C00000"/>
              </a:buClr>
              <a:buSzPct val="80000"/>
              <a:defRPr/>
            </a:pPr>
            <a:r>
              <a:rPr lang="pt-PT" sz="2000" dirty="0" smtClean="0">
                <a:solidFill>
                  <a:srgbClr val="009999"/>
                </a:solidFill>
              </a:rPr>
              <a:t>Jornalistas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10" name="Nota de aviso com Linha 1 9"/>
          <p:cNvSpPr/>
          <p:nvPr/>
        </p:nvSpPr>
        <p:spPr>
          <a:xfrm>
            <a:off x="6400800" y="5846757"/>
            <a:ext cx="1914314" cy="477025"/>
          </a:xfrm>
          <a:prstGeom prst="borderCallout1">
            <a:avLst>
              <a:gd name="adj1" fmla="val -26776"/>
              <a:gd name="adj2" fmla="val 55313"/>
              <a:gd name="adj3" fmla="val -103789"/>
              <a:gd name="adj4" fmla="val 65304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smtClean="0">
                <a:solidFill>
                  <a:srgbClr val="009999"/>
                </a:solidFill>
              </a:rPr>
              <a:t>Legenda da foto</a:t>
            </a:r>
            <a:endParaRPr lang="pt-PT" sz="20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4" t="10635" r="7213" b="6269"/>
          <a:stretch/>
        </p:blipFill>
        <p:spPr>
          <a:xfrm>
            <a:off x="3843418" y="932718"/>
            <a:ext cx="4339988" cy="531436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0118" y="44536"/>
            <a:ext cx="8038769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 smtClean="0">
                <a:solidFill>
                  <a:srgbClr val="008E99"/>
                </a:solidFill>
              </a:rPr>
              <a:t>a entrevista</a:t>
            </a:r>
            <a:endParaRPr lang="pt-PT" sz="3000" b="1" dirty="0">
              <a:solidFill>
                <a:srgbClr val="008E99"/>
              </a:solidFill>
            </a:endParaRPr>
          </a:p>
        </p:txBody>
      </p:sp>
      <p:sp>
        <p:nvSpPr>
          <p:cNvPr id="9" name="Nota de aviso com Linha 1 8"/>
          <p:cNvSpPr/>
          <p:nvPr/>
        </p:nvSpPr>
        <p:spPr>
          <a:xfrm>
            <a:off x="440119" y="2920622"/>
            <a:ext cx="3108299" cy="2022341"/>
          </a:xfrm>
          <a:prstGeom prst="borderCallout1">
            <a:avLst>
              <a:gd name="adj1" fmla="val 54156"/>
              <a:gd name="adj2" fmla="val 104103"/>
              <a:gd name="adj3" fmla="val 1586"/>
              <a:gd name="adj4" fmla="val 161779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C00000"/>
              </a:buClr>
              <a:buSzPct val="80000"/>
              <a:defRPr/>
            </a:pPr>
            <a:r>
              <a:rPr lang="pt-PT" sz="2000" b="1" dirty="0">
                <a:solidFill>
                  <a:srgbClr val="009999"/>
                </a:solidFill>
              </a:rPr>
              <a:t>Corpo da entrevista</a:t>
            </a:r>
            <a:r>
              <a:rPr lang="pt-PT" sz="2000" dirty="0">
                <a:solidFill>
                  <a:srgbClr val="009999"/>
                </a:solidFill>
              </a:rPr>
              <a:t>: sequência ordenada de perguntas e respostas entre os dois interlocutores </a:t>
            </a:r>
            <a:r>
              <a:rPr lang="pt-PT" sz="2000" dirty="0" smtClean="0">
                <a:solidFill>
                  <a:srgbClr val="009999"/>
                </a:solidFill>
              </a:rPr>
              <a:t>(</a:t>
            </a:r>
            <a:r>
              <a:rPr lang="pt-PT" dirty="0" smtClean="0">
                <a:solidFill>
                  <a:srgbClr val="009999"/>
                </a:solidFill>
              </a:rPr>
              <a:t>entrevistador </a:t>
            </a:r>
            <a:r>
              <a:rPr lang="pt-PT" dirty="0">
                <a:solidFill>
                  <a:srgbClr val="009999"/>
                </a:solidFill>
              </a:rPr>
              <a:t>e entrevistado</a:t>
            </a:r>
            <a:r>
              <a:rPr lang="pt-PT" sz="2000" dirty="0" smtClean="0">
                <a:solidFill>
                  <a:srgbClr val="009999"/>
                </a:solidFill>
              </a:rPr>
              <a:t>).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12" name="Nota de aviso com Linha 1 11"/>
          <p:cNvSpPr/>
          <p:nvPr/>
        </p:nvSpPr>
        <p:spPr>
          <a:xfrm>
            <a:off x="440116" y="1149164"/>
            <a:ext cx="3108301" cy="1151169"/>
          </a:xfrm>
          <a:prstGeom prst="borderCallout1">
            <a:avLst>
              <a:gd name="adj1" fmla="val 56694"/>
              <a:gd name="adj2" fmla="val 103241"/>
              <a:gd name="adj3" fmla="val 122222"/>
              <a:gd name="adj4" fmla="val 119564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C00000"/>
              </a:buClr>
              <a:buSzPct val="80000"/>
              <a:defRPr/>
            </a:pPr>
            <a:r>
              <a:rPr lang="pt-PT" sz="2000" b="1" dirty="0" smtClean="0">
                <a:solidFill>
                  <a:srgbClr val="009999"/>
                </a:solidFill>
              </a:rPr>
              <a:t>Introdução</a:t>
            </a:r>
            <a:r>
              <a:rPr lang="pt-PT" sz="2000" dirty="0">
                <a:solidFill>
                  <a:srgbClr val="009999"/>
                </a:solidFill>
              </a:rPr>
              <a:t>: apresentação do entrevistado, indicação do tema, do </a:t>
            </a:r>
            <a:r>
              <a:rPr lang="pt-PT" sz="2000" dirty="0" smtClean="0">
                <a:solidFill>
                  <a:srgbClr val="009999"/>
                </a:solidFill>
              </a:rPr>
              <a:t>motivo,…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15" name="Nota de aviso com Linha 1 14"/>
          <p:cNvSpPr/>
          <p:nvPr/>
        </p:nvSpPr>
        <p:spPr>
          <a:xfrm>
            <a:off x="440119" y="5617924"/>
            <a:ext cx="3108298" cy="565115"/>
          </a:xfrm>
          <a:prstGeom prst="borderCallout1">
            <a:avLst>
              <a:gd name="adj1" fmla="val 54156"/>
              <a:gd name="adj2" fmla="val 104103"/>
              <a:gd name="adj3" fmla="val -17812"/>
              <a:gd name="adj4" fmla="val 159139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C00000"/>
              </a:buClr>
              <a:buSzPct val="80000"/>
              <a:defRPr/>
            </a:pPr>
            <a:r>
              <a:rPr lang="pt-PT" sz="2000" dirty="0" smtClean="0">
                <a:solidFill>
                  <a:srgbClr val="009999"/>
                </a:solidFill>
              </a:rPr>
              <a:t>Frase em destaque </a:t>
            </a:r>
            <a:endParaRPr lang="pt-PT" sz="20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0118" y="44536"/>
            <a:ext cx="8038769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>
                <a:solidFill>
                  <a:srgbClr val="008E99"/>
                </a:solidFill>
              </a:rPr>
              <a:t>o </a:t>
            </a:r>
            <a:r>
              <a:rPr lang="pt-PT" sz="3000" b="1" dirty="0" smtClean="0">
                <a:solidFill>
                  <a:srgbClr val="008E99"/>
                </a:solidFill>
              </a:rPr>
              <a:t>texto de opinião</a:t>
            </a:r>
            <a:endParaRPr lang="pt-PT" sz="3000" b="1" dirty="0">
              <a:solidFill>
                <a:srgbClr val="008E99"/>
              </a:solidFill>
            </a:endParaRPr>
          </a:p>
        </p:txBody>
      </p:sp>
      <p:sp>
        <p:nvSpPr>
          <p:cNvPr id="14" name="Marcador de Posição de Conteúdo 2"/>
          <p:cNvSpPr>
            <a:spLocks noGrp="1"/>
          </p:cNvSpPr>
          <p:nvPr>
            <p:ph idx="1"/>
          </p:nvPr>
        </p:nvSpPr>
        <p:spPr>
          <a:xfrm>
            <a:off x="440118" y="968991"/>
            <a:ext cx="7748539" cy="2129051"/>
          </a:xfrm>
        </p:spPr>
        <p:txBody>
          <a:bodyPr rtlCol="0">
            <a:noAutofit/>
          </a:bodyPr>
          <a:lstStyle/>
          <a:p>
            <a:pPr marL="177800" indent="-1778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/>
              <a:t>Para além da função informativa, comentam a atualidade perspetivando-a criticamente. É um texto subjetivo pois transmite </a:t>
            </a:r>
            <a:r>
              <a:rPr lang="pt-PT" sz="2200" dirty="0" smtClean="0"/>
              <a:t>a </a:t>
            </a:r>
            <a:r>
              <a:rPr lang="pt-PT" sz="2200" dirty="0"/>
              <a:t>visão pessoal de quem escreve. </a:t>
            </a:r>
          </a:p>
          <a:p>
            <a:pPr marL="177800" indent="-1778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/>
              <a:t>Exemplos destes textos jornalísticos são a crónica, o texto de opinião e a crítica.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53424" t="13851" r="2986" b="10342"/>
          <a:stretch/>
        </p:blipFill>
        <p:spPr>
          <a:xfrm>
            <a:off x="1243796" y="3098042"/>
            <a:ext cx="6431412" cy="314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50034" t="12735" r="10721" b="1"/>
          <a:stretch/>
        </p:blipFill>
        <p:spPr>
          <a:xfrm>
            <a:off x="1263093" y="2033517"/>
            <a:ext cx="5978617" cy="3737161"/>
          </a:xfrm>
          <a:prstGeom prst="rect">
            <a:avLst/>
          </a:prstGeom>
          <a:ln>
            <a:solidFill>
              <a:srgbClr val="009999"/>
            </a:solidFill>
          </a:ln>
        </p:spPr>
      </p:pic>
      <p:sp>
        <p:nvSpPr>
          <p:cNvPr id="13" name="Retângulo 12"/>
          <p:cNvSpPr/>
          <p:nvPr/>
        </p:nvSpPr>
        <p:spPr>
          <a:xfrm>
            <a:off x="440118" y="44536"/>
            <a:ext cx="8038769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>
                <a:solidFill>
                  <a:srgbClr val="008E99"/>
                </a:solidFill>
              </a:rPr>
              <a:t>o texto de opinião</a:t>
            </a:r>
          </a:p>
        </p:txBody>
      </p:sp>
      <p:sp>
        <p:nvSpPr>
          <p:cNvPr id="3" name="Nota de aviso com Linha 1 2"/>
          <p:cNvSpPr/>
          <p:nvPr/>
        </p:nvSpPr>
        <p:spPr>
          <a:xfrm>
            <a:off x="5323602" y="1071212"/>
            <a:ext cx="1604210" cy="477025"/>
          </a:xfrm>
          <a:prstGeom prst="borderCallout1">
            <a:avLst>
              <a:gd name="adj1" fmla="val 116275"/>
              <a:gd name="adj2" fmla="val 19667"/>
              <a:gd name="adj3" fmla="val 320803"/>
              <a:gd name="adj4" fmla="val -17542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smtClean="0">
                <a:solidFill>
                  <a:srgbClr val="009999"/>
                </a:solidFill>
              </a:rPr>
              <a:t>Título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16" name="Nota de aviso com Linha 1 15"/>
          <p:cNvSpPr/>
          <p:nvPr/>
        </p:nvSpPr>
        <p:spPr>
          <a:xfrm>
            <a:off x="836264" y="1071212"/>
            <a:ext cx="1604210" cy="477025"/>
          </a:xfrm>
          <a:prstGeom prst="borderCallout1">
            <a:avLst>
              <a:gd name="adj1" fmla="val 116275"/>
              <a:gd name="adj2" fmla="val 19667"/>
              <a:gd name="adj3" fmla="val 346552"/>
              <a:gd name="adj4" fmla="val 64980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smtClean="0">
                <a:solidFill>
                  <a:srgbClr val="009999"/>
                </a:solidFill>
              </a:rPr>
              <a:t>Autor</a:t>
            </a:r>
            <a:endParaRPr lang="pt-PT" sz="20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jornal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924489" y="1409918"/>
            <a:ext cx="6514868" cy="4488105"/>
            <a:chOff x="1006375" y="1246145"/>
            <a:chExt cx="6514868" cy="4488105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6391" y="1246145"/>
              <a:ext cx="4474852" cy="4352921"/>
            </a:xfrm>
            <a:prstGeom prst="rect">
              <a:avLst/>
            </a:prstGeom>
          </p:spPr>
        </p:pic>
        <p:sp>
          <p:nvSpPr>
            <p:cNvPr id="12" name="Retângulo 11"/>
            <p:cNvSpPr/>
            <p:nvPr/>
          </p:nvSpPr>
          <p:spPr>
            <a:xfrm>
              <a:off x="4612897" y="5165170"/>
              <a:ext cx="114005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sz="1200" dirty="0">
                  <a:latin typeface="FuturaStd-Light"/>
                </a:rPr>
                <a:t>Flor Goldstein</a:t>
              </a:r>
              <a:endParaRPr lang="pt-PT" sz="1200" dirty="0"/>
            </a:p>
          </p:txBody>
        </p:sp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4"/>
            <a:srcRect l="14813" r="3595" b="9876"/>
            <a:stretch/>
          </p:blipFill>
          <p:spPr>
            <a:xfrm>
              <a:off x="1006375" y="2238867"/>
              <a:ext cx="3430399" cy="3495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34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jornal</a:t>
            </a: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072055"/>
            <a:ext cx="7886700" cy="5218385"/>
          </a:xfrm>
        </p:spPr>
        <p:txBody>
          <a:bodyPr rtlCol="0">
            <a:normAutofit fontScale="70000" lnSpcReduction="20000"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O jornal, impresso ou online, com periodicidade variável (diário, semanal, mensal,…) está organizado em secções que estruturam a informação disponibilizada.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1.ª página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Editorial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Internacional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Nacional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Desporto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Cultura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Regional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P</a:t>
            </a:r>
            <a:r>
              <a:rPr lang="pt-PT" sz="2400" dirty="0" smtClean="0"/>
              <a:t>ublicidade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Cartaz,...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Entretenimento</a:t>
            </a:r>
            <a:endParaRPr lang="pt-PT" sz="2400" dirty="0"/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400" dirty="0" smtClean="0"/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400" dirty="0" smtClean="0"/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400" dirty="0" smtClean="0"/>
          </a:p>
        </p:txBody>
      </p:sp>
      <p:sp>
        <p:nvSpPr>
          <p:cNvPr id="5" name="CaixaDeTexto 4"/>
          <p:cNvSpPr txBox="1"/>
          <p:nvPr/>
        </p:nvSpPr>
        <p:spPr>
          <a:xfrm>
            <a:off x="2850940" y="5008044"/>
            <a:ext cx="5054138" cy="646331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PT" dirty="0" smtClean="0"/>
              <a:t>Na versão impressa as secções aparecem no topo das páginas</a:t>
            </a:r>
            <a:endParaRPr lang="pt-PT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52797" t="12498" r="3878" b="69488"/>
          <a:stretch/>
        </p:blipFill>
        <p:spPr>
          <a:xfrm>
            <a:off x="2584672" y="3250845"/>
            <a:ext cx="5320406" cy="62186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58286" t="21176" r="12644" b="69488"/>
          <a:stretch/>
        </p:blipFill>
        <p:spPr>
          <a:xfrm>
            <a:off x="2372404" y="3853364"/>
            <a:ext cx="5744941" cy="518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999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3567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Como consultar um </a:t>
            </a:r>
            <a:r>
              <a:rPr lang="pt-PT" sz="2800" b="1" dirty="0"/>
              <a:t>jornal? </a:t>
            </a:r>
            <a:r>
              <a:rPr lang="pt-PT" sz="3000" b="1" dirty="0">
                <a:solidFill>
                  <a:srgbClr val="008E99"/>
                </a:solidFill>
              </a:rPr>
              <a:t>A 1ª página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651" y="1818958"/>
            <a:ext cx="2900671" cy="3611785"/>
          </a:xfrm>
          <a:prstGeom prst="rect">
            <a:avLst/>
          </a:prstGeom>
        </p:spPr>
      </p:pic>
      <p:sp>
        <p:nvSpPr>
          <p:cNvPr id="14" name="Marcador de Posição de Conteúdo 2"/>
          <p:cNvSpPr>
            <a:spLocks noGrp="1"/>
          </p:cNvSpPr>
          <p:nvPr>
            <p:ph idx="1"/>
          </p:nvPr>
        </p:nvSpPr>
        <p:spPr>
          <a:xfrm>
            <a:off x="320842" y="1118850"/>
            <a:ext cx="8084805" cy="1034099"/>
          </a:xfrm>
        </p:spPr>
        <p:txBody>
          <a:bodyPr rtlCol="0">
            <a:noAutofit/>
          </a:bodyPr>
          <a:lstStyle/>
          <a:p>
            <a:pPr marL="355600" indent="-177800" algn="just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Nome do jornal e outros dados de registo como a data, número, preço,… </a:t>
            </a:r>
            <a:endParaRPr lang="pt-PT" sz="2400" dirty="0"/>
          </a:p>
        </p:txBody>
      </p:sp>
      <p:cxnSp>
        <p:nvCxnSpPr>
          <p:cNvPr id="10" name="Conexão reta unidirecional 9"/>
          <p:cNvCxnSpPr/>
          <p:nvPr/>
        </p:nvCxnSpPr>
        <p:spPr>
          <a:xfrm flipH="1">
            <a:off x="2905742" y="2428740"/>
            <a:ext cx="2008496" cy="437403"/>
          </a:xfrm>
          <a:prstGeom prst="straightConnector1">
            <a:avLst/>
          </a:prstGeom>
          <a:ln w="28575">
            <a:solidFill>
              <a:srgbClr val="009999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39" t="93018" r="2371" b="1952"/>
          <a:stretch/>
        </p:blipFill>
        <p:spPr>
          <a:xfrm>
            <a:off x="267153" y="5693448"/>
            <a:ext cx="8214529" cy="54042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004" t="4073" r="70848" b="68103"/>
          <a:stretch/>
        </p:blipFill>
        <p:spPr>
          <a:xfrm>
            <a:off x="525324" y="2194337"/>
            <a:ext cx="2270005" cy="2896832"/>
          </a:xfrm>
          <a:prstGeom prst="rect">
            <a:avLst/>
          </a:prstGeom>
        </p:spPr>
      </p:pic>
      <p:cxnSp>
        <p:nvCxnSpPr>
          <p:cNvPr id="19" name="Conexão reta unidirecional 18"/>
          <p:cNvCxnSpPr/>
          <p:nvPr/>
        </p:nvCxnSpPr>
        <p:spPr>
          <a:xfrm flipH="1">
            <a:off x="4115276" y="5288544"/>
            <a:ext cx="851610" cy="307038"/>
          </a:xfrm>
          <a:prstGeom prst="straightConnector1">
            <a:avLst/>
          </a:prstGeom>
          <a:ln w="28575">
            <a:solidFill>
              <a:srgbClr val="00999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Como consultar um </a:t>
            </a:r>
            <a:r>
              <a:rPr lang="pt-PT" sz="2800" b="1" dirty="0"/>
              <a:t>jornal? </a:t>
            </a:r>
            <a:r>
              <a:rPr lang="pt-PT" sz="3000" b="1" dirty="0">
                <a:solidFill>
                  <a:srgbClr val="008E99"/>
                </a:solidFill>
              </a:rPr>
              <a:t>A 1ª página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550" y="2736019"/>
            <a:ext cx="2837364" cy="353295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26920" t="12691" r="28737" b="4720"/>
          <a:stretch/>
        </p:blipFill>
        <p:spPr>
          <a:xfrm>
            <a:off x="5386928" y="2882911"/>
            <a:ext cx="2433334" cy="2548115"/>
          </a:xfrm>
          <a:prstGeom prst="rect">
            <a:avLst/>
          </a:prstGeom>
        </p:spPr>
      </p:pic>
      <p:sp>
        <p:nvSpPr>
          <p:cNvPr id="11" name="Marcador de Posição de Conteúdo 2"/>
          <p:cNvSpPr txBox="1">
            <a:spLocks/>
          </p:cNvSpPr>
          <p:nvPr/>
        </p:nvSpPr>
        <p:spPr>
          <a:xfrm>
            <a:off x="320842" y="4937941"/>
            <a:ext cx="1354235" cy="497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481831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pt-PT" sz="2400" dirty="0" smtClean="0">
                <a:solidFill>
                  <a:srgbClr val="009999"/>
                </a:solidFill>
              </a:rPr>
              <a:t>impresso</a:t>
            </a:r>
          </a:p>
        </p:txBody>
      </p:sp>
      <p:sp>
        <p:nvSpPr>
          <p:cNvPr id="12" name="Marcador de Posição de Conteúdo 2"/>
          <p:cNvSpPr txBox="1">
            <a:spLocks/>
          </p:cNvSpPr>
          <p:nvPr/>
        </p:nvSpPr>
        <p:spPr>
          <a:xfrm>
            <a:off x="5386928" y="5577918"/>
            <a:ext cx="2689755" cy="880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481831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pt-PT" sz="2400" dirty="0">
                <a:solidFill>
                  <a:srgbClr val="009999"/>
                </a:solidFill>
              </a:rPr>
              <a:t>o</a:t>
            </a:r>
            <a:r>
              <a:rPr lang="pt-PT" sz="2400" dirty="0" smtClean="0">
                <a:solidFill>
                  <a:srgbClr val="009999"/>
                </a:solidFill>
              </a:rPr>
              <a:t>nline: clicar sobre o texto ou imagem</a:t>
            </a:r>
          </a:p>
        </p:txBody>
      </p:sp>
      <p:sp>
        <p:nvSpPr>
          <p:cNvPr id="14" name="Marcador de Posição de Conteúdo 2"/>
          <p:cNvSpPr>
            <a:spLocks noGrp="1"/>
          </p:cNvSpPr>
          <p:nvPr>
            <p:ph idx="1"/>
          </p:nvPr>
        </p:nvSpPr>
        <p:spPr>
          <a:xfrm>
            <a:off x="320842" y="1118850"/>
            <a:ext cx="8084805" cy="1617169"/>
          </a:xfrm>
        </p:spPr>
        <p:txBody>
          <a:bodyPr rtlCol="0">
            <a:noAutofit/>
          </a:bodyPr>
          <a:lstStyle/>
          <a:p>
            <a:pPr marL="355600" indent="-177800" algn="just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Apresenta uma síntese do jornal (com um breve resumo da informação considerada mais importante) e a indicação das páginas onde a mesmas é tratada (ou a ligação, na versão online)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3308" t="33900" r="53127" b="52363"/>
          <a:stretch/>
        </p:blipFill>
        <p:spPr>
          <a:xfrm>
            <a:off x="844412" y="3428933"/>
            <a:ext cx="2987529" cy="1173016"/>
          </a:xfrm>
          <a:prstGeom prst="rect">
            <a:avLst/>
          </a:prstGeom>
        </p:spPr>
      </p:pic>
      <p:cxnSp>
        <p:nvCxnSpPr>
          <p:cNvPr id="10" name="Conexão reta unidirecional 9"/>
          <p:cNvCxnSpPr/>
          <p:nvPr/>
        </p:nvCxnSpPr>
        <p:spPr>
          <a:xfrm flipV="1">
            <a:off x="862665" y="4156968"/>
            <a:ext cx="474816" cy="859088"/>
          </a:xfrm>
          <a:prstGeom prst="straightConnector1">
            <a:avLst/>
          </a:prstGeom>
          <a:ln w="38100">
            <a:solidFill>
              <a:srgbClr val="00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1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105470" y="836951"/>
            <a:ext cx="7107850" cy="5263597"/>
          </a:xfrm>
        </p:spPr>
        <p:txBody>
          <a:bodyPr rtlCol="0">
            <a:normAutofit fontScale="85000" lnSpcReduction="10000"/>
          </a:bodyPr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 smtClean="0">
                <a:hlinkClick r:id="rId2" action="ppaction://hlinksldjump"/>
              </a:rPr>
              <a:t>A imprensa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 smtClean="0">
                <a:hlinkClick r:id="rId3" action="ppaction://hlinksldjump"/>
              </a:rPr>
              <a:t>Os géneros jornalísticos </a:t>
            </a:r>
            <a:endParaRPr lang="pt-PT" sz="2000" b="1" dirty="0" smtClean="0"/>
          </a:p>
          <a:p>
            <a:pPr marL="3556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 smtClean="0">
                <a:hlinkClick r:id="rId4" action="ppaction://hlinksldjump"/>
              </a:rPr>
              <a:t>A notícia</a:t>
            </a:r>
            <a:endParaRPr lang="pt-PT" sz="2000" b="1" dirty="0" smtClean="0">
              <a:hlinkClick r:id="rId2" action="ppaction://hlinksldjump"/>
            </a:endParaRPr>
          </a:p>
          <a:p>
            <a:pPr marL="3556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 smtClean="0">
                <a:hlinkClick r:id="rId5" action="ppaction://hlinksldjump"/>
              </a:rPr>
              <a:t>A reportagem</a:t>
            </a:r>
            <a:endParaRPr lang="pt-PT" sz="2000" b="1" dirty="0" smtClean="0">
              <a:hlinkClick r:id="rId2" action="ppaction://hlinksldjump"/>
            </a:endParaRPr>
          </a:p>
          <a:p>
            <a:pPr marL="3556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 smtClean="0">
                <a:hlinkClick r:id="rId6" action="ppaction://hlinksldjump"/>
              </a:rPr>
              <a:t>A entrevista</a:t>
            </a:r>
            <a:endParaRPr lang="pt-PT" sz="2000" b="1" dirty="0" smtClean="0">
              <a:hlinkClick r:id="rId2" action="ppaction://hlinksldjump"/>
            </a:endParaRPr>
          </a:p>
          <a:p>
            <a:pPr marL="35560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 smtClean="0">
                <a:hlinkClick r:id="rId7" action="ppaction://hlinksldjump"/>
              </a:rPr>
              <a:t>O texto de opinião</a:t>
            </a:r>
            <a:endParaRPr lang="pt-PT" sz="2000" b="1" dirty="0" smtClean="0">
              <a:hlinkClick r:id="rId2" action="ppaction://hlinksldjump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 smtClean="0">
                <a:hlinkClick r:id="rId8" action="ppaction://hlinksldjump"/>
              </a:rPr>
              <a:t>O </a:t>
            </a:r>
            <a:r>
              <a:rPr lang="pt-PT" sz="2000" b="1" dirty="0">
                <a:hlinkClick r:id="rId8" action="ppaction://hlinksldjump"/>
              </a:rPr>
              <a:t>jornal</a:t>
            </a:r>
            <a:endParaRPr lang="pt-PT" sz="2000" b="1" dirty="0"/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>
                <a:hlinkClick r:id="rId9" action="ppaction://hlinksldjump"/>
              </a:rPr>
              <a:t>A </a:t>
            </a:r>
            <a:r>
              <a:rPr lang="pt-PT" sz="2000" b="1" dirty="0" smtClean="0">
                <a:hlinkClick r:id="rId9" action="ppaction://hlinksldjump"/>
              </a:rPr>
              <a:t>revista</a:t>
            </a:r>
            <a:endParaRPr lang="pt-PT" sz="2000" b="1" dirty="0" smtClean="0"/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>
                <a:hlinkClick r:id="rId10" action="ppaction://hlinksldjump"/>
              </a:rPr>
              <a:t>A referência </a:t>
            </a:r>
            <a:r>
              <a:rPr lang="pt-PT" sz="2000" b="1" dirty="0" smtClean="0">
                <a:hlinkClick r:id="rId10" action="ppaction://hlinksldjump"/>
              </a:rPr>
              <a:t>bibliográfica</a:t>
            </a:r>
            <a:endParaRPr lang="pt-PT" sz="2000" b="1" dirty="0" smtClean="0"/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r>
              <a:rPr lang="pt-PT" sz="2000" b="1" dirty="0">
                <a:hlinkClick r:id="rId11" action="ppaction://hlinksldjump"/>
              </a:rPr>
              <a:t>Editores </a:t>
            </a:r>
            <a:r>
              <a:rPr lang="pt-PT" sz="2000" b="1" dirty="0" smtClean="0">
                <a:hlinkClick r:id="rId11" action="ppaction://hlinksldjump"/>
              </a:rPr>
              <a:t>online</a:t>
            </a:r>
            <a:endParaRPr lang="pt-PT" sz="2000" b="1" dirty="0"/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C0E34"/>
              </a:buClr>
              <a:buNone/>
              <a:defRPr/>
            </a:pPr>
            <a:endParaRPr lang="pt-PT" sz="2000" b="1" dirty="0"/>
          </a:p>
          <a:p>
            <a:pPr marL="185738" indent="-185738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000" dirty="0" smtClean="0"/>
          </a:p>
        </p:txBody>
      </p:sp>
      <p:sp>
        <p:nvSpPr>
          <p:cNvPr id="13" name="Retângulo 12"/>
          <p:cNvSpPr/>
          <p:nvPr/>
        </p:nvSpPr>
        <p:spPr>
          <a:xfrm>
            <a:off x="442913" y="-6350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>
                <a:solidFill>
                  <a:srgbClr val="009999"/>
                </a:solidFill>
              </a:rPr>
              <a:t>sumário</a:t>
            </a:r>
            <a:endParaRPr lang="pt-PT" sz="2800" b="1" dirty="0">
              <a:solidFill>
                <a:srgbClr val="009999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49643" y="-12321"/>
            <a:ext cx="8994357" cy="6870321"/>
            <a:chOff x="149643" y="-12321"/>
            <a:chExt cx="8994357" cy="6870321"/>
          </a:xfrm>
        </p:grpSpPr>
        <p:sp>
          <p:nvSpPr>
            <p:cNvPr id="15" name="Retângulo 14"/>
            <p:cNvSpPr/>
            <p:nvPr/>
          </p:nvSpPr>
          <p:spPr bwMode="auto">
            <a:xfrm>
              <a:off x="8539162" y="-6351"/>
              <a:ext cx="604838" cy="624998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16" name="Retângulo 15"/>
            <p:cNvSpPr/>
            <p:nvPr/>
          </p:nvSpPr>
          <p:spPr bwMode="auto">
            <a:xfrm>
              <a:off x="182563" y="6415088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grpSp>
          <p:nvGrpSpPr>
            <p:cNvPr id="17" name="Grupo 16"/>
            <p:cNvGrpSpPr/>
            <p:nvPr/>
          </p:nvGrpSpPr>
          <p:grpSpPr>
            <a:xfrm rot="5400000">
              <a:off x="-3041203" y="3178525"/>
              <a:ext cx="6427411" cy="45719"/>
              <a:chOff x="0" y="234950"/>
              <a:chExt cx="9143999" cy="65840"/>
            </a:xfrm>
          </p:grpSpPr>
          <p:sp>
            <p:nvSpPr>
              <p:cNvPr id="19" name="Retângulo 18"/>
              <p:cNvSpPr/>
              <p:nvPr/>
            </p:nvSpPr>
            <p:spPr>
              <a:xfrm>
                <a:off x="0" y="246921"/>
                <a:ext cx="2949620" cy="53869"/>
              </a:xfrm>
              <a:prstGeom prst="rect">
                <a:avLst/>
              </a:prstGeom>
              <a:solidFill>
                <a:srgbClr val="089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tângulo 19"/>
              <p:cNvSpPr/>
              <p:nvPr/>
            </p:nvSpPr>
            <p:spPr>
              <a:xfrm>
                <a:off x="6194379" y="234950"/>
                <a:ext cx="2949620" cy="65840"/>
              </a:xfrm>
              <a:prstGeom prst="rect">
                <a:avLst/>
              </a:prstGeom>
              <a:solidFill>
                <a:srgbClr val="8E8E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3097189" y="246921"/>
                <a:ext cx="2949620" cy="53869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539700" y="6253701"/>
              <a:ext cx="604299" cy="604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revista</a:t>
            </a:r>
            <a:endParaRPr lang="pt-PT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fellowshiproom.files.wordpress.com/2010/04/magazines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99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57" y="1396626"/>
            <a:ext cx="6486525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5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5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71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revista</a:t>
            </a:r>
            <a:endParaRPr lang="pt-PT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941731"/>
            <a:ext cx="7813984" cy="2225839"/>
          </a:xfrm>
        </p:spPr>
        <p:txBody>
          <a:bodyPr rtlCol="0">
            <a:noAutofit/>
          </a:bodyPr>
          <a:lstStyle/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A revista, impressa ou online, é uma publicação periódica informativa que apresenta, normalmente, reportagens, artigos e entrevistas.</a:t>
            </a:r>
          </a:p>
          <a:p>
            <a:pPr marL="355600" indent="-1778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Tende a especializar-se em determinados assuntos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68741" y="3167571"/>
            <a:ext cx="4268544" cy="2250636"/>
            <a:chOff x="586854" y="3945844"/>
            <a:chExt cx="4268544" cy="2250636"/>
          </a:xfrm>
        </p:grpSpPr>
        <p:pic>
          <p:nvPicPr>
            <p:cNvPr id="6" name="Marcador de Posição de Conteúdo 2"/>
            <p:cNvPicPr>
              <a:picLocks noChangeAspect="1"/>
            </p:cNvPicPr>
            <p:nvPr/>
          </p:nvPicPr>
          <p:blipFill rotWithShape="1">
            <a:blip r:embed="rId3"/>
            <a:srcRect l="56049" t="7865" r="8876"/>
            <a:stretch/>
          </p:blipFill>
          <p:spPr>
            <a:xfrm>
              <a:off x="1807491" y="3945844"/>
              <a:ext cx="3047907" cy="2250636"/>
            </a:xfrm>
            <a:prstGeom prst="rect">
              <a:avLst/>
            </a:prstGeom>
          </p:spPr>
        </p:pic>
        <p:pic>
          <p:nvPicPr>
            <p:cNvPr id="5" name="Marcador de Posição de Conteúdo 3"/>
            <p:cNvPicPr>
              <a:picLocks noChangeAspect="1"/>
            </p:cNvPicPr>
            <p:nvPr/>
          </p:nvPicPr>
          <p:blipFill rotWithShape="1">
            <a:blip r:embed="rId4"/>
            <a:srcRect l="49855" t="8836" r="18734" b="10933"/>
            <a:stretch/>
          </p:blipFill>
          <p:spPr>
            <a:xfrm>
              <a:off x="586854" y="4184057"/>
              <a:ext cx="1405719" cy="1774210"/>
            </a:xfrm>
            <a:prstGeom prst="rect">
              <a:avLst/>
            </a:prstGeom>
          </p:spPr>
        </p:pic>
      </p:grp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4462297" y="5758675"/>
            <a:ext cx="1354235" cy="497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481831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pt-PT" sz="2400" dirty="0" smtClean="0"/>
              <a:t>impressa</a:t>
            </a:r>
          </a:p>
        </p:txBody>
      </p:sp>
      <p:sp>
        <p:nvSpPr>
          <p:cNvPr id="10" name="Marcador de Posição de Conteúdo 2"/>
          <p:cNvSpPr txBox="1">
            <a:spLocks/>
          </p:cNvSpPr>
          <p:nvPr/>
        </p:nvSpPr>
        <p:spPr>
          <a:xfrm>
            <a:off x="668741" y="5172593"/>
            <a:ext cx="1523430" cy="522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481831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pt-PT" sz="2400" dirty="0" smtClean="0"/>
              <a:t>online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650" y="2992364"/>
            <a:ext cx="2277162" cy="31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0"/>
            <a:ext cx="8992379" cy="6870787"/>
          </a:xfrm>
          <a:prstGeom prst="rect">
            <a:avLst/>
          </a:prstGeom>
          <a:ln>
            <a:solidFill>
              <a:srgbClr val="009999"/>
            </a:solidFill>
          </a:ln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Como consultar uma revista? </a:t>
            </a:r>
            <a:r>
              <a:rPr lang="pt-PT" sz="2800" b="1" dirty="0" smtClean="0">
                <a:solidFill>
                  <a:srgbClr val="008E99"/>
                </a:solidFill>
              </a:rPr>
              <a:t>A capa</a:t>
            </a:r>
            <a:endParaRPr lang="pt-PT" sz="2800" b="1" dirty="0">
              <a:solidFill>
                <a:srgbClr val="008E99"/>
              </a:solidFill>
            </a:endParaRPr>
          </a:p>
        </p:txBody>
      </p:sp>
      <p:pic>
        <p:nvPicPr>
          <p:cNvPr id="3078" name="Picture 6" descr="al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61" y="2897895"/>
            <a:ext cx="2198428" cy="297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73241" t="5503" r="9285" b="85823"/>
          <a:stretch/>
        </p:blipFill>
        <p:spPr>
          <a:xfrm>
            <a:off x="5126057" y="2646714"/>
            <a:ext cx="1218421" cy="81814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7" name="Nota de aviso com Linha 1 16"/>
          <p:cNvSpPr/>
          <p:nvPr/>
        </p:nvSpPr>
        <p:spPr>
          <a:xfrm>
            <a:off x="6015472" y="4011741"/>
            <a:ext cx="2420604" cy="876876"/>
          </a:xfrm>
          <a:prstGeom prst="borderCallout1">
            <a:avLst>
              <a:gd name="adj1" fmla="val 53684"/>
              <a:gd name="adj2" fmla="val -3087"/>
              <a:gd name="adj3" fmla="val 68768"/>
              <a:gd name="adj4" fmla="val -24518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algn="just">
              <a:buClr>
                <a:srgbClr val="C00000"/>
              </a:buClr>
              <a:buSzPct val="80000"/>
              <a:buNone/>
              <a:defRPr/>
            </a:pPr>
            <a:r>
              <a:rPr lang="pt-PT" sz="2000" dirty="0">
                <a:solidFill>
                  <a:srgbClr val="009999"/>
                </a:solidFill>
              </a:rPr>
              <a:t>A fotografia de capa </a:t>
            </a:r>
            <a:r>
              <a:rPr lang="pt-PT" sz="2000" dirty="0" smtClean="0">
                <a:solidFill>
                  <a:srgbClr val="009999"/>
                </a:solidFill>
              </a:rPr>
              <a:t>refere-se ao </a:t>
            </a:r>
            <a:r>
              <a:rPr lang="pt-PT" sz="2000" dirty="0">
                <a:solidFill>
                  <a:srgbClr val="009999"/>
                </a:solidFill>
              </a:rPr>
              <a:t>assunto principal</a:t>
            </a:r>
          </a:p>
        </p:txBody>
      </p:sp>
      <p:sp>
        <p:nvSpPr>
          <p:cNvPr id="19" name="Nota de aviso com Linha 1 18"/>
          <p:cNvSpPr/>
          <p:nvPr/>
        </p:nvSpPr>
        <p:spPr>
          <a:xfrm>
            <a:off x="737082" y="1430973"/>
            <a:ext cx="4998186" cy="755281"/>
          </a:xfrm>
          <a:prstGeom prst="borderCallout1">
            <a:avLst>
              <a:gd name="adj1" fmla="val 113869"/>
              <a:gd name="adj2" fmla="val 51217"/>
              <a:gd name="adj3" fmla="val 176302"/>
              <a:gd name="adj4" fmla="val 55936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algn="just">
              <a:buClr>
                <a:srgbClr val="C00000"/>
              </a:buClr>
              <a:buSzPct val="80000"/>
              <a:buNone/>
              <a:defRPr/>
            </a:pPr>
            <a:r>
              <a:rPr lang="pt-PT" sz="2000" dirty="0" smtClean="0">
                <a:solidFill>
                  <a:srgbClr val="009999"/>
                </a:solidFill>
              </a:rPr>
              <a:t>Cabeçalho </a:t>
            </a:r>
            <a:r>
              <a:rPr lang="pt-PT" sz="2000" dirty="0">
                <a:solidFill>
                  <a:srgbClr val="009999"/>
                </a:solidFill>
              </a:rPr>
              <a:t>com o nome da publicação e os dados de registo (n.º, data, periodicidade,…) </a:t>
            </a:r>
          </a:p>
        </p:txBody>
      </p:sp>
      <p:sp>
        <p:nvSpPr>
          <p:cNvPr id="20" name="Nota de aviso com Linha 1 19"/>
          <p:cNvSpPr/>
          <p:nvPr/>
        </p:nvSpPr>
        <p:spPr>
          <a:xfrm>
            <a:off x="442914" y="4174958"/>
            <a:ext cx="2589044" cy="948973"/>
          </a:xfrm>
          <a:prstGeom prst="borderCallout1">
            <a:avLst>
              <a:gd name="adj1" fmla="val 113869"/>
              <a:gd name="adj2" fmla="val 51217"/>
              <a:gd name="adj3" fmla="val 147320"/>
              <a:gd name="adj4" fmla="val 98600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defRPr/>
            </a:pPr>
            <a:r>
              <a:rPr lang="pt-PT" sz="2000" dirty="0" smtClean="0">
                <a:solidFill>
                  <a:srgbClr val="009999"/>
                </a:solidFill>
              </a:rPr>
              <a:t>Títulos de outros assuntos importantes</a:t>
            </a:r>
            <a:endParaRPr lang="pt-PT" sz="20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147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Como consultar uma revista? </a:t>
            </a:r>
            <a:r>
              <a:rPr lang="pt-PT" sz="2800" b="1" dirty="0" smtClean="0">
                <a:solidFill>
                  <a:srgbClr val="008E99"/>
                </a:solidFill>
              </a:rPr>
              <a:t>O sumário</a:t>
            </a:r>
            <a:endParaRPr lang="pt-PT" sz="2800" b="1" dirty="0">
              <a:solidFill>
                <a:srgbClr val="008E99"/>
              </a:solidFill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741951"/>
            <a:ext cx="3746353" cy="4372246"/>
          </a:xfrm>
        </p:spPr>
        <p:txBody>
          <a:bodyPr rtlCol="0">
            <a:noAutofit/>
          </a:bodyPr>
          <a:lstStyle/>
          <a:p>
            <a:pPr marL="355600" indent="-177800" algn="just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O sumário aparece, normalmente, nas primeiras páginas da revista e indica os títulos dos artigos e o respetivo número da página</a:t>
            </a:r>
            <a:r>
              <a:rPr lang="pt-PT" sz="2400" dirty="0" smtClean="0"/>
              <a:t>.</a:t>
            </a:r>
          </a:p>
          <a:p>
            <a:pPr marL="355600" indent="-177800" algn="just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Na versão online são apresentadas as ligações.</a:t>
            </a:r>
            <a:endParaRPr lang="pt-PT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2" t="8947" r="6725" b="8840"/>
          <a:stretch/>
        </p:blipFill>
        <p:spPr>
          <a:xfrm>
            <a:off x="4480558" y="1125293"/>
            <a:ext cx="3727907" cy="48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2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1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1975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Como consultar uma revista? </a:t>
            </a:r>
            <a:r>
              <a:rPr lang="pt-PT" sz="2800" b="1" dirty="0" smtClean="0">
                <a:solidFill>
                  <a:srgbClr val="008E99"/>
                </a:solidFill>
              </a:rPr>
              <a:t>Versão online</a:t>
            </a:r>
            <a:endParaRPr lang="pt-PT" sz="2800" b="1" dirty="0">
              <a:solidFill>
                <a:srgbClr val="008E99"/>
              </a:solidFill>
            </a:endParaRPr>
          </a:p>
        </p:txBody>
      </p:sp>
      <p:sp>
        <p:nvSpPr>
          <p:cNvPr id="20" name="Nota de aviso com Linha 1 19"/>
          <p:cNvSpPr/>
          <p:nvPr/>
        </p:nvSpPr>
        <p:spPr>
          <a:xfrm>
            <a:off x="6739228" y="1832300"/>
            <a:ext cx="1585906" cy="533356"/>
          </a:xfrm>
          <a:prstGeom prst="borderCallout1">
            <a:avLst>
              <a:gd name="adj1" fmla="val 118987"/>
              <a:gd name="adj2" fmla="val 11189"/>
              <a:gd name="adj3" fmla="val 211291"/>
              <a:gd name="adj4" fmla="val -16829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defRPr/>
            </a:pPr>
            <a:r>
              <a:rPr lang="pt-PT" sz="2200" dirty="0" smtClean="0">
                <a:solidFill>
                  <a:srgbClr val="009999"/>
                </a:solidFill>
              </a:rPr>
              <a:t>Publicidade</a:t>
            </a:r>
            <a:endParaRPr lang="pt-PT" sz="2200" dirty="0">
              <a:solidFill>
                <a:srgbClr val="009999"/>
              </a:solidFill>
            </a:endParaRPr>
          </a:p>
        </p:txBody>
      </p:sp>
      <p:sp>
        <p:nvSpPr>
          <p:cNvPr id="19" name="Nota de aviso com Linha 1 18"/>
          <p:cNvSpPr/>
          <p:nvPr/>
        </p:nvSpPr>
        <p:spPr>
          <a:xfrm>
            <a:off x="500920" y="1255811"/>
            <a:ext cx="1610436" cy="566342"/>
          </a:xfrm>
          <a:prstGeom prst="borderCallout1">
            <a:avLst>
              <a:gd name="adj1" fmla="val 56034"/>
              <a:gd name="adj2" fmla="val 106302"/>
              <a:gd name="adj3" fmla="val 57848"/>
              <a:gd name="adj4" fmla="val 138640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algn="just">
              <a:buClr>
                <a:srgbClr val="C00000"/>
              </a:buClr>
              <a:buSzPct val="80000"/>
              <a:buNone/>
              <a:defRPr/>
            </a:pPr>
            <a:r>
              <a:rPr lang="pt-PT" sz="2200" dirty="0" smtClean="0">
                <a:solidFill>
                  <a:srgbClr val="009999"/>
                </a:solidFill>
              </a:rPr>
              <a:t>Cabeçalho</a:t>
            </a:r>
            <a:endParaRPr lang="pt-PT" sz="2200" dirty="0">
              <a:solidFill>
                <a:srgbClr val="009999"/>
              </a:solidFill>
            </a:endParaRPr>
          </a:p>
        </p:txBody>
      </p:sp>
      <p:sp>
        <p:nvSpPr>
          <p:cNvPr id="12" name="Nota de aviso com Linha 1 11"/>
          <p:cNvSpPr/>
          <p:nvPr/>
        </p:nvSpPr>
        <p:spPr>
          <a:xfrm>
            <a:off x="500920" y="3264853"/>
            <a:ext cx="1610436" cy="566342"/>
          </a:xfrm>
          <a:prstGeom prst="borderCallout1">
            <a:avLst>
              <a:gd name="adj1" fmla="val 58443"/>
              <a:gd name="adj2" fmla="val 106301"/>
              <a:gd name="adj3" fmla="val 38570"/>
              <a:gd name="adj4" fmla="val 138641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algn="just">
              <a:buClr>
                <a:srgbClr val="C00000"/>
              </a:buClr>
              <a:buSzPct val="80000"/>
              <a:buNone/>
              <a:defRPr/>
            </a:pPr>
            <a:r>
              <a:rPr lang="pt-PT" sz="2200" dirty="0" smtClean="0">
                <a:solidFill>
                  <a:srgbClr val="009999"/>
                </a:solidFill>
              </a:rPr>
              <a:t>Secções</a:t>
            </a:r>
            <a:endParaRPr lang="pt-PT" sz="2200" dirty="0">
              <a:solidFill>
                <a:srgbClr val="009999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65859" t="12086" r="16661"/>
          <a:stretch/>
        </p:blipFill>
        <p:spPr>
          <a:xfrm>
            <a:off x="2900105" y="1241769"/>
            <a:ext cx="3495409" cy="4941796"/>
          </a:xfrm>
          <a:prstGeom prst="rect">
            <a:avLst/>
          </a:prstGeom>
        </p:spPr>
      </p:pic>
      <p:cxnSp>
        <p:nvCxnSpPr>
          <p:cNvPr id="5" name="Conexão reta 4"/>
          <p:cNvCxnSpPr/>
          <p:nvPr/>
        </p:nvCxnSpPr>
        <p:spPr>
          <a:xfrm flipV="1">
            <a:off x="2224585" y="1992574"/>
            <a:ext cx="1951630" cy="1360932"/>
          </a:xfrm>
          <a:prstGeom prst="line">
            <a:avLst/>
          </a:prstGeom>
          <a:ln w="127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0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Como consultar uma revista?</a:t>
            </a:r>
            <a:endParaRPr lang="pt-PT" sz="28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285" y="2273573"/>
            <a:ext cx="6693049" cy="3586051"/>
          </a:xfrm>
          <a:prstGeom prst="rect">
            <a:avLst/>
          </a:prstGeom>
        </p:spPr>
      </p:pic>
      <p:sp>
        <p:nvSpPr>
          <p:cNvPr id="11" name="Nota de aviso com Linha 1 10"/>
          <p:cNvSpPr/>
          <p:nvPr/>
        </p:nvSpPr>
        <p:spPr>
          <a:xfrm>
            <a:off x="3589361" y="1290207"/>
            <a:ext cx="3985146" cy="453707"/>
          </a:xfrm>
          <a:prstGeom prst="borderCallout1">
            <a:avLst>
              <a:gd name="adj1" fmla="val 121825"/>
              <a:gd name="adj2" fmla="val 4396"/>
              <a:gd name="adj3" fmla="val 414968"/>
              <a:gd name="adj4" fmla="val -25653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algn="ctr">
              <a:buClr>
                <a:srgbClr val="C00000"/>
              </a:buClr>
              <a:buSzPct val="80000"/>
              <a:buNone/>
              <a:defRPr/>
            </a:pPr>
            <a:r>
              <a:rPr lang="pt-PT" sz="2200" dirty="0" smtClean="0">
                <a:solidFill>
                  <a:srgbClr val="009999"/>
                </a:solidFill>
              </a:rPr>
              <a:t>Enquadramento (breve resumo)</a:t>
            </a:r>
            <a:endParaRPr lang="pt-PT" sz="2200" dirty="0">
              <a:solidFill>
                <a:srgbClr val="009999"/>
              </a:solidFill>
            </a:endParaRPr>
          </a:p>
        </p:txBody>
      </p:sp>
      <p:sp>
        <p:nvSpPr>
          <p:cNvPr id="12" name="Nota de aviso com Linha 1 11"/>
          <p:cNvSpPr/>
          <p:nvPr/>
        </p:nvSpPr>
        <p:spPr>
          <a:xfrm>
            <a:off x="6717125" y="2500427"/>
            <a:ext cx="1626126" cy="453707"/>
          </a:xfrm>
          <a:prstGeom prst="borderCallout1">
            <a:avLst>
              <a:gd name="adj1" fmla="val 113869"/>
              <a:gd name="adj2" fmla="val 51217"/>
              <a:gd name="adj3" fmla="val 629767"/>
              <a:gd name="adj4" fmla="val -39008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algn="ctr">
              <a:buClr>
                <a:srgbClr val="C00000"/>
              </a:buClr>
              <a:buSzPct val="80000"/>
              <a:buNone/>
              <a:defRPr/>
            </a:pPr>
            <a:r>
              <a:rPr lang="pt-PT" sz="2200" dirty="0" smtClean="0">
                <a:solidFill>
                  <a:srgbClr val="009999"/>
                </a:solidFill>
              </a:rPr>
              <a:t>Autor</a:t>
            </a:r>
            <a:endParaRPr lang="pt-PT" sz="2200" dirty="0">
              <a:solidFill>
                <a:srgbClr val="009999"/>
              </a:solidFill>
            </a:endParaRPr>
          </a:p>
        </p:txBody>
      </p:sp>
      <p:sp>
        <p:nvSpPr>
          <p:cNvPr id="10" name="Nota de aviso com Linha 1 9"/>
          <p:cNvSpPr/>
          <p:nvPr/>
        </p:nvSpPr>
        <p:spPr>
          <a:xfrm>
            <a:off x="755374" y="1287897"/>
            <a:ext cx="2078668" cy="453707"/>
          </a:xfrm>
          <a:prstGeom prst="borderCallout1">
            <a:avLst>
              <a:gd name="adj1" fmla="val 113869"/>
              <a:gd name="adj2" fmla="val 51217"/>
              <a:gd name="adj3" fmla="val 298287"/>
              <a:gd name="adj4" fmla="val 65496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algn="ctr">
              <a:buClr>
                <a:srgbClr val="C00000"/>
              </a:buClr>
              <a:buSzPct val="80000"/>
              <a:buNone/>
              <a:defRPr/>
            </a:pPr>
            <a:r>
              <a:rPr lang="pt-PT" sz="2200" dirty="0" smtClean="0">
                <a:solidFill>
                  <a:srgbClr val="009999"/>
                </a:solidFill>
              </a:rPr>
              <a:t>Título</a:t>
            </a:r>
            <a:endParaRPr lang="pt-PT" sz="22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1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referência bibliográfica</a:t>
            </a:r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231003"/>
            <a:ext cx="7886700" cy="1163281"/>
          </a:xfrm>
        </p:spPr>
        <p:txBody>
          <a:bodyPr rtlCol="0">
            <a:normAutofit/>
          </a:bodyPr>
          <a:lstStyle/>
          <a:p>
            <a:pPr marL="355600" indent="-177800" algn="just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Segundo a norma APA, a referência bibliográfica de uma publicação periódica segue o seguinte padrão</a:t>
            </a:r>
            <a:r>
              <a:rPr lang="pt-PT" sz="2400" dirty="0" smtClean="0"/>
              <a:t>:</a:t>
            </a:r>
            <a:endParaRPr lang="pt-PT" sz="2400" dirty="0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06175" y="2863922"/>
            <a:ext cx="7712244" cy="885033"/>
          </a:xfrm>
          <a:prstGeom prst="rect">
            <a:avLst/>
          </a:prstGeom>
          <a:noFill/>
          <a:ln w="25400" algn="ctr">
            <a:solidFill>
              <a:srgbClr val="0099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722313" marR="0" lvl="0" indent="-722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Autor(</a:t>
            </a:r>
            <a:r>
              <a:rPr kumimoji="0" lang="pt-PT" altLang="pt-PT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</a:t>
            </a:r>
            <a:r>
              <a:rPr kumimoji="0" lang="pt-PT" altLang="pt-PT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). (data). Título do artigo</a:t>
            </a:r>
            <a:r>
              <a:rPr kumimoji="0" lang="pt-PT" altLang="pt-PT" sz="2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kumimoji="0" lang="pt-PT" altLang="pt-PT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pt-PT" altLang="pt-PT" sz="2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Título da publicação periódica</a:t>
            </a:r>
            <a:r>
              <a:rPr kumimoji="0" lang="pt-PT" altLang="pt-PT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volume (n.º), páginas.</a:t>
            </a:r>
            <a:endParaRPr kumimoji="0" lang="pt-PT" altLang="pt-PT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Marcador de Posição de Conteúdo 2"/>
          <p:cNvSpPr txBox="1">
            <a:spLocks/>
          </p:cNvSpPr>
          <p:nvPr/>
        </p:nvSpPr>
        <p:spPr>
          <a:xfrm>
            <a:off x="606175" y="2448497"/>
            <a:ext cx="1779922" cy="42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None/>
              <a:defRPr/>
            </a:pPr>
            <a:r>
              <a:rPr lang="pt-PT" sz="1600" dirty="0" smtClean="0"/>
              <a:t>Versão </a:t>
            </a:r>
            <a:r>
              <a:rPr lang="pt-PT" sz="1600" b="1" dirty="0" smtClean="0">
                <a:solidFill>
                  <a:schemeClr val="bg2">
                    <a:lumMod val="50000"/>
                  </a:schemeClr>
                </a:solidFill>
              </a:rPr>
              <a:t>impressa</a:t>
            </a:r>
            <a:endParaRPr lang="pt-PT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17369" y="4418444"/>
            <a:ext cx="7712244" cy="885033"/>
          </a:xfrm>
          <a:prstGeom prst="rect">
            <a:avLst/>
          </a:prstGeom>
          <a:noFill/>
          <a:ln w="25400" algn="ctr">
            <a:solidFill>
              <a:srgbClr val="0099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722313" marR="0" lvl="0" indent="-722313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Autor(</a:t>
            </a:r>
            <a:r>
              <a:rPr kumimoji="0" lang="pt-PT" altLang="pt-PT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</a:t>
            </a:r>
            <a:r>
              <a:rPr kumimoji="0" lang="pt-PT" altLang="pt-PT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). (data). Título do artigo</a:t>
            </a:r>
            <a:r>
              <a:rPr kumimoji="0" lang="pt-PT" altLang="pt-PT" sz="2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kumimoji="0" lang="pt-PT" altLang="pt-PT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pt-PT" altLang="pt-PT" sz="2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Título da publicação periódica</a:t>
            </a:r>
            <a:r>
              <a:rPr kumimoji="0" lang="pt-PT" altLang="pt-PT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volume (n.º), páginas. Disponível em…</a:t>
            </a:r>
            <a:r>
              <a:rPr kumimoji="0" lang="pt-PT" altLang="pt-P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(DOI ou URL)</a:t>
            </a:r>
            <a:endParaRPr kumimoji="0" lang="pt-PT" altLang="pt-P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Marcador de Posição de Conteúdo 2"/>
          <p:cNvSpPr txBox="1">
            <a:spLocks/>
          </p:cNvSpPr>
          <p:nvPr/>
        </p:nvSpPr>
        <p:spPr>
          <a:xfrm>
            <a:off x="606175" y="3983555"/>
            <a:ext cx="1779922" cy="42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1800"/>
              </a:spcBef>
              <a:spcAft>
                <a:spcPts val="1800"/>
              </a:spcAft>
              <a:buClr>
                <a:srgbClr val="009999"/>
              </a:buClr>
              <a:buSzPct val="80000"/>
              <a:buNone/>
              <a:defRPr/>
            </a:pPr>
            <a:r>
              <a:rPr lang="pt-PT" sz="1600" dirty="0" smtClean="0"/>
              <a:t>Versão </a:t>
            </a:r>
            <a:r>
              <a:rPr lang="pt-PT" sz="1600" b="1" dirty="0">
                <a:solidFill>
                  <a:schemeClr val="bg2">
                    <a:lumMod val="50000"/>
                  </a:schemeClr>
                </a:solidFill>
              </a:rPr>
              <a:t>online</a:t>
            </a:r>
          </a:p>
        </p:txBody>
      </p:sp>
      <p:sp>
        <p:nvSpPr>
          <p:cNvPr id="3" name="Retângulo 2"/>
          <p:cNvSpPr/>
          <p:nvPr/>
        </p:nvSpPr>
        <p:spPr>
          <a:xfrm>
            <a:off x="617369" y="5680578"/>
            <a:ext cx="7701050" cy="338554"/>
          </a:xfrm>
          <a:prstGeom prst="rect">
            <a:avLst/>
          </a:prstGeom>
          <a:ln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R="57150" algn="just"/>
            <a:r>
              <a:rPr lang="pt-PT" sz="1600" kern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Sempre que possível, na data, a seguir ao ano, referencia-se o mês da publicação.</a:t>
            </a:r>
          </a:p>
        </p:txBody>
      </p:sp>
    </p:spTree>
    <p:extLst>
      <p:ext uri="{BB962C8B-B14F-4D97-AF65-F5344CB8AC3E}">
        <p14:creationId xmlns:p14="http://schemas.microsoft.com/office/powerpoint/2010/main" val="25676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69881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Editores online</a:t>
            </a:r>
          </a:p>
        </p:txBody>
      </p:sp>
      <p:sp>
        <p:nvSpPr>
          <p:cNvPr id="18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42913" y="1139825"/>
            <a:ext cx="7678403" cy="544596"/>
          </a:xfrm>
        </p:spPr>
        <p:txBody>
          <a:bodyPr rtlCol="0">
            <a:normAutofit/>
          </a:bodyPr>
          <a:lstStyle/>
          <a:p>
            <a:pPr marL="177800" indent="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481831"/>
              </a:buClr>
              <a:buSzPct val="80000"/>
              <a:buNone/>
              <a:defRPr/>
            </a:pPr>
            <a:r>
              <a:rPr lang="pt-PT" sz="2400" dirty="0" smtClean="0"/>
              <a:t>Para experimentar editar um jornal ou revista</a:t>
            </a:r>
            <a:endParaRPr lang="pt-PT" sz="24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2"/>
          </p:nvPr>
        </p:nvSpPr>
        <p:spPr>
          <a:xfrm>
            <a:off x="649706" y="2060919"/>
            <a:ext cx="1910013" cy="4063901"/>
          </a:xfrm>
        </p:spPr>
        <p:txBody>
          <a:bodyPr>
            <a:normAutofit/>
          </a:bodyPr>
          <a:lstStyle/>
          <a:p>
            <a:pPr marL="17780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481831"/>
              </a:buClr>
              <a:buSzPct val="80000"/>
              <a:buNone/>
              <a:defRPr/>
            </a:pPr>
            <a:r>
              <a:rPr lang="pt-PT" sz="2400" b="1" dirty="0"/>
              <a:t>Publisher</a:t>
            </a:r>
          </a:p>
          <a:p>
            <a:pPr marL="17780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481831"/>
              </a:buClr>
              <a:buSzPct val="80000"/>
              <a:buNone/>
              <a:defRPr/>
            </a:pPr>
            <a:r>
              <a:rPr lang="pt-PT" sz="2400" b="1" dirty="0" err="1"/>
              <a:t>Letterpop</a:t>
            </a:r>
            <a:endParaRPr lang="pt-PT" sz="2400" b="1" dirty="0"/>
          </a:p>
          <a:p>
            <a:pPr marL="17780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481831"/>
              </a:buClr>
              <a:buSzPct val="80000"/>
              <a:buNone/>
              <a:defRPr/>
            </a:pPr>
            <a:r>
              <a:rPr lang="pt-PT" sz="2400" b="1" dirty="0" err="1" smtClean="0"/>
              <a:t>Flipboard</a:t>
            </a:r>
            <a:endParaRPr lang="pt-PT" sz="2400" b="1" dirty="0"/>
          </a:p>
          <a:p>
            <a:pPr marL="17780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481831"/>
              </a:buClr>
              <a:buSzPct val="80000"/>
              <a:buNone/>
              <a:defRPr/>
            </a:pPr>
            <a:r>
              <a:rPr lang="pt-PT" sz="2400" b="1" dirty="0" err="1" smtClean="0"/>
              <a:t>Joomag</a:t>
            </a:r>
            <a:endParaRPr lang="pt-PT" sz="2400" b="1" dirty="0"/>
          </a:p>
        </p:txBody>
      </p:sp>
      <p:pic>
        <p:nvPicPr>
          <p:cNvPr id="2050" name="Picture 2" descr="http://upload.wikimedia.org/wikipedia/commons/thumb/5/5f/Microsoft_Publisher_2013_logo.svg/120px-Microsoft_Publisher_2013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82" y="1863931"/>
            <a:ext cx="945495" cy="9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tterpop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94" y="2915309"/>
            <a:ext cx="1686020" cy="67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oomag_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b="30273"/>
          <a:stretch/>
        </p:blipFill>
        <p:spPr bwMode="auto">
          <a:xfrm>
            <a:off x="2559719" y="4747588"/>
            <a:ext cx="1334699" cy="53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98340" y="5619255"/>
            <a:ext cx="680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rgbClr val="009999"/>
                </a:solidFill>
              </a:rPr>
              <a:t>Mais ferramentas em </a:t>
            </a:r>
            <a:r>
              <a:rPr lang="pt-PT" dirty="0">
                <a:solidFill>
                  <a:srgbClr val="009999"/>
                </a:solidFill>
                <a:hlinkClick r:id="rId6"/>
              </a:rPr>
              <a:t>http://jornaisescolares.dge.mec.pt/ferramentas/</a:t>
            </a:r>
            <a:endParaRPr lang="pt-PT" dirty="0">
              <a:solidFill>
                <a:srgbClr val="009999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719" y="3711998"/>
            <a:ext cx="727898" cy="91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442913" y="269881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518947" y="433732"/>
            <a:ext cx="7886700" cy="1016000"/>
          </a:xfrm>
        </p:spPr>
        <p:txBody>
          <a:bodyPr rtlCol="0">
            <a:normAutofit/>
          </a:bodyPr>
          <a:lstStyle/>
          <a:p>
            <a:pPr marL="17780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481831"/>
              </a:buClr>
              <a:buSzPct val="80000"/>
              <a:buNone/>
              <a:defRPr/>
            </a:pPr>
            <a:r>
              <a:rPr lang="pt-PT" sz="4000" dirty="0" smtClean="0"/>
              <a:t>Boas leituras!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t="8947" r="4079"/>
          <a:stretch/>
        </p:blipFill>
        <p:spPr>
          <a:xfrm>
            <a:off x="827246" y="1580777"/>
            <a:ext cx="4370395" cy="36643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95" y="3056021"/>
            <a:ext cx="4143488" cy="31076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8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763" y="559558"/>
            <a:ext cx="9139237" cy="5840702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20" name="Retângulo 19"/>
          <p:cNvSpPr/>
          <p:nvPr/>
        </p:nvSpPr>
        <p:spPr bwMode="auto">
          <a:xfrm>
            <a:off x="0" y="6546574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kern="0" spc="650" dirty="0">
                <a:latin typeface="+mn-lt"/>
                <a:cs typeface="+mn-cs"/>
              </a:rPr>
              <a:t>Literacias na escola: formar os parceiros da biblioteca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318051" y="818866"/>
            <a:ext cx="8428383" cy="3090525"/>
          </a:xfrm>
          <a:ln>
            <a:noFill/>
          </a:ln>
        </p:spPr>
        <p:txBody>
          <a:bodyPr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PT" sz="2400" b="1" dirty="0" smtClean="0">
                <a:solidFill>
                  <a:schemeClr val="bg1"/>
                </a:solidFill>
              </a:rPr>
              <a:t>Lista </a:t>
            </a:r>
            <a:r>
              <a:rPr lang="pt-PT" sz="2400" b="1" dirty="0">
                <a:solidFill>
                  <a:schemeClr val="bg1"/>
                </a:solidFill>
              </a:rPr>
              <a:t>de referências </a:t>
            </a:r>
          </a:p>
          <a:p>
            <a:pPr marL="266700" indent="-26670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1600" i="1" dirty="0" err="1" smtClean="0">
                <a:solidFill>
                  <a:schemeClr val="bg1"/>
                </a:solidFill>
              </a:rPr>
              <a:t>Hernández</a:t>
            </a:r>
            <a:r>
              <a:rPr lang="pt-PT" sz="1600" i="1" dirty="0" smtClean="0">
                <a:solidFill>
                  <a:schemeClr val="bg1"/>
                </a:solidFill>
              </a:rPr>
              <a:t>, O.G. &amp; </a:t>
            </a:r>
            <a:r>
              <a:rPr lang="pt-PT" sz="1600" i="1" dirty="0" err="1" smtClean="0">
                <a:solidFill>
                  <a:schemeClr val="bg1"/>
                </a:solidFill>
              </a:rPr>
              <a:t>Morón</a:t>
            </a:r>
            <a:r>
              <a:rPr lang="pt-PT" sz="1600" i="1" dirty="0" smtClean="0">
                <a:solidFill>
                  <a:schemeClr val="bg1"/>
                </a:solidFill>
              </a:rPr>
              <a:t>, N. B. </a:t>
            </a:r>
            <a:r>
              <a:rPr lang="pt-PT" sz="1600" dirty="0">
                <a:solidFill>
                  <a:schemeClr val="bg1"/>
                </a:solidFill>
              </a:rPr>
              <a:t>(2011</a:t>
            </a:r>
            <a:r>
              <a:rPr lang="pt-PT" sz="1600" dirty="0" smtClean="0">
                <a:solidFill>
                  <a:schemeClr val="bg1"/>
                </a:solidFill>
              </a:rPr>
              <a:t>). </a:t>
            </a:r>
            <a:r>
              <a:rPr lang="pt-PT" sz="1600" i="1" dirty="0" err="1" smtClean="0">
                <a:solidFill>
                  <a:schemeClr val="bg1"/>
                </a:solidFill>
              </a:rPr>
              <a:t>Leer</a:t>
            </a:r>
            <a:r>
              <a:rPr lang="pt-PT" sz="1600" i="1" dirty="0" smtClean="0">
                <a:solidFill>
                  <a:schemeClr val="bg1"/>
                </a:solidFill>
              </a:rPr>
              <a:t> </a:t>
            </a:r>
            <a:r>
              <a:rPr lang="pt-PT" sz="1600" i="1" dirty="0">
                <a:solidFill>
                  <a:schemeClr val="bg1"/>
                </a:solidFill>
              </a:rPr>
              <a:t>periódicos </a:t>
            </a:r>
            <a:r>
              <a:rPr lang="pt-PT" sz="1600" i="1" dirty="0" err="1">
                <a:solidFill>
                  <a:schemeClr val="bg1"/>
                </a:solidFill>
              </a:rPr>
              <a:t>en</a:t>
            </a:r>
            <a:r>
              <a:rPr lang="pt-PT" sz="1600" i="1" dirty="0">
                <a:solidFill>
                  <a:schemeClr val="bg1"/>
                </a:solidFill>
              </a:rPr>
              <a:t> casa: </a:t>
            </a:r>
            <a:r>
              <a:rPr lang="pt-PT" sz="1600" i="1" dirty="0" err="1">
                <a:solidFill>
                  <a:schemeClr val="bg1"/>
                </a:solidFill>
              </a:rPr>
              <a:t>guía</a:t>
            </a:r>
            <a:r>
              <a:rPr lang="pt-PT" sz="1600" i="1" dirty="0">
                <a:solidFill>
                  <a:schemeClr val="bg1"/>
                </a:solidFill>
              </a:rPr>
              <a:t> para las famílias</a:t>
            </a:r>
            <a:r>
              <a:rPr lang="pt-PT" sz="1600" dirty="0" smtClean="0">
                <a:solidFill>
                  <a:schemeClr val="bg1"/>
                </a:solidFill>
              </a:rPr>
              <a:t>. </a:t>
            </a:r>
            <a:r>
              <a:rPr lang="pt-PT" sz="1600" dirty="0">
                <a:solidFill>
                  <a:schemeClr val="bg1"/>
                </a:solidFill>
              </a:rPr>
              <a:t>(s/l): Secretaria General Técnica. Disponível </a:t>
            </a:r>
            <a:r>
              <a:rPr lang="pt-PT" sz="1600" dirty="0" smtClean="0">
                <a:solidFill>
                  <a:schemeClr val="bg1"/>
                </a:solidFill>
              </a:rPr>
              <a:t>em http</a:t>
            </a:r>
            <a:r>
              <a:rPr lang="pt-PT" sz="1600" dirty="0">
                <a:solidFill>
                  <a:schemeClr val="bg1"/>
                </a:solidFill>
              </a:rPr>
              <a:t>://</a:t>
            </a:r>
            <a:r>
              <a:rPr lang="pt-PT" sz="1600" dirty="0" smtClean="0">
                <a:solidFill>
                  <a:schemeClr val="bg1"/>
                </a:solidFill>
              </a:rPr>
              <a:t>web.educastur.princast.es/proyectos/abareque/web/images/stories/articulos/ privada/consejeria7/ periodico_casa.pdf</a:t>
            </a:r>
            <a:endParaRPr lang="pt-PT" sz="1600" i="1" dirty="0" smtClean="0">
              <a:solidFill>
                <a:schemeClr val="bg1"/>
              </a:solidFill>
            </a:endParaRPr>
          </a:p>
          <a:p>
            <a:pPr marL="266700" indent="-266700" algn="just" fontAlgn="auto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pt-PT" sz="1600" dirty="0" smtClean="0">
                <a:solidFill>
                  <a:schemeClr val="bg1"/>
                </a:solidFill>
              </a:rPr>
              <a:t>Pereira, S., Pinto, M., Madureira, E. J., Pombo, P. &amp; Guedes, M.</a:t>
            </a:r>
            <a:r>
              <a:rPr lang="pt-PT" sz="1600" i="1" dirty="0" smtClean="0">
                <a:solidFill>
                  <a:schemeClr val="bg1"/>
                </a:solidFill>
              </a:rPr>
              <a:t> </a:t>
            </a:r>
            <a:r>
              <a:rPr lang="pt-PT" sz="1600" dirty="0" smtClean="0">
                <a:solidFill>
                  <a:schemeClr val="bg1"/>
                </a:solidFill>
              </a:rPr>
              <a:t>(2014). </a:t>
            </a:r>
            <a:r>
              <a:rPr lang="pt-PT" sz="1600" i="1" dirty="0">
                <a:solidFill>
                  <a:schemeClr val="bg1"/>
                </a:solidFill>
              </a:rPr>
              <a:t>Referencial de Educação para os Media para a Educação Pré-escolar, o Ensino Básico e o Ensino </a:t>
            </a:r>
            <a:r>
              <a:rPr lang="pt-PT" sz="1600" i="1" dirty="0" smtClean="0">
                <a:solidFill>
                  <a:schemeClr val="bg1"/>
                </a:solidFill>
              </a:rPr>
              <a:t>Secundário</a:t>
            </a:r>
            <a:r>
              <a:rPr lang="pt-PT" sz="1600" dirty="0" smtClean="0">
                <a:solidFill>
                  <a:schemeClr val="bg1"/>
                </a:solidFill>
              </a:rPr>
              <a:t>. Lisboa: Ministério da Educação e Ciência. Disponível </a:t>
            </a:r>
            <a:r>
              <a:rPr lang="pt-PT" sz="1600" dirty="0" smtClean="0">
                <a:solidFill>
                  <a:schemeClr val="bg1"/>
                </a:solidFill>
              </a:rPr>
              <a:t>em  </a:t>
            </a:r>
            <a:r>
              <a:rPr lang="pt-PT" sz="1600" dirty="0">
                <a:solidFill>
                  <a:schemeClr val="bg1"/>
                </a:solidFill>
              </a:rPr>
              <a:t>https://</a:t>
            </a:r>
            <a:r>
              <a:rPr lang="pt-PT" sz="1600" dirty="0" smtClean="0">
                <a:solidFill>
                  <a:schemeClr val="bg1"/>
                </a:solidFill>
              </a:rPr>
              <a:t>www.dge.mec.pt/sites/default/files/ficheiros/referencial_educacao_media_2014.pdf</a:t>
            </a:r>
            <a:endParaRPr lang="pt-PT" sz="1600" dirty="0" smtClean="0">
              <a:solidFill>
                <a:schemeClr val="bg1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0" y="234950"/>
            <a:ext cx="9143999" cy="65840"/>
            <a:chOff x="0" y="234950"/>
            <a:chExt cx="9143999" cy="65840"/>
          </a:xfrm>
        </p:grpSpPr>
        <p:sp>
          <p:nvSpPr>
            <p:cNvPr id="12" name="Retângulo 11"/>
            <p:cNvSpPr/>
            <p:nvPr/>
          </p:nvSpPr>
          <p:spPr>
            <a:xfrm>
              <a:off x="0" y="246921"/>
              <a:ext cx="2949620" cy="53869"/>
            </a:xfrm>
            <a:prstGeom prst="rect">
              <a:avLst/>
            </a:prstGeom>
            <a:solidFill>
              <a:srgbClr val="08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6194379" y="234950"/>
              <a:ext cx="2949620" cy="65840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3097189" y="246921"/>
              <a:ext cx="2949620" cy="53869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318052" y="4346713"/>
            <a:ext cx="8547652" cy="20535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600" b="1" dirty="0">
                <a:solidFill>
                  <a:schemeClr val="bg1"/>
                </a:solidFill>
              </a:rPr>
              <a:t>Outros recursos no nosso </a:t>
            </a:r>
            <a:r>
              <a:rPr lang="pt-PT" sz="1600" b="1" dirty="0" smtClean="0">
                <a:solidFill>
                  <a:schemeClr val="bg1"/>
                </a:solidFill>
              </a:rPr>
              <a:t>blogue “Aprendiz de Investigador”</a:t>
            </a:r>
            <a:endParaRPr lang="pt-PT" sz="16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1400" dirty="0">
                <a:solidFill>
                  <a:schemeClr val="bg1"/>
                </a:solidFill>
              </a:rPr>
              <a:t>Tutoriais em PowerPoint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1400" dirty="0">
                <a:solidFill>
                  <a:schemeClr val="bg1"/>
                </a:solidFill>
              </a:rPr>
              <a:t>Tutoriais em vídeo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1400" dirty="0">
                <a:solidFill>
                  <a:schemeClr val="bg1"/>
                </a:solidFill>
              </a:rPr>
              <a:t>Tutoriais com exercícios de auto verificação e autocorreção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t-PT" sz="1400" dirty="0">
                <a:solidFill>
                  <a:schemeClr val="bg1"/>
                </a:solidFill>
              </a:rPr>
              <a:t>Grelhas de apoio ao trabalho do </a:t>
            </a:r>
            <a:r>
              <a:rPr lang="pt-PT" sz="1400" dirty="0" smtClean="0">
                <a:solidFill>
                  <a:schemeClr val="bg1"/>
                </a:solidFill>
              </a:rPr>
              <a:t>aluno </a:t>
            </a:r>
            <a:endParaRPr lang="pt-PT" sz="1400" dirty="0">
              <a:solidFill>
                <a:schemeClr val="bg1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pt-PT" sz="2400" b="1" dirty="0">
                <a:solidFill>
                  <a:schemeClr val="bg1"/>
                </a:solidFill>
              </a:rPr>
              <a:t>aprendizinvestigador.pt</a:t>
            </a:r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442913" y="-6350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imprensa</a:t>
            </a:r>
            <a:endParaRPr lang="pt-PT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49643" y="-12321"/>
            <a:ext cx="8994357" cy="6870321"/>
            <a:chOff x="149643" y="-12321"/>
            <a:chExt cx="8994357" cy="6870321"/>
          </a:xfrm>
        </p:grpSpPr>
        <p:sp>
          <p:nvSpPr>
            <p:cNvPr id="15" name="Retângulo 14"/>
            <p:cNvSpPr/>
            <p:nvPr/>
          </p:nvSpPr>
          <p:spPr bwMode="auto">
            <a:xfrm>
              <a:off x="8539162" y="-6351"/>
              <a:ext cx="604838" cy="624998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16" name="Retângulo 15"/>
            <p:cNvSpPr/>
            <p:nvPr/>
          </p:nvSpPr>
          <p:spPr bwMode="auto">
            <a:xfrm>
              <a:off x="182563" y="6415088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grpSp>
          <p:nvGrpSpPr>
            <p:cNvPr id="17" name="Grupo 16"/>
            <p:cNvGrpSpPr/>
            <p:nvPr/>
          </p:nvGrpSpPr>
          <p:grpSpPr>
            <a:xfrm rot="5400000">
              <a:off x="-3041203" y="3178525"/>
              <a:ext cx="6427411" cy="45719"/>
              <a:chOff x="0" y="234950"/>
              <a:chExt cx="9143999" cy="65840"/>
            </a:xfrm>
          </p:grpSpPr>
          <p:sp>
            <p:nvSpPr>
              <p:cNvPr id="19" name="Retângulo 18"/>
              <p:cNvSpPr/>
              <p:nvPr/>
            </p:nvSpPr>
            <p:spPr>
              <a:xfrm>
                <a:off x="0" y="246921"/>
                <a:ext cx="2949620" cy="53869"/>
              </a:xfrm>
              <a:prstGeom prst="rect">
                <a:avLst/>
              </a:prstGeom>
              <a:solidFill>
                <a:srgbClr val="089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tângulo 19"/>
              <p:cNvSpPr/>
              <p:nvPr/>
            </p:nvSpPr>
            <p:spPr>
              <a:xfrm>
                <a:off x="6194379" y="234950"/>
                <a:ext cx="2949620" cy="65840"/>
              </a:xfrm>
              <a:prstGeom prst="rect">
                <a:avLst/>
              </a:prstGeom>
              <a:solidFill>
                <a:srgbClr val="8E8E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3097189" y="246921"/>
                <a:ext cx="2949620" cy="53869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539700" y="6253701"/>
              <a:ext cx="604299" cy="604299"/>
            </a:xfrm>
            <a:prstGeom prst="rect">
              <a:avLst/>
            </a:prstGeom>
          </p:spPr>
        </p:pic>
      </p:grpSp>
      <p:pic>
        <p:nvPicPr>
          <p:cNvPr id="8194" name="Picture 2" descr="http://i.imgur.com/82yzd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3" y="3540294"/>
            <a:ext cx="1530107" cy="19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4" y="1160781"/>
            <a:ext cx="1587512" cy="20948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/>
          <a:srcRect l="60371" t="12000" r="19126"/>
          <a:stretch/>
        </p:blipFill>
        <p:spPr>
          <a:xfrm>
            <a:off x="2940684" y="3489681"/>
            <a:ext cx="1721874" cy="20774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l="60149" t="15487" r="19184"/>
          <a:stretch/>
        </p:blipFill>
        <p:spPr>
          <a:xfrm>
            <a:off x="3277863" y="1218667"/>
            <a:ext cx="1563098" cy="198271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/>
          <a:srcRect l="63903" t="13394" r="20708" b="1565"/>
          <a:stretch/>
        </p:blipFill>
        <p:spPr>
          <a:xfrm>
            <a:off x="5423823" y="1516294"/>
            <a:ext cx="1302917" cy="2024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6264" y="4061666"/>
            <a:ext cx="1382743" cy="178418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/>
          <a:srcRect l="63711" t="17774" r="20704" b="8194"/>
          <a:stretch/>
        </p:blipFill>
        <p:spPr>
          <a:xfrm>
            <a:off x="6966840" y="959816"/>
            <a:ext cx="1332221" cy="177900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10"/>
          <a:srcRect l="64026" t="20996" r="20690" b="10676"/>
          <a:stretch/>
        </p:blipFill>
        <p:spPr>
          <a:xfrm>
            <a:off x="6768253" y="3781959"/>
            <a:ext cx="1463852" cy="18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11671" y="768765"/>
            <a:ext cx="9144000" cy="62484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286503" y="1063316"/>
            <a:ext cx="8559322" cy="2370516"/>
          </a:xfrm>
        </p:spPr>
        <p:txBody>
          <a:bodyPr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PT" sz="1800" b="1" dirty="0" smtClean="0">
                <a:solidFill>
                  <a:schemeClr val="bg1"/>
                </a:solidFill>
              </a:rPr>
              <a:t>Ficha técnica</a:t>
            </a:r>
          </a:p>
          <a:p>
            <a:pPr marL="723900" indent="-723900" algn="just">
              <a:spcBef>
                <a:spcPts val="0"/>
              </a:spcBef>
              <a:buNone/>
            </a:pPr>
            <a:endParaRPr lang="pt-PT" sz="800" b="1" dirty="0" smtClean="0">
              <a:solidFill>
                <a:schemeClr val="bg1"/>
              </a:solidFill>
            </a:endParaRPr>
          </a:p>
          <a:p>
            <a:pPr marL="723900" indent="-7239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Título: </a:t>
            </a:r>
            <a:r>
              <a:rPr lang="pt-PT" sz="1500" dirty="0" smtClean="0">
                <a:solidFill>
                  <a:schemeClr val="bg1"/>
                </a:solidFill>
              </a:rPr>
              <a:t>O aprendiz de investigador</a:t>
            </a:r>
            <a:r>
              <a:rPr lang="pt-PT" sz="1500" dirty="0">
                <a:solidFill>
                  <a:schemeClr val="bg1"/>
                </a:solidFill>
              </a:rPr>
              <a:t>. Encontrar informação. A imprensa</a:t>
            </a:r>
            <a:r>
              <a:rPr lang="pt-PT" sz="1500" dirty="0" smtClean="0">
                <a:solidFill>
                  <a:schemeClr val="bg1"/>
                </a:solidFill>
              </a:rPr>
              <a:t>. Ensino básico.</a:t>
            </a:r>
          </a:p>
          <a:p>
            <a:pPr marL="723900" indent="-7239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Autores: </a:t>
            </a:r>
            <a:r>
              <a:rPr lang="pt-PT" sz="1500" dirty="0" smtClean="0">
                <a:solidFill>
                  <a:schemeClr val="bg1"/>
                </a:solidFill>
              </a:rPr>
              <a:t>Graça Silva, Isabel Bernardo e João Martins  |  Projeto </a:t>
            </a:r>
            <a:r>
              <a:rPr lang="pt-PT" sz="1500" i="1" dirty="0" smtClean="0">
                <a:solidFill>
                  <a:schemeClr val="bg1"/>
                </a:solidFill>
              </a:rPr>
              <a:t>Literacias na escola: formar os parceiros da biblioteca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Edição: </a:t>
            </a:r>
            <a:r>
              <a:rPr lang="pt-PT" sz="1500" dirty="0" smtClean="0">
                <a:solidFill>
                  <a:schemeClr val="bg1"/>
                </a:solidFill>
              </a:rPr>
              <a:t>Bibliotecas Escolares dos Agrupamentos de Escolas do Concelho de Cantanhede</a:t>
            </a:r>
            <a:r>
              <a:rPr lang="pt-PT" sz="1500" smtClean="0">
                <a:solidFill>
                  <a:schemeClr val="bg1"/>
                </a:solidFill>
              </a:rPr>
              <a:t>, 2017</a:t>
            </a:r>
            <a:endParaRPr lang="pt-PT" sz="1500" dirty="0" smtClean="0">
              <a:solidFill>
                <a:schemeClr val="bg1"/>
              </a:solidFill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pt-PT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" y="507851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kern="100" spc="600" dirty="0">
                <a:solidFill>
                  <a:schemeClr val="bg1">
                    <a:lumMod val="85000"/>
                  </a:schemeClr>
                </a:solidFill>
              </a:rPr>
              <a:t>Literacias na escola: formar os parceiros da biblioteca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548050" y="5909648"/>
            <a:ext cx="8047897" cy="982229"/>
            <a:chOff x="575882" y="5658737"/>
            <a:chExt cx="8047897" cy="982229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11"/>
            <a:stretch>
              <a:fillRect/>
            </a:stretch>
          </p:blipFill>
          <p:spPr bwMode="auto">
            <a:xfrm>
              <a:off x="7521187" y="5682634"/>
              <a:ext cx="1102592" cy="944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525" y="5689094"/>
              <a:ext cx="1197037" cy="951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" r="2480"/>
            <a:stretch>
              <a:fillRect/>
            </a:stretch>
          </p:blipFill>
          <p:spPr bwMode="auto">
            <a:xfrm>
              <a:off x="4011168" y="5692788"/>
              <a:ext cx="1232856" cy="947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0" r="22153"/>
            <a:stretch>
              <a:fillRect/>
            </a:stretch>
          </p:blipFill>
          <p:spPr bwMode="auto">
            <a:xfrm>
              <a:off x="575882" y="5658737"/>
              <a:ext cx="1197037" cy="957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6" cstate="print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36"/>
            <a:stretch>
              <a:fillRect/>
            </a:stretch>
          </p:blipFill>
          <p:spPr bwMode="auto">
            <a:xfrm>
              <a:off x="5784087" y="5682634"/>
              <a:ext cx="1197037" cy="957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upo 27"/>
          <p:cNvGrpSpPr/>
          <p:nvPr/>
        </p:nvGrpSpPr>
        <p:grpSpPr>
          <a:xfrm>
            <a:off x="0" y="234950"/>
            <a:ext cx="9143999" cy="65840"/>
            <a:chOff x="0" y="234950"/>
            <a:chExt cx="9143999" cy="65840"/>
          </a:xfrm>
        </p:grpSpPr>
        <p:sp>
          <p:nvSpPr>
            <p:cNvPr id="29" name="Retângulo 28"/>
            <p:cNvSpPr/>
            <p:nvPr/>
          </p:nvSpPr>
          <p:spPr>
            <a:xfrm>
              <a:off x="0" y="246921"/>
              <a:ext cx="2949620" cy="53869"/>
            </a:xfrm>
            <a:prstGeom prst="rect">
              <a:avLst/>
            </a:prstGeom>
            <a:solidFill>
              <a:srgbClr val="089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194379" y="234950"/>
              <a:ext cx="2949620" cy="65840"/>
            </a:xfrm>
            <a:prstGeom prst="rect">
              <a:avLst/>
            </a:prstGeom>
            <a:solidFill>
              <a:srgbClr val="8E8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3097189" y="246921"/>
              <a:ext cx="2949620" cy="53869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5" name="Rectangle 3"/>
          <p:cNvSpPr>
            <a:spLocks noChangeArrowheads="1"/>
          </p:cNvSpPr>
          <p:nvPr/>
        </p:nvSpPr>
        <p:spPr bwMode="auto">
          <a:xfrm rot="10800000" flipV="1">
            <a:off x="274834" y="4332324"/>
            <a:ext cx="84657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/>
            </a:r>
            <a:b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</a:br>
            <a:r>
              <a:rPr lang="pt-PT" sz="1000" dirty="0">
                <a:solidFill>
                  <a:schemeClr val="bg1">
                    <a:lumMod val="95000"/>
                  </a:schemeClr>
                </a:solidFill>
              </a:rPr>
              <a:t>O aprendiz de investigador. Encontrar informação. </a:t>
            </a:r>
            <a:r>
              <a:rPr lang="pt-PT" sz="1000" dirty="0" smtClean="0">
                <a:solidFill>
                  <a:schemeClr val="bg1">
                    <a:lumMod val="95000"/>
                  </a:schemeClr>
                </a:solidFill>
              </a:rPr>
              <a:t>A imprensa. </a:t>
            </a:r>
            <a:r>
              <a:rPr lang="pt-PT" sz="1000" dirty="0">
                <a:solidFill>
                  <a:schemeClr val="bg1">
                    <a:lumMod val="95000"/>
                  </a:schemeClr>
                </a:solidFill>
              </a:rPr>
              <a:t>Ensino </a:t>
            </a:r>
            <a:r>
              <a:rPr lang="pt-PT" sz="1000" dirty="0" smtClean="0">
                <a:solidFill>
                  <a:schemeClr val="bg1">
                    <a:lumMod val="95000"/>
                  </a:schemeClr>
                </a:solidFill>
              </a:rPr>
              <a:t>básico.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by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Gra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ç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a Silva, Isabel Bernardo e João Martins, Projeto Literacias na Escola: formar os parceiros da biblioteca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is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licensed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under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a Creative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Commons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Atribui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ç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ão-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NãoComercial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SemDeriva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ç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ões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 4.0 Internacional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License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/>
                <a:ea typeface="Calibri" pitchFamily="34" charset="0"/>
                <a:cs typeface="Times New Roman" pitchFamily="18" charset="0"/>
              </a:rPr>
              <a:t>.</a:t>
            </a:r>
            <a:endParaRPr kumimoji="0" lang="pt-PT" altLang="pt-PT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Imagem 1" descr="Licença Creative Common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0" y="4202408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o 32"/>
          <p:cNvGrpSpPr/>
          <p:nvPr/>
        </p:nvGrpSpPr>
        <p:grpSpPr>
          <a:xfrm>
            <a:off x="6869282" y="3582425"/>
            <a:ext cx="1726665" cy="711595"/>
            <a:chOff x="6535956" y="3445896"/>
            <a:chExt cx="1726665" cy="711595"/>
          </a:xfrm>
        </p:grpSpPr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956" y="3974817"/>
              <a:ext cx="595434" cy="182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10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0" r="12038"/>
            <a:stretch>
              <a:fillRect/>
            </a:stretch>
          </p:blipFill>
          <p:spPr bwMode="auto">
            <a:xfrm>
              <a:off x="6711553" y="3749858"/>
              <a:ext cx="419837" cy="181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80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36" name="Imagem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529" y="3727988"/>
              <a:ext cx="749326" cy="203840"/>
            </a:xfrm>
            <a:prstGeom prst="rect">
              <a:avLst/>
            </a:prstGeom>
          </p:spPr>
        </p:pic>
        <p:pic>
          <p:nvPicPr>
            <p:cNvPr id="37" name="Imagem 3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529" y="3958963"/>
              <a:ext cx="1061092" cy="198140"/>
            </a:xfrm>
            <a:prstGeom prst="rect">
              <a:avLst/>
            </a:prstGeom>
          </p:spPr>
        </p:pic>
        <p:pic>
          <p:nvPicPr>
            <p:cNvPr id="38" name="Imagem 3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529" y="3445896"/>
              <a:ext cx="749326" cy="2505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9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2"/>
          <a:srcRect l="63711" t="17774" r="20704" b="8194"/>
          <a:stretch/>
        </p:blipFill>
        <p:spPr>
          <a:xfrm>
            <a:off x="6587176" y="1171496"/>
            <a:ext cx="1332221" cy="1779002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-6350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imprensa</a:t>
            </a:r>
            <a:endParaRPr lang="pt-PT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49643" y="-12321"/>
            <a:ext cx="8994357" cy="6870321"/>
            <a:chOff x="149643" y="-12321"/>
            <a:chExt cx="8994357" cy="6870321"/>
          </a:xfrm>
        </p:grpSpPr>
        <p:sp>
          <p:nvSpPr>
            <p:cNvPr id="15" name="Retângulo 14"/>
            <p:cNvSpPr/>
            <p:nvPr/>
          </p:nvSpPr>
          <p:spPr bwMode="auto">
            <a:xfrm>
              <a:off x="8539162" y="-6351"/>
              <a:ext cx="604838" cy="6249988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16" name="Retângulo 15"/>
            <p:cNvSpPr/>
            <p:nvPr/>
          </p:nvSpPr>
          <p:spPr bwMode="auto">
            <a:xfrm>
              <a:off x="182563" y="6415088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grpSp>
          <p:nvGrpSpPr>
            <p:cNvPr id="17" name="Grupo 16"/>
            <p:cNvGrpSpPr/>
            <p:nvPr/>
          </p:nvGrpSpPr>
          <p:grpSpPr>
            <a:xfrm rot="5400000">
              <a:off x="-3041203" y="3178525"/>
              <a:ext cx="6427411" cy="45719"/>
              <a:chOff x="0" y="234950"/>
              <a:chExt cx="9143999" cy="65840"/>
            </a:xfrm>
          </p:grpSpPr>
          <p:sp>
            <p:nvSpPr>
              <p:cNvPr id="19" name="Retângulo 18"/>
              <p:cNvSpPr/>
              <p:nvPr/>
            </p:nvSpPr>
            <p:spPr>
              <a:xfrm>
                <a:off x="0" y="246921"/>
                <a:ext cx="2949620" cy="53869"/>
              </a:xfrm>
              <a:prstGeom prst="rect">
                <a:avLst/>
              </a:prstGeom>
              <a:solidFill>
                <a:srgbClr val="089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tângulo 19"/>
              <p:cNvSpPr/>
              <p:nvPr/>
            </p:nvSpPr>
            <p:spPr>
              <a:xfrm>
                <a:off x="6194379" y="234950"/>
                <a:ext cx="2949620" cy="65840"/>
              </a:xfrm>
              <a:prstGeom prst="rect">
                <a:avLst/>
              </a:prstGeom>
              <a:solidFill>
                <a:srgbClr val="8E8E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3097189" y="246921"/>
                <a:ext cx="2949620" cy="53869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539700" y="6253701"/>
              <a:ext cx="604299" cy="604299"/>
            </a:xfrm>
            <a:prstGeom prst="rect">
              <a:avLst/>
            </a:prstGeom>
          </p:spPr>
        </p:pic>
      </p:grpSp>
      <p:sp>
        <p:nvSpPr>
          <p:cNvPr id="22" name="Marcador de Posição de Conteúdo 2"/>
          <p:cNvSpPr txBox="1">
            <a:spLocks/>
          </p:cNvSpPr>
          <p:nvPr/>
        </p:nvSpPr>
        <p:spPr>
          <a:xfrm>
            <a:off x="539853" y="910563"/>
            <a:ext cx="7646504" cy="5333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1778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Conta e reporta</a:t>
            </a:r>
          </a:p>
          <a:p>
            <a:pPr marL="355600" indent="-1778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Contextualiza</a:t>
            </a:r>
          </a:p>
          <a:p>
            <a:pPr marL="355600" indent="-1778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Interpreta</a:t>
            </a:r>
          </a:p>
          <a:p>
            <a:pPr marL="355600" indent="-1778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Investiga</a:t>
            </a:r>
          </a:p>
          <a:p>
            <a:pPr marL="355600" indent="-1778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Questiona</a:t>
            </a:r>
          </a:p>
          <a:p>
            <a:pPr marL="355600" indent="-1778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Seleciona</a:t>
            </a:r>
          </a:p>
          <a:p>
            <a:pPr marL="355600" indent="-177800" algn="just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Verifica</a:t>
            </a:r>
          </a:p>
        </p:txBody>
      </p:sp>
      <p:pic>
        <p:nvPicPr>
          <p:cNvPr id="23" name="Picture 2" descr="http://i.imgur.com/82yzd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24" y="3668605"/>
            <a:ext cx="1530107" cy="19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5398" y="1144189"/>
            <a:ext cx="1587512" cy="2094894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6"/>
          <a:srcRect l="60371" t="12000" r="19126"/>
          <a:stretch/>
        </p:blipFill>
        <p:spPr>
          <a:xfrm>
            <a:off x="3377354" y="1462805"/>
            <a:ext cx="1721874" cy="2077489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7"/>
          <a:srcRect l="60149" t="15487" r="19184"/>
          <a:stretch/>
        </p:blipFill>
        <p:spPr>
          <a:xfrm>
            <a:off x="6754486" y="2624494"/>
            <a:ext cx="1563098" cy="1982717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8"/>
          <a:srcRect l="63903" t="13394" r="20708" b="1565"/>
          <a:stretch/>
        </p:blipFill>
        <p:spPr>
          <a:xfrm>
            <a:off x="5477513" y="2729007"/>
            <a:ext cx="1302917" cy="2024000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161" y="3860915"/>
            <a:ext cx="1382743" cy="1784184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0"/>
          <a:srcRect l="64026" t="20996" r="20690" b="10676"/>
          <a:stretch/>
        </p:blipFill>
        <p:spPr>
          <a:xfrm>
            <a:off x="4458742" y="4203982"/>
            <a:ext cx="1463852" cy="18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6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215289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G</a:t>
            </a:r>
            <a:r>
              <a:rPr lang="pt-PT" sz="2800" b="1" dirty="0" smtClean="0"/>
              <a:t>éneros jornalísticos</a:t>
            </a: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162764"/>
            <a:ext cx="7886700" cy="2261495"/>
          </a:xfrm>
        </p:spPr>
        <p:txBody>
          <a:bodyPr rtlCol="0">
            <a:norm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Notícias, reportagens, artigos </a:t>
            </a:r>
            <a:r>
              <a:rPr lang="pt-PT" sz="2400" dirty="0"/>
              <a:t>de opinião, crónicas, entrevistas, </a:t>
            </a:r>
            <a:r>
              <a:rPr lang="pt-PT" sz="2400" dirty="0" smtClean="0"/>
              <a:t>imagens</a:t>
            </a:r>
            <a:r>
              <a:rPr lang="pt-PT" sz="2400" dirty="0"/>
              <a:t>, </a:t>
            </a:r>
            <a:r>
              <a:rPr lang="pt-PT" sz="2400" dirty="0" smtClean="0"/>
              <a:t>…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/>
              <a:t>É importante saber distinguir textos informativos, opinativos e publicitários</a:t>
            </a:r>
          </a:p>
        </p:txBody>
      </p:sp>
      <p:pic>
        <p:nvPicPr>
          <p:cNvPr id="10" name="Picture 2" descr="http://i.imgur.com/82yzd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5" y="3731679"/>
            <a:ext cx="1530107" cy="19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43" y="3159587"/>
            <a:ext cx="1587512" cy="209489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l="60371" t="12000" r="19126"/>
          <a:stretch/>
        </p:blipFill>
        <p:spPr>
          <a:xfrm>
            <a:off x="2416926" y="4119895"/>
            <a:ext cx="1721874" cy="207748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/>
          <a:srcRect l="60149" t="15487" r="19184"/>
          <a:stretch/>
        </p:blipFill>
        <p:spPr>
          <a:xfrm>
            <a:off x="3636027" y="3204696"/>
            <a:ext cx="1563098" cy="198271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/>
          <a:srcRect l="63903" t="13394" r="20708" b="1565"/>
          <a:stretch/>
        </p:blipFill>
        <p:spPr>
          <a:xfrm>
            <a:off x="5490703" y="3059911"/>
            <a:ext cx="1302917" cy="202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6551" y="4383551"/>
            <a:ext cx="1382743" cy="178418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9"/>
          <a:srcRect l="63711" t="17774" r="20704" b="8194"/>
          <a:stretch/>
        </p:blipFill>
        <p:spPr>
          <a:xfrm>
            <a:off x="6915363" y="3309200"/>
            <a:ext cx="1332221" cy="177900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0"/>
          <a:srcRect l="64026" t="20996" r="20690" b="10676"/>
          <a:stretch/>
        </p:blipFill>
        <p:spPr>
          <a:xfrm>
            <a:off x="6589941" y="4324338"/>
            <a:ext cx="1463852" cy="18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1" y="55154"/>
            <a:ext cx="8038769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 smtClean="0">
                <a:solidFill>
                  <a:srgbClr val="008E99"/>
                </a:solidFill>
              </a:rPr>
              <a:t>a notícia</a:t>
            </a:r>
            <a:endParaRPr lang="pt-PT" sz="3000" b="1" dirty="0">
              <a:solidFill>
                <a:srgbClr val="008E99"/>
              </a:solidFill>
            </a:endParaRPr>
          </a:p>
        </p:txBody>
      </p:sp>
      <p:sp>
        <p:nvSpPr>
          <p:cNvPr id="14" name="Marcador de Posição de Conteúdo 2"/>
          <p:cNvSpPr>
            <a:spLocks noGrp="1"/>
          </p:cNvSpPr>
          <p:nvPr>
            <p:ph idx="1"/>
          </p:nvPr>
        </p:nvSpPr>
        <p:spPr>
          <a:xfrm>
            <a:off x="484888" y="1897039"/>
            <a:ext cx="3792203" cy="2434329"/>
          </a:xfrm>
        </p:spPr>
        <p:txBody>
          <a:bodyPr rtlCol="0">
            <a:noAutofit/>
          </a:bodyPr>
          <a:lstStyle/>
          <a:p>
            <a:pPr marL="177800" indent="-1778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/>
              <a:t>Narra de forma clara e objetiva um facto da atualidade.</a:t>
            </a:r>
          </a:p>
          <a:p>
            <a:pPr marL="177800" indent="-1778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/>
              <a:t>O </a:t>
            </a:r>
            <a:r>
              <a:rPr lang="pt-BR" sz="2200" dirty="0"/>
              <a:t>jornalista deve manter-se imparcial.</a:t>
            </a:r>
            <a:endParaRPr lang="pt-PT" sz="2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4478" t="16283" r="41739" b="4770"/>
          <a:stretch/>
        </p:blipFill>
        <p:spPr>
          <a:xfrm>
            <a:off x="4610357" y="1231004"/>
            <a:ext cx="3721109" cy="4889048"/>
          </a:xfrm>
          <a:prstGeom prst="rect">
            <a:avLst/>
          </a:prstGeom>
          <a:ln>
            <a:solidFill>
              <a:srgbClr val="009999"/>
            </a:solidFill>
          </a:ln>
        </p:spPr>
      </p:pic>
    </p:spTree>
    <p:extLst>
      <p:ext uri="{BB962C8B-B14F-4D97-AF65-F5344CB8AC3E}">
        <p14:creationId xmlns:p14="http://schemas.microsoft.com/office/powerpoint/2010/main" val="249544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1" y="55154"/>
            <a:ext cx="8038769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 smtClean="0">
                <a:solidFill>
                  <a:srgbClr val="008E99"/>
                </a:solidFill>
              </a:rPr>
              <a:t>a notícia</a:t>
            </a:r>
            <a:endParaRPr lang="pt-PT" sz="3000" b="1" dirty="0">
              <a:solidFill>
                <a:srgbClr val="008E99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4478" t="16283" r="41739" b="4770"/>
          <a:stretch/>
        </p:blipFill>
        <p:spPr>
          <a:xfrm>
            <a:off x="4610357" y="1327260"/>
            <a:ext cx="3721109" cy="4889048"/>
          </a:xfrm>
          <a:prstGeom prst="rect">
            <a:avLst/>
          </a:prstGeom>
          <a:ln>
            <a:solidFill>
              <a:srgbClr val="009999"/>
            </a:solidFill>
          </a:ln>
        </p:spPr>
      </p:pic>
      <p:sp>
        <p:nvSpPr>
          <p:cNvPr id="3" name="Nota de aviso com Linha 1 2"/>
          <p:cNvSpPr/>
          <p:nvPr/>
        </p:nvSpPr>
        <p:spPr>
          <a:xfrm>
            <a:off x="442908" y="1124751"/>
            <a:ext cx="3792203" cy="652776"/>
          </a:xfrm>
          <a:prstGeom prst="borderCallout1">
            <a:avLst>
              <a:gd name="adj1" fmla="val 35177"/>
              <a:gd name="adj2" fmla="val 101523"/>
              <a:gd name="adj3" fmla="val 62602"/>
              <a:gd name="adj4" fmla="val 110918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2000" b="1" dirty="0" smtClean="0">
                <a:solidFill>
                  <a:srgbClr val="009999"/>
                </a:solidFill>
              </a:rPr>
              <a:t>Título</a:t>
            </a:r>
            <a:r>
              <a:rPr lang="pt-PT" sz="2000" dirty="0" smtClean="0">
                <a:solidFill>
                  <a:srgbClr val="009999"/>
                </a:solidFill>
              </a:rPr>
              <a:t>: apelativo para captar a atenção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9" name="Nota de aviso com Linha 1 8"/>
          <p:cNvSpPr/>
          <p:nvPr/>
        </p:nvSpPr>
        <p:spPr>
          <a:xfrm>
            <a:off x="442910" y="4841229"/>
            <a:ext cx="3792203" cy="1151169"/>
          </a:xfrm>
          <a:prstGeom prst="borderCallout1">
            <a:avLst>
              <a:gd name="adj1" fmla="val 54156"/>
              <a:gd name="adj2" fmla="val 104103"/>
              <a:gd name="adj3" fmla="val 61560"/>
              <a:gd name="adj4" fmla="val 133903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algn="just">
              <a:buClr>
                <a:srgbClr val="C00000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pt-PT" sz="2000" b="1" dirty="0">
                <a:solidFill>
                  <a:srgbClr val="009999"/>
                </a:solidFill>
              </a:rPr>
              <a:t>C</a:t>
            </a:r>
            <a:r>
              <a:rPr lang="pt-PT" sz="2000" b="1" dirty="0" smtClean="0">
                <a:solidFill>
                  <a:srgbClr val="009999"/>
                </a:solidFill>
              </a:rPr>
              <a:t>orpo da notícia</a:t>
            </a:r>
            <a:r>
              <a:rPr lang="pt-PT" sz="2000" dirty="0" smtClean="0">
                <a:solidFill>
                  <a:srgbClr val="009999"/>
                </a:solidFill>
              </a:rPr>
              <a:t>: desenvolve o </a:t>
            </a:r>
            <a:r>
              <a:rPr lang="pt-PT" sz="2000" i="1" dirty="0" smtClean="0">
                <a:solidFill>
                  <a:srgbClr val="009999"/>
                </a:solidFill>
              </a:rPr>
              <a:t>lead</a:t>
            </a:r>
            <a:r>
              <a:rPr lang="pt-PT" sz="2000" dirty="0" smtClean="0">
                <a:solidFill>
                  <a:srgbClr val="009999"/>
                </a:solidFill>
              </a:rPr>
              <a:t>. Deve responder às questões: COMO e PORQUÊ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10" name="Nota de aviso com Linha 1 9"/>
          <p:cNvSpPr/>
          <p:nvPr/>
        </p:nvSpPr>
        <p:spPr>
          <a:xfrm>
            <a:off x="442909" y="2088133"/>
            <a:ext cx="3792203" cy="1151169"/>
          </a:xfrm>
          <a:prstGeom prst="borderCallout1">
            <a:avLst>
              <a:gd name="adj1" fmla="val 23498"/>
              <a:gd name="adj2" fmla="val 102784"/>
              <a:gd name="adj3" fmla="val -952"/>
              <a:gd name="adj4" fmla="val 111894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algn="just">
              <a:buClr>
                <a:srgbClr val="C00000"/>
              </a:buClr>
              <a:buSzPct val="80000"/>
              <a:buNone/>
              <a:defRPr/>
            </a:pPr>
            <a:r>
              <a:rPr lang="pt-PT" sz="2000" b="1" i="1" dirty="0" smtClean="0">
                <a:solidFill>
                  <a:srgbClr val="009999"/>
                </a:solidFill>
              </a:rPr>
              <a:t>Lead</a:t>
            </a:r>
            <a:r>
              <a:rPr lang="pt-PT" sz="2000" b="1" dirty="0" smtClean="0">
                <a:solidFill>
                  <a:srgbClr val="009999"/>
                </a:solidFill>
              </a:rPr>
              <a:t> </a:t>
            </a:r>
            <a:r>
              <a:rPr lang="pt-PT" sz="2000" b="1" dirty="0">
                <a:solidFill>
                  <a:srgbClr val="009999"/>
                </a:solidFill>
              </a:rPr>
              <a:t>(ou cabeça da notícia</a:t>
            </a:r>
            <a:r>
              <a:rPr lang="pt-PT" sz="2000" b="1" dirty="0" smtClean="0">
                <a:solidFill>
                  <a:srgbClr val="009999"/>
                </a:solidFill>
              </a:rPr>
              <a:t>)</a:t>
            </a:r>
            <a:r>
              <a:rPr lang="pt-PT" sz="2000" dirty="0" smtClean="0">
                <a:solidFill>
                  <a:srgbClr val="009999"/>
                </a:solidFill>
              </a:rPr>
              <a:t>. Deve </a:t>
            </a:r>
            <a:r>
              <a:rPr lang="pt-PT" sz="2000" dirty="0">
                <a:solidFill>
                  <a:srgbClr val="009999"/>
                </a:solidFill>
              </a:rPr>
              <a:t>responder à </a:t>
            </a:r>
            <a:r>
              <a:rPr lang="pt-PT" sz="2000" dirty="0" smtClean="0">
                <a:solidFill>
                  <a:srgbClr val="009999"/>
                </a:solidFill>
              </a:rPr>
              <a:t>questões:</a:t>
            </a:r>
          </a:p>
          <a:p>
            <a:pPr algn="just">
              <a:buClr>
                <a:srgbClr val="C00000"/>
              </a:buClr>
              <a:buSzPct val="80000"/>
              <a:buNone/>
              <a:defRPr/>
            </a:pPr>
            <a:r>
              <a:rPr lang="pt-PT" sz="2000" dirty="0" smtClean="0">
                <a:solidFill>
                  <a:srgbClr val="009999"/>
                </a:solidFill>
              </a:rPr>
              <a:t>O QUÊ, QUEM, QUANDO e ONDE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12" name="Nota de aviso com Linha 1 11"/>
          <p:cNvSpPr/>
          <p:nvPr/>
        </p:nvSpPr>
        <p:spPr>
          <a:xfrm>
            <a:off x="442907" y="3680641"/>
            <a:ext cx="3792203" cy="683153"/>
          </a:xfrm>
          <a:prstGeom prst="borderCallout1">
            <a:avLst>
              <a:gd name="adj1" fmla="val 23498"/>
              <a:gd name="adj2" fmla="val 102784"/>
              <a:gd name="adj3" fmla="val 13998"/>
              <a:gd name="adj4" fmla="val 116815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C00000"/>
              </a:buClr>
              <a:buSzPct val="80000"/>
              <a:defRPr/>
            </a:pPr>
            <a:r>
              <a:rPr lang="pt-PT" sz="2000" dirty="0">
                <a:solidFill>
                  <a:srgbClr val="009999"/>
                </a:solidFill>
              </a:rPr>
              <a:t>A </a:t>
            </a:r>
            <a:r>
              <a:rPr lang="pt-PT" sz="2000" b="1" dirty="0">
                <a:solidFill>
                  <a:srgbClr val="009999"/>
                </a:solidFill>
              </a:rPr>
              <a:t>fotografia</a:t>
            </a:r>
            <a:r>
              <a:rPr lang="pt-PT" sz="2000" dirty="0">
                <a:solidFill>
                  <a:srgbClr val="009999"/>
                </a:solidFill>
              </a:rPr>
              <a:t> é também um recurso importante de informação</a:t>
            </a:r>
          </a:p>
        </p:txBody>
      </p:sp>
    </p:spTree>
    <p:extLst>
      <p:ext uri="{BB962C8B-B14F-4D97-AF65-F5344CB8AC3E}">
        <p14:creationId xmlns:p14="http://schemas.microsoft.com/office/powerpoint/2010/main" val="253205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90147"/>
            <a:ext cx="8038769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 smtClean="0">
                <a:solidFill>
                  <a:srgbClr val="008E99"/>
                </a:solidFill>
              </a:rPr>
              <a:t>a reportagem</a:t>
            </a:r>
            <a:endParaRPr lang="pt-PT" sz="3000" b="1" dirty="0">
              <a:solidFill>
                <a:srgbClr val="008E99"/>
              </a:solidFill>
            </a:endParaRPr>
          </a:p>
        </p:txBody>
      </p:sp>
      <p:sp>
        <p:nvSpPr>
          <p:cNvPr id="14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014585"/>
            <a:ext cx="7774656" cy="2191891"/>
          </a:xfrm>
        </p:spPr>
        <p:txBody>
          <a:bodyPr rtlCol="0">
            <a:no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Normalmente </a:t>
            </a:r>
            <a:r>
              <a:rPr lang="pt-PT" sz="2200" dirty="0"/>
              <a:t>tem por base uma notícia, aprofundando-a</a:t>
            </a:r>
            <a:r>
              <a:rPr lang="pt-PT" sz="2200" dirty="0" smtClean="0"/>
              <a:t>.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É </a:t>
            </a:r>
            <a:r>
              <a:rPr lang="pt-PT" sz="2200" dirty="0"/>
              <a:t>baseada nos factos e situações a </a:t>
            </a:r>
            <a:r>
              <a:rPr lang="pt-PT" sz="2200" dirty="0" smtClean="0"/>
              <a:t>tratar.</a:t>
            </a:r>
          </a:p>
          <a:p>
            <a:pPr marL="355600" indent="-17780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Implica </a:t>
            </a:r>
            <a:r>
              <a:rPr lang="pt-PT" sz="2200" dirty="0"/>
              <a:t>uma investigação e inclui os elementos que retratam os factos e situações tratados</a:t>
            </a:r>
            <a:r>
              <a:rPr lang="pt-PT" sz="2400" dirty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52" y="3080690"/>
            <a:ext cx="5133114" cy="32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2787"/>
            <a:ext cx="8992379" cy="687078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21"/>
          <a:stretch/>
        </p:blipFill>
        <p:spPr>
          <a:xfrm>
            <a:off x="2898777" y="1920933"/>
            <a:ext cx="5303527" cy="369480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90147"/>
            <a:ext cx="8038769" cy="71327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Géneros jornalísticos: </a:t>
            </a:r>
            <a:r>
              <a:rPr lang="pt-PT" sz="3000" b="1" dirty="0" smtClean="0">
                <a:solidFill>
                  <a:srgbClr val="008E99"/>
                </a:solidFill>
              </a:rPr>
              <a:t>a reportagem</a:t>
            </a:r>
            <a:endParaRPr lang="pt-PT" sz="3000" b="1" dirty="0">
              <a:solidFill>
                <a:srgbClr val="008E99"/>
              </a:solidFill>
            </a:endParaRPr>
          </a:p>
        </p:txBody>
      </p:sp>
      <p:sp>
        <p:nvSpPr>
          <p:cNvPr id="3" name="Nota de aviso com Linha 1 2"/>
          <p:cNvSpPr/>
          <p:nvPr/>
        </p:nvSpPr>
        <p:spPr>
          <a:xfrm>
            <a:off x="442912" y="5404772"/>
            <a:ext cx="2292916" cy="857109"/>
          </a:xfrm>
          <a:prstGeom prst="borderCallout1">
            <a:avLst>
              <a:gd name="adj1" fmla="val 52583"/>
              <a:gd name="adj2" fmla="val 104187"/>
              <a:gd name="adj3" fmla="val 3893"/>
              <a:gd name="adj4" fmla="val 126590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2000" b="1" dirty="0" smtClean="0">
                <a:solidFill>
                  <a:srgbClr val="009999"/>
                </a:solidFill>
              </a:rPr>
              <a:t>Título</a:t>
            </a:r>
            <a:r>
              <a:rPr lang="pt-PT" sz="2000" dirty="0" smtClean="0">
                <a:solidFill>
                  <a:srgbClr val="009999"/>
                </a:solidFill>
              </a:rPr>
              <a:t>: pode </a:t>
            </a:r>
            <a:r>
              <a:rPr lang="pt-PT" sz="2000" dirty="0">
                <a:solidFill>
                  <a:srgbClr val="009999"/>
                </a:solidFill>
              </a:rPr>
              <a:t>ser acompanhado </a:t>
            </a:r>
            <a:r>
              <a:rPr lang="pt-PT" sz="2000" dirty="0" smtClean="0">
                <a:solidFill>
                  <a:srgbClr val="009999"/>
                </a:solidFill>
              </a:rPr>
              <a:t>por subtítulo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9" name="Nota de aviso com Linha 1 8"/>
          <p:cNvSpPr/>
          <p:nvPr/>
        </p:nvSpPr>
        <p:spPr>
          <a:xfrm>
            <a:off x="442912" y="2847021"/>
            <a:ext cx="1959094" cy="1151169"/>
          </a:xfrm>
          <a:prstGeom prst="borderCallout1">
            <a:avLst>
              <a:gd name="adj1" fmla="val 111063"/>
              <a:gd name="adj2" fmla="val 75533"/>
              <a:gd name="adj3" fmla="val 155501"/>
              <a:gd name="adj4" fmla="val 132687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2000" dirty="0">
                <a:solidFill>
                  <a:srgbClr val="009999"/>
                </a:solidFill>
              </a:rPr>
              <a:t>Brevíssima apresentação </a:t>
            </a:r>
            <a:r>
              <a:rPr lang="pt-PT" sz="2000" dirty="0" smtClean="0">
                <a:solidFill>
                  <a:srgbClr val="009999"/>
                </a:solidFill>
              </a:rPr>
              <a:t>do assunto tratado</a:t>
            </a:r>
            <a:endParaRPr lang="pt-PT" sz="2000" dirty="0">
              <a:solidFill>
                <a:srgbClr val="009999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82638" y="1014429"/>
            <a:ext cx="6318913" cy="430887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txBody>
          <a:bodyPr wrap="square" rtlCol="0">
            <a:spAutoFit/>
          </a:bodyPr>
          <a:lstStyle/>
          <a:p>
            <a:pPr marL="96838" algn="just">
              <a:buClr>
                <a:srgbClr val="C00000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pt-PT" sz="2200" dirty="0">
                <a:solidFill>
                  <a:srgbClr val="009999"/>
                </a:solidFill>
              </a:rPr>
              <a:t>Responde essencialmente ao COMO e PORQUÊ</a:t>
            </a:r>
          </a:p>
        </p:txBody>
      </p:sp>
      <p:sp>
        <p:nvSpPr>
          <p:cNvPr id="18" name="Nota de aviso com Linha 1 17"/>
          <p:cNvSpPr/>
          <p:nvPr/>
        </p:nvSpPr>
        <p:spPr>
          <a:xfrm>
            <a:off x="5550540" y="5833326"/>
            <a:ext cx="1419367" cy="381492"/>
          </a:xfrm>
          <a:prstGeom prst="borderCallout1">
            <a:avLst>
              <a:gd name="adj1" fmla="val -18966"/>
              <a:gd name="adj2" fmla="val 58883"/>
              <a:gd name="adj3" fmla="val -246529"/>
              <a:gd name="adj4" fmla="val -14166"/>
            </a:avLst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smtClean="0">
                <a:solidFill>
                  <a:srgbClr val="009999"/>
                </a:solidFill>
              </a:rPr>
              <a:t>Jornalista</a:t>
            </a:r>
            <a:endParaRPr lang="pt-PT" sz="20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1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o 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6666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3275</TotalTime>
  <Words>1017</Words>
  <Application>Microsoft Office PowerPoint</Application>
  <PresentationFormat>Apresentação no Ecrã (4:3)</PresentationFormat>
  <Paragraphs>147</Paragraphs>
  <Slides>30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FuturaStd-Light</vt:lpstr>
      <vt:lpstr>Helvetica</vt:lpstr>
      <vt:lpstr>Times New Roman</vt:lpstr>
      <vt:lpstr>Wingdings</vt:lpstr>
      <vt:lpstr>Tema do Office</vt:lpstr>
      <vt:lpstr>O aprendiz de investigador 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Referências bibliográficas</dc:title>
  <dc:creator>Graça</dc:creator>
  <cp:lastModifiedBy>Graça Madeira da Silva</cp:lastModifiedBy>
  <cp:revision>302</cp:revision>
  <dcterms:created xsi:type="dcterms:W3CDTF">2014-01-18T09:26:29Z</dcterms:created>
  <dcterms:modified xsi:type="dcterms:W3CDTF">2019-03-05T15:58:58Z</dcterms:modified>
</cp:coreProperties>
</file>