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3" r:id="rId2"/>
    <p:sldId id="336" r:id="rId3"/>
    <p:sldId id="363" r:id="rId4"/>
    <p:sldId id="360" r:id="rId5"/>
    <p:sldId id="365" r:id="rId6"/>
    <p:sldId id="361" r:id="rId7"/>
    <p:sldId id="366" r:id="rId8"/>
    <p:sldId id="362" r:id="rId9"/>
    <p:sldId id="367" r:id="rId10"/>
    <p:sldId id="370" r:id="rId11"/>
    <p:sldId id="372" r:id="rId12"/>
    <p:sldId id="371" r:id="rId13"/>
    <p:sldId id="278" r:id="rId14"/>
    <p:sldId id="303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3F"/>
    <a:srgbClr val="DE5775"/>
    <a:srgbClr val="BC0E34"/>
    <a:srgbClr val="E3738B"/>
    <a:srgbClr val="FF3399"/>
    <a:srgbClr val="F77C22"/>
    <a:srgbClr val="FF6600"/>
    <a:srgbClr val="D66008"/>
    <a:srgbClr val="99FF33"/>
    <a:srgbClr val="79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.jpeg"/><Relationship Id="rId12" Type="http://schemas.openxmlformats.org/officeDocument/2006/relationships/image" Target="../media/image47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46.jpeg"/><Relationship Id="rId5" Type="http://schemas.openxmlformats.org/officeDocument/2006/relationships/image" Target="../media/image2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1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3613" y="1357658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BC0E34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BC0E34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2287831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Reconhecer fontes de </a:t>
            </a:r>
            <a:r>
              <a:rPr lang="pt-PT" sz="3200" dirty="0" smtClean="0"/>
              <a:t>informação</a:t>
            </a:r>
            <a:endParaRPr lang="pt-PT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4038600"/>
            <a:ext cx="9144000" cy="2882900"/>
          </a:xfrm>
          <a:prstGeom prst="rect">
            <a:avLst/>
          </a:prstGeom>
          <a:solidFill>
            <a:srgbClr val="DE5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/>
                </a:solidFill>
              </a:rPr>
              <a:t>Literacias na escola: formar os parceiros da biblioteca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87421"/>
            <a:ext cx="9143999" cy="65840"/>
            <a:chOff x="0" y="87421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99392"/>
              <a:ext cx="2949620" cy="53869"/>
            </a:xfrm>
            <a:prstGeom prst="rect">
              <a:avLst/>
            </a:prstGeom>
            <a:solidFill>
              <a:srgbClr val="AA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87421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99392"/>
              <a:ext cx="2949620" cy="53869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5102086" y="3478702"/>
            <a:ext cx="375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pré-escolar e 1.º CEB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83721" y="5674403"/>
            <a:ext cx="8083943" cy="960499"/>
            <a:chOff x="483721" y="5674403"/>
            <a:chExt cx="8083943" cy="960499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27" r="5450" b="22882"/>
            <a:stretch/>
          </p:blipFill>
          <p:spPr>
            <a:xfrm>
              <a:off x="483721" y="5674403"/>
              <a:ext cx="1197037" cy="960499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26" t="16855" r="27369" b="6358"/>
            <a:stretch/>
          </p:blipFill>
          <p:spPr>
            <a:xfrm>
              <a:off x="5636636" y="5674403"/>
              <a:ext cx="1197037" cy="960499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4" r="14192" b="18111"/>
            <a:stretch/>
          </p:blipFill>
          <p:spPr>
            <a:xfrm>
              <a:off x="2222496" y="5674403"/>
              <a:ext cx="1232857" cy="960499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43" r="13744" b="11686"/>
            <a:stretch/>
          </p:blipFill>
          <p:spPr>
            <a:xfrm>
              <a:off x="7370626" y="5674403"/>
              <a:ext cx="1197038" cy="960499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81" r="11511"/>
            <a:stretch/>
          </p:blipFill>
          <p:spPr>
            <a:xfrm>
              <a:off x="3997091" y="5674403"/>
              <a:ext cx="1102592" cy="960499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3347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A televisão | TV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5130" name="Picture 10" descr="http://3.bp.blogspot.com/-Fby1CL57WGo/UQ0pnE6fLnI/AAAAAAAAf9Q/4zg4VOg71dE/s1600/canal-pa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2" y="4214461"/>
            <a:ext cx="1698062" cy="8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disney.pt/disney-channel/sites/default/files/1402995140uk_dc_logo_gb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1"/>
          <a:stretch/>
        </p:blipFill>
        <p:spPr bwMode="auto">
          <a:xfrm>
            <a:off x="6722032" y="5090571"/>
            <a:ext cx="1698062" cy="8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2.bp.blogspot.com/-lieDsJNFrjc/UQKeGKX0TAI/AAAAAAAAals/RU0sLTLspEY/s1600/RTP-logo-60FCDA92CE-seeklogo.co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2" y="1199245"/>
            <a:ext cx="1023869" cy="10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upload.wikimedia.org/wikipedia/pt/8/8c/Sic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2" y="2389801"/>
            <a:ext cx="1365872" cy="7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lyngsat-logo.com/hires/tt/tvi_p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2" y="3244521"/>
            <a:ext cx="1432791" cy="8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www.italiatv.org/tv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6" y="1585743"/>
            <a:ext cx="3849017" cy="38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922872" y="265587"/>
            <a:ext cx="3678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A Rádio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6146" name="Picture 2" descr="http://img0.rtp.pt/EPG/imgth/phpThumb.php?src=/common/img/channels/logos/color/horizontal/antena1vida.png&amp;q=100&amp;w=3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76" y="2361314"/>
            <a:ext cx="1679164" cy="4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nb.pt/fotos/editor2/2014/noticias/ts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97" y="3107683"/>
            <a:ext cx="1351122" cy="9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eiosepublicidade.pt/wp-content/uploads/2013/10/RFM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18" y="4250880"/>
            <a:ext cx="1398232" cy="8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radiosdeportugal.com/wp-content/uploads/2012/01/logoR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77" y="5345699"/>
            <a:ext cx="2326863" cy="5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tatic.wixstatic.com/media/072e26_f3d50ec4431f0bbead2e9d759f76c45d.jpg_srz_p_241_178_75_22_0.50_1.20_0.00_jpg_sr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87" y="1263191"/>
            <a:ext cx="1214694" cy="8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accessconsciousness.com/images/internet-radi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9" y="387649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lipartmountain.com/6clip/radio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7" y="982423"/>
            <a:ext cx="2663498" cy="27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2" y="337311"/>
            <a:ext cx="330745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A Internet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8194" name="Picture 2" descr="http://www.mcit.gov.sa/En/Communication/PublishingImages/c81f772e265991de09ad69a5a6dfb07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2" y="2322891"/>
            <a:ext cx="6476248" cy="37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iablog.org.br/conteudo/prevenca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38" y="61789"/>
            <a:ext cx="2759903" cy="21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310185"/>
            <a:ext cx="9139237" cy="4735773"/>
          </a:xfrm>
          <a:prstGeom prst="rect">
            <a:avLst/>
          </a:prstGeom>
          <a:solidFill>
            <a:srgbClr val="DE5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18052" y="4034670"/>
            <a:ext cx="8547652" cy="185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Outros recursos no </a:t>
            </a:r>
            <a:r>
              <a:rPr lang="pt-PT" sz="1800" b="1" dirty="0" smtClean="0">
                <a:solidFill>
                  <a:schemeClr val="bg1"/>
                </a:solidFill>
              </a:rPr>
              <a:t>Aprendiz de Investigador</a:t>
            </a:r>
            <a:endParaRPr lang="pt-PT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Grelhas de apoio ao trabalho do </a:t>
            </a:r>
            <a:r>
              <a:rPr lang="pt-PT" sz="1400" dirty="0" smtClean="0">
                <a:solidFill>
                  <a:schemeClr val="bg1"/>
                </a:solidFill>
              </a:rPr>
              <a:t>aluno </a:t>
            </a: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87421"/>
            <a:ext cx="9143999" cy="65840"/>
            <a:chOff x="0" y="87421"/>
            <a:chExt cx="9143999" cy="65840"/>
          </a:xfrm>
        </p:grpSpPr>
        <p:sp>
          <p:nvSpPr>
            <p:cNvPr id="11" name="Retângulo 10"/>
            <p:cNvSpPr/>
            <p:nvPr/>
          </p:nvSpPr>
          <p:spPr>
            <a:xfrm>
              <a:off x="0" y="99392"/>
              <a:ext cx="2949620" cy="53869"/>
            </a:xfrm>
            <a:prstGeom prst="rect">
              <a:avLst/>
            </a:prstGeom>
            <a:solidFill>
              <a:srgbClr val="AA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94379" y="87421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97189" y="99392"/>
              <a:ext cx="2949620" cy="53869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DE5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Reconhecer fontes de informação. Ensino pré-escolar e 1.º CEB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Silva, Isabel Bernardo e João Martins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</a:t>
            </a:r>
            <a:r>
              <a:rPr lang="pt-PT" sz="1500" dirty="0" smtClean="0">
                <a:solidFill>
                  <a:schemeClr val="bg1"/>
                </a:solidFill>
              </a:rPr>
              <a:t>Silva</a:t>
            </a:r>
            <a:endParaRPr lang="pt-PT" sz="15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4" y="4286158"/>
            <a:ext cx="846575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200" dirty="0">
                <a:solidFill>
                  <a:schemeClr val="bg1"/>
                </a:solidFill>
              </a:rPr>
              <a:t>O aprendiz de investigador. </a:t>
            </a:r>
            <a:r>
              <a:rPr lang="pt-PT" sz="1200" dirty="0" smtClean="0">
                <a:solidFill>
                  <a:schemeClr val="bg1"/>
                </a:solidFill>
              </a:rPr>
              <a:t>Reconhecer fontes de informação. </a:t>
            </a:r>
            <a:r>
              <a:rPr lang="pt-PT" sz="1200" dirty="0">
                <a:solidFill>
                  <a:schemeClr val="bg1"/>
                </a:solidFill>
              </a:rPr>
              <a:t>Ensino </a:t>
            </a:r>
            <a:r>
              <a:rPr lang="pt-PT" sz="1200" dirty="0" smtClean="0">
                <a:solidFill>
                  <a:schemeClr val="bg1"/>
                </a:solidFill>
              </a:rPr>
              <a:t>pré-escolar e 1.º BEB.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Graça Silva e Isabel Bernardo, Projeto Literacias na Escola: formar os parceiros da biblioteca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Atribuição-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SemDerivações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00" y="418335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83721" y="5674403"/>
            <a:ext cx="8083943" cy="960499"/>
            <a:chOff x="483721" y="5674403"/>
            <a:chExt cx="8083943" cy="960499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27" r="5450" b="22882"/>
            <a:stretch/>
          </p:blipFill>
          <p:spPr>
            <a:xfrm>
              <a:off x="483721" y="5674403"/>
              <a:ext cx="1197037" cy="960499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26" t="16855" r="27369" b="6358"/>
            <a:stretch/>
          </p:blipFill>
          <p:spPr>
            <a:xfrm>
              <a:off x="5636636" y="5674403"/>
              <a:ext cx="1197037" cy="960499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4" r="14192" b="18111"/>
            <a:stretch/>
          </p:blipFill>
          <p:spPr>
            <a:xfrm>
              <a:off x="2222496" y="5674403"/>
              <a:ext cx="1232857" cy="96049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543" r="13744" b="11686"/>
            <a:stretch/>
          </p:blipFill>
          <p:spPr>
            <a:xfrm>
              <a:off x="7370626" y="5674403"/>
              <a:ext cx="1197038" cy="960499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81" r="11511"/>
            <a:stretch/>
          </p:blipFill>
          <p:spPr>
            <a:xfrm>
              <a:off x="3997091" y="5674403"/>
              <a:ext cx="1102592" cy="960499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0" y="87421"/>
            <a:ext cx="9143999" cy="65840"/>
            <a:chOff x="0" y="87421"/>
            <a:chExt cx="9143999" cy="65840"/>
          </a:xfrm>
        </p:grpSpPr>
        <p:sp>
          <p:nvSpPr>
            <p:cNvPr id="24" name="Retângulo 23"/>
            <p:cNvSpPr/>
            <p:nvPr/>
          </p:nvSpPr>
          <p:spPr>
            <a:xfrm>
              <a:off x="0" y="99392"/>
              <a:ext cx="2949620" cy="53869"/>
            </a:xfrm>
            <a:prstGeom prst="rect">
              <a:avLst/>
            </a:prstGeom>
            <a:solidFill>
              <a:srgbClr val="AA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194379" y="87421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097189" y="99392"/>
              <a:ext cx="2949620" cy="53869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360914" y="3634679"/>
            <a:ext cx="3375728" cy="716624"/>
            <a:chOff x="5256559" y="3589214"/>
            <a:chExt cx="3375728" cy="716624"/>
          </a:xfrm>
        </p:grpSpPr>
        <p:grpSp>
          <p:nvGrpSpPr>
            <p:cNvPr id="28" name="Grupo 27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4" name="Imagem 4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5" name="Imagem 4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livro em papel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55" y="2212215"/>
            <a:ext cx="2747705" cy="34140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45" y="2212215"/>
            <a:ext cx="2697078" cy="34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4553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livro no écran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1" t="18955" r="26855"/>
          <a:stretch/>
        </p:blipFill>
        <p:spPr>
          <a:xfrm>
            <a:off x="5659686" y="-1"/>
            <a:ext cx="2879476" cy="22122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54772" t="3421" r="4807"/>
          <a:stretch/>
        </p:blipFill>
        <p:spPr>
          <a:xfrm>
            <a:off x="1291712" y="2534291"/>
            <a:ext cx="5006838" cy="33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jornal em papel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10" name="Grupo 9"/>
          <p:cNvGrpSpPr/>
          <p:nvPr/>
        </p:nvGrpSpPr>
        <p:grpSpPr>
          <a:xfrm>
            <a:off x="4504151" y="2126730"/>
            <a:ext cx="4085812" cy="4098548"/>
            <a:chOff x="3560692" y="3216276"/>
            <a:chExt cx="2857500" cy="320516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0692" y="3216276"/>
              <a:ext cx="2857500" cy="3205163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3706717" y="5966382"/>
              <a:ext cx="91082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000" dirty="0"/>
                <a:t>Flor Goldstein</a:t>
              </a: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08" y="1559331"/>
            <a:ext cx="3535986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jornal no écran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25" y="2101167"/>
            <a:ext cx="4845546" cy="32282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5" t="-272" r="47972" b="13519"/>
          <a:stretch/>
        </p:blipFill>
        <p:spPr>
          <a:xfrm>
            <a:off x="5037971" y="1535198"/>
            <a:ext cx="3443709" cy="4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2" y="337311"/>
            <a:ext cx="5308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A revista em papel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1597444" y="2586137"/>
            <a:ext cx="4759268" cy="3255205"/>
            <a:chOff x="1030537" y="2282673"/>
            <a:chExt cx="4759268" cy="3255205"/>
          </a:xfrm>
        </p:grpSpPr>
        <p:pic>
          <p:nvPicPr>
            <p:cNvPr id="1028" name="Picture 4" descr="Futebolist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43484">
              <a:off x="1030537" y="2309847"/>
              <a:ext cx="2152318" cy="280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jornaiserevistas.com/covers/26012015%7Cbike_magazine_deta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884">
              <a:off x="3724760" y="2282673"/>
              <a:ext cx="2065045" cy="280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3031" y="2732178"/>
              <a:ext cx="2108238" cy="2805700"/>
            </a:xfrm>
            <a:prstGeom prst="rect">
              <a:avLst/>
            </a:prstGeom>
          </p:spPr>
        </p:pic>
      </p:grpSp>
      <p:pic>
        <p:nvPicPr>
          <p:cNvPr id="1026" name="Picture 2" descr="http://img.ehowcdn.com/default/ds-photo/191/175/fotolia_586108_X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85" y="270015"/>
            <a:ext cx="2927073" cy="19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442911" y="337311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A revista no écran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2" r="8315"/>
          <a:stretch/>
        </p:blipFill>
        <p:spPr>
          <a:xfrm>
            <a:off x="5503115" y="2212215"/>
            <a:ext cx="2689900" cy="3031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8454" t="7469" r="8766" b="2232"/>
          <a:stretch/>
        </p:blipFill>
        <p:spPr>
          <a:xfrm>
            <a:off x="627797" y="1872012"/>
            <a:ext cx="4353635" cy="33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775" r="28520" b="50169"/>
          <a:stretch/>
        </p:blipFill>
        <p:spPr>
          <a:xfrm>
            <a:off x="3101057" y="774591"/>
            <a:ext cx="4638213" cy="3242284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442911" y="337311"/>
            <a:ext cx="2771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DVD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054" name="Picture 6" descr="https://www.worten.pt/media/catalog/product/cache/1/image/9df78eab33525d08d6e5fb8d27136e95/5/2/5278998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9" y="2618142"/>
            <a:ext cx="2871250" cy="36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anart.tv/api/download.php?type=download&amp;image=80530&amp;section=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44" y="4060114"/>
            <a:ext cx="2186814" cy="21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8327" r="15598"/>
          <a:stretch/>
        </p:blipFill>
        <p:spPr>
          <a:xfrm>
            <a:off x="4300619" y="497380"/>
            <a:ext cx="3713931" cy="3651022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442911" y="337311"/>
            <a:ext cx="308216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 </a:t>
            </a:r>
            <a:r>
              <a:rPr lang="pt-PT" sz="2800" b="1" dirty="0" err="1" smtClean="0"/>
              <a:t>CDRom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5724" y="0"/>
            <a:ext cx="9058276" cy="6864351"/>
            <a:chOff x="85724" y="0"/>
            <a:chExt cx="9058276" cy="6864351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8539162" y="0"/>
              <a:ext cx="604838" cy="6249988"/>
            </a:xfrm>
            <a:prstGeom prst="rect">
              <a:avLst/>
            </a:prstGeom>
            <a:solidFill>
              <a:srgbClr val="DE5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0" name="Retângulo 29"/>
            <p:cNvSpPr/>
            <p:nvPr/>
          </p:nvSpPr>
          <p:spPr bwMode="auto">
            <a:xfrm>
              <a:off x="182563" y="6421439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rgbClr val="DE577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476" t="18203" r="15590" b="2536"/>
            <a:stretch/>
          </p:blipFill>
          <p:spPr>
            <a:xfrm>
              <a:off x="8539162" y="6249988"/>
              <a:ext cx="604838" cy="614363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 rot="5400000" flipV="1">
              <a:off x="-3318666" y="3404390"/>
              <a:ext cx="6858000" cy="49219"/>
              <a:chOff x="0" y="87421"/>
              <a:chExt cx="9143999" cy="65840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0" y="99392"/>
                <a:ext cx="2949620" cy="53869"/>
              </a:xfrm>
              <a:prstGeom prst="rect">
                <a:avLst/>
              </a:prstGeom>
              <a:solidFill>
                <a:srgbClr val="AA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87421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99392"/>
                <a:ext cx="2949620" cy="53869"/>
              </a:xfrm>
              <a:prstGeom prst="rect">
                <a:avLst/>
              </a:prstGeom>
              <a:solidFill>
                <a:srgbClr val="DE5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4" t="21163" r="5210" b="25890"/>
          <a:stretch/>
        </p:blipFill>
        <p:spPr>
          <a:xfrm rot="1491134">
            <a:off x="2625211" y="3493155"/>
            <a:ext cx="2073131" cy="2035979"/>
          </a:xfrm>
          <a:prstGeom prst="flowChartConnector">
            <a:avLst/>
          </a:prstGeom>
        </p:spPr>
      </p:pic>
      <p:pic>
        <p:nvPicPr>
          <p:cNvPr id="4098" name="Picture 2" descr="http://images.portoeditora.pt/getresourcesservlet/image?EBbDj3QnkSUjgBOkfaUbsKIiGhhTnv74wHCxfUMk1OjeLObn0%2FUw1xWbT8a7aPFG&amp;width=27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894887"/>
            <a:ext cx="2467428" cy="34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5A11"/>
      </a:hlink>
      <a:folHlink>
        <a:srgbClr val="ED7D31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3575</TotalTime>
  <Words>258</Words>
  <Application>Microsoft Office PowerPoint</Application>
  <PresentationFormat>Apresentação no Ecrã (4:3)</PresentationFormat>
  <Paragraphs>43</Paragraphs>
  <Slides>14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336</cp:revision>
  <dcterms:created xsi:type="dcterms:W3CDTF">2014-01-18T09:26:29Z</dcterms:created>
  <dcterms:modified xsi:type="dcterms:W3CDTF">2019-03-05T15:59:51Z</dcterms:modified>
</cp:coreProperties>
</file>