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311" r:id="rId3"/>
    <p:sldId id="279" r:id="rId4"/>
    <p:sldId id="324" r:id="rId5"/>
    <p:sldId id="325" r:id="rId6"/>
    <p:sldId id="326" r:id="rId7"/>
    <p:sldId id="327" r:id="rId8"/>
    <p:sldId id="328" r:id="rId9"/>
    <p:sldId id="334" r:id="rId10"/>
    <p:sldId id="335" r:id="rId11"/>
    <p:sldId id="336" r:id="rId12"/>
    <p:sldId id="333" r:id="rId13"/>
    <p:sldId id="331" r:id="rId14"/>
    <p:sldId id="338" r:id="rId15"/>
    <p:sldId id="340" r:id="rId16"/>
    <p:sldId id="341" r:id="rId17"/>
    <p:sldId id="278" r:id="rId18"/>
    <p:sldId id="303" r:id="rId1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aça" initials="G" lastIdx="5" clrIdx="0">
    <p:extLst/>
  </p:cmAuthor>
  <p:cmAuthor id="2" name="Isabel" initials="I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AADBA"/>
    <a:srgbClr val="089099"/>
    <a:srgbClr val="008E99"/>
    <a:srgbClr val="FFFCFF"/>
    <a:srgbClr val="EAF9FE"/>
    <a:srgbClr val="9FE2FF"/>
    <a:srgbClr val="A2DEF6"/>
    <a:srgbClr val="FEFEF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2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4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9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54154-DAFD-4118-B86B-28F6DAB81031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AB10C-F6D7-489E-8BFD-AF7D159CCB8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6607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B10C-F6D7-489E-8BFD-AF7D159CCB85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0466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8036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3329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20596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730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912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63990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9624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1700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85357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887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1706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6391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eg"/><Relationship Id="rId3" Type="http://schemas.openxmlformats.org/officeDocument/2006/relationships/image" Target="../media/image2.png"/><Relationship Id="rId7" Type="http://schemas.openxmlformats.org/officeDocument/2006/relationships/hyperlink" Target="http://creativecommons.org/licenses/by-nc-nd/4.0/deed.pt_PT" TargetMode="External"/><Relationship Id="rId12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4.jpeg"/><Relationship Id="rId5" Type="http://schemas.openxmlformats.org/officeDocument/2006/relationships/image" Target="../media/image4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22.png"/><Relationship Id="rId1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4.xml"/><Relationship Id="rId7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16.xml"/><Relationship Id="rId5" Type="http://schemas.openxmlformats.org/officeDocument/2006/relationships/slide" Target="slide10.xml"/><Relationship Id="rId10" Type="http://schemas.openxmlformats.org/officeDocument/2006/relationships/slide" Target="slide15.xml"/><Relationship Id="rId4" Type="http://schemas.openxmlformats.org/officeDocument/2006/relationships/slide" Target="slide9.xml"/><Relationship Id="rId9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" y="1528375"/>
            <a:ext cx="9144000" cy="895350"/>
          </a:xfrm>
        </p:spPr>
        <p:txBody>
          <a:bodyPr>
            <a:normAutofit fontScale="90000"/>
          </a:bodyPr>
          <a:lstStyle/>
          <a:p>
            <a:r>
              <a:rPr lang="pt-PT" sz="4400" b="1" dirty="0">
                <a:solidFill>
                  <a:srgbClr val="009999"/>
                </a:solidFill>
                <a:latin typeface="+mn-lt"/>
              </a:rPr>
              <a:t>O aprendiz de </a:t>
            </a:r>
            <a:r>
              <a:rPr lang="pt-PT" sz="4400" b="1" dirty="0" smtClean="0">
                <a:solidFill>
                  <a:srgbClr val="009999"/>
                </a:solidFill>
                <a:latin typeface="+mn-lt"/>
              </a:rPr>
              <a:t>investigador</a:t>
            </a:r>
            <a:r>
              <a:rPr lang="pt-PT" dirty="0"/>
              <a:t> 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" y="2447797"/>
            <a:ext cx="9143998" cy="982761"/>
          </a:xfrm>
        </p:spPr>
        <p:txBody>
          <a:bodyPr>
            <a:noAutofit/>
          </a:bodyPr>
          <a:lstStyle/>
          <a:p>
            <a:r>
              <a:rPr lang="pt-PT" sz="3200" dirty="0" smtClean="0"/>
              <a:t>Apresentar </a:t>
            </a:r>
            <a:r>
              <a:rPr lang="pt-PT" sz="3200" dirty="0"/>
              <a:t>os resultados de uma </a:t>
            </a:r>
            <a:r>
              <a:rPr lang="pt-PT" sz="3200" dirty="0" smtClean="0"/>
              <a:t>investigação</a:t>
            </a:r>
          </a:p>
          <a:p>
            <a:r>
              <a:rPr lang="pt-PT" sz="2800" b="1" dirty="0" smtClean="0"/>
              <a:t>Trabalho </a:t>
            </a:r>
            <a:r>
              <a:rPr lang="pt-PT" sz="2800" b="1" dirty="0"/>
              <a:t>em texto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3975100"/>
            <a:ext cx="9144000" cy="288290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tângulo 12"/>
          <p:cNvSpPr/>
          <p:nvPr/>
        </p:nvSpPr>
        <p:spPr>
          <a:xfrm>
            <a:off x="1" y="5078515"/>
            <a:ext cx="9144000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PT" sz="1600" kern="100" spc="600" dirty="0">
                <a:solidFill>
                  <a:schemeClr val="bg1"/>
                </a:solidFill>
              </a:rPr>
              <a:t>Literacias na escola: formar os parceiros da biblioteca</a:t>
            </a:r>
          </a:p>
        </p:txBody>
      </p:sp>
      <p:grpSp>
        <p:nvGrpSpPr>
          <p:cNvPr id="21" name="Grupo 20"/>
          <p:cNvGrpSpPr/>
          <p:nvPr/>
        </p:nvGrpSpPr>
        <p:grpSpPr>
          <a:xfrm>
            <a:off x="0" y="208056"/>
            <a:ext cx="9143999" cy="65840"/>
            <a:chOff x="0" y="234950"/>
            <a:chExt cx="9143999" cy="65840"/>
          </a:xfrm>
        </p:grpSpPr>
        <p:sp>
          <p:nvSpPr>
            <p:cNvPr id="14" name="Retângulo 13"/>
            <p:cNvSpPr/>
            <p:nvPr/>
          </p:nvSpPr>
          <p:spPr>
            <a:xfrm>
              <a:off x="0" y="246921"/>
              <a:ext cx="2949620" cy="53869"/>
            </a:xfrm>
            <a:prstGeom prst="rect">
              <a:avLst/>
            </a:prstGeom>
            <a:solidFill>
              <a:srgbClr val="089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6194379" y="234950"/>
              <a:ext cx="2949620" cy="65840"/>
            </a:xfrm>
            <a:prstGeom prst="rect">
              <a:avLst/>
            </a:prstGeom>
            <a:solidFill>
              <a:srgbClr val="8E8E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3097189" y="246921"/>
              <a:ext cx="2949620" cy="53869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575882" y="5658737"/>
            <a:ext cx="8047897" cy="982229"/>
            <a:chOff x="575882" y="5658737"/>
            <a:chExt cx="8047897" cy="98222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11"/>
            <a:stretch>
              <a:fillRect/>
            </a:stretch>
          </p:blipFill>
          <p:spPr bwMode="auto">
            <a:xfrm>
              <a:off x="7521187" y="5682634"/>
              <a:ext cx="1102592" cy="944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8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lum brigh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3525" y="5689094"/>
              <a:ext cx="1197037" cy="951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8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>
              <a:lum bright="-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3" r="2480"/>
            <a:stretch>
              <a:fillRect/>
            </a:stretch>
          </p:blipFill>
          <p:spPr bwMode="auto">
            <a:xfrm>
              <a:off x="4011168" y="5692788"/>
              <a:ext cx="1232856" cy="947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8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0" r="22153"/>
            <a:stretch>
              <a:fillRect/>
            </a:stretch>
          </p:blipFill>
          <p:spPr bwMode="auto">
            <a:xfrm>
              <a:off x="575882" y="5658737"/>
              <a:ext cx="1197037" cy="957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8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 cstate="print"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36"/>
            <a:stretch>
              <a:fillRect/>
            </a:stretch>
          </p:blipFill>
          <p:spPr bwMode="auto">
            <a:xfrm>
              <a:off x="5784087" y="5682634"/>
              <a:ext cx="1197037" cy="957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8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8" name="Retângulo 7"/>
          <p:cNvSpPr/>
          <p:nvPr/>
        </p:nvSpPr>
        <p:spPr>
          <a:xfrm>
            <a:off x="6046809" y="3478702"/>
            <a:ext cx="27577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ensino </a:t>
            </a: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básico </a:t>
            </a:r>
            <a:r>
              <a:rPr lang="pt-PT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| 2.º e 3.º CEB</a:t>
            </a:r>
            <a:endParaRPr lang="pt-PT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948" y="310571"/>
            <a:ext cx="1327296" cy="132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5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41732" t="14616" r="14551" b="9314"/>
          <a:stretch/>
        </p:blipFill>
        <p:spPr>
          <a:xfrm>
            <a:off x="4098398" y="1859719"/>
            <a:ext cx="4240235" cy="4148230"/>
          </a:xfrm>
          <a:prstGeom prst="rect">
            <a:avLst/>
          </a:prstGeom>
          <a:ln>
            <a:solidFill>
              <a:srgbClr val="009999"/>
            </a:solidFill>
          </a:ln>
        </p:spPr>
      </p:pic>
      <p:sp>
        <p:nvSpPr>
          <p:cNvPr id="13" name="Retângulo 12"/>
          <p:cNvSpPr/>
          <p:nvPr/>
        </p:nvSpPr>
        <p:spPr>
          <a:xfrm>
            <a:off x="254102" y="175241"/>
            <a:ext cx="44356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 smtClean="0"/>
              <a:t>Sumário</a:t>
            </a:r>
            <a:endParaRPr lang="pt-PT" sz="2800" dirty="0"/>
          </a:p>
        </p:txBody>
      </p:sp>
      <p:sp>
        <p:nvSpPr>
          <p:cNvPr id="17" name="Nota de aviso com Linha 1 16"/>
          <p:cNvSpPr/>
          <p:nvPr/>
        </p:nvSpPr>
        <p:spPr>
          <a:xfrm>
            <a:off x="5031199" y="298378"/>
            <a:ext cx="3307434" cy="1079777"/>
          </a:xfrm>
          <a:prstGeom prst="borderCallout1">
            <a:avLst>
              <a:gd name="adj1" fmla="val 111545"/>
              <a:gd name="adj2" fmla="val 76701"/>
              <a:gd name="adj3" fmla="val 200688"/>
              <a:gd name="adj4" fmla="val 88225"/>
            </a:avLst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3663" algn="just">
              <a:buClr>
                <a:srgbClr val="481831"/>
              </a:buClr>
              <a:buSzPct val="80000"/>
              <a:defRPr/>
            </a:pP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Identificar o </a:t>
            </a:r>
            <a:r>
              <a:rPr lang="pt-PT" b="1" dirty="0">
                <a:solidFill>
                  <a:srgbClr val="009999"/>
                </a:solidFill>
              </a:rPr>
              <a:t>início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cada parte do trabalho com o número da </a:t>
            </a: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página respetivo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615451" y="4316086"/>
            <a:ext cx="3030861" cy="646331"/>
          </a:xfrm>
          <a:prstGeom prst="rect">
            <a:avLst/>
          </a:prstGeom>
          <a:ln>
            <a:solidFill>
              <a:srgbClr val="009999"/>
            </a:solidFill>
          </a:ln>
        </p:spPr>
        <p:txBody>
          <a:bodyPr wrap="square">
            <a:spAutoFit/>
          </a:bodyPr>
          <a:lstStyle/>
          <a:p>
            <a:pPr marL="93663" algn="just"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defRPr/>
            </a:pPr>
            <a:r>
              <a:rPr lang="pt-PT" dirty="0" smtClean="0"/>
              <a:t>Colocado a </a:t>
            </a:r>
            <a:r>
              <a:rPr lang="pt-PT" dirty="0"/>
              <a:t>seguir à capa e antes do início do </a:t>
            </a:r>
            <a:r>
              <a:rPr lang="pt-PT" dirty="0" smtClean="0"/>
              <a:t>texto</a:t>
            </a:r>
            <a:endParaRPr lang="pt-PT" dirty="0"/>
          </a:p>
        </p:txBody>
      </p:sp>
      <p:sp>
        <p:nvSpPr>
          <p:cNvPr id="28" name="Retângulo 27"/>
          <p:cNvSpPr/>
          <p:nvPr/>
        </p:nvSpPr>
        <p:spPr>
          <a:xfrm>
            <a:off x="615452" y="5361618"/>
            <a:ext cx="3030860" cy="646331"/>
          </a:xfrm>
          <a:prstGeom prst="rect">
            <a:avLst/>
          </a:prstGeom>
          <a:ln>
            <a:solidFill>
              <a:srgbClr val="009999"/>
            </a:solidFill>
          </a:ln>
        </p:spPr>
        <p:txBody>
          <a:bodyPr wrap="square">
            <a:spAutoFit/>
          </a:bodyPr>
          <a:lstStyle/>
          <a:p>
            <a:r>
              <a:rPr lang="pt-PT" dirty="0"/>
              <a:t> No </a:t>
            </a:r>
            <a:r>
              <a:rPr lang="pt-PT" i="1" dirty="0"/>
              <a:t>Word</a:t>
            </a:r>
            <a:r>
              <a:rPr lang="pt-PT" dirty="0"/>
              <a:t> é possível fazer sumários de modo automático</a:t>
            </a:r>
          </a:p>
        </p:txBody>
      </p:sp>
      <p:sp>
        <p:nvSpPr>
          <p:cNvPr id="29" name="Nota de aviso com Linha 1 28"/>
          <p:cNvSpPr/>
          <p:nvPr/>
        </p:nvSpPr>
        <p:spPr>
          <a:xfrm>
            <a:off x="615451" y="1001714"/>
            <a:ext cx="3062714" cy="478730"/>
          </a:xfrm>
          <a:prstGeom prst="borderCallout1">
            <a:avLst>
              <a:gd name="adj1" fmla="val 62399"/>
              <a:gd name="adj2" fmla="val 104436"/>
              <a:gd name="adj3" fmla="val 211197"/>
              <a:gd name="adj4" fmla="val 166961"/>
            </a:avLst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defRPr/>
            </a:pPr>
            <a:r>
              <a:rPr lang="pt-PT" b="1" dirty="0" smtClean="0">
                <a:solidFill>
                  <a:srgbClr val="009999"/>
                </a:solidFill>
              </a:rPr>
              <a:t>Sumário</a:t>
            </a: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</a:t>
            </a: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negrito e centrado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149643" y="-12321"/>
            <a:ext cx="8994357" cy="6870321"/>
            <a:chOff x="149643" y="-12321"/>
            <a:chExt cx="8994357" cy="6870321"/>
          </a:xfrm>
        </p:grpSpPr>
        <p:sp>
          <p:nvSpPr>
            <p:cNvPr id="27" name="Retângulo 26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30" name="Retângulo 29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grpSp>
          <p:nvGrpSpPr>
            <p:cNvPr id="31" name="Grupo 30"/>
            <p:cNvGrpSpPr/>
            <p:nvPr/>
          </p:nvGrpSpPr>
          <p:grpSpPr>
            <a:xfrm rot="5400000">
              <a:off x="-3041203" y="3178525"/>
              <a:ext cx="6427411" cy="45719"/>
              <a:chOff x="0" y="234950"/>
              <a:chExt cx="9143999" cy="65840"/>
            </a:xfrm>
          </p:grpSpPr>
          <p:sp>
            <p:nvSpPr>
              <p:cNvPr id="33" name="Retângulo 32"/>
              <p:cNvSpPr/>
              <p:nvPr/>
            </p:nvSpPr>
            <p:spPr>
              <a:xfrm>
                <a:off x="0" y="246921"/>
                <a:ext cx="2949620" cy="53869"/>
              </a:xfrm>
              <a:prstGeom prst="rect">
                <a:avLst/>
              </a:prstGeom>
              <a:solidFill>
                <a:srgbClr val="089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4" name="Retângulo 33"/>
              <p:cNvSpPr/>
              <p:nvPr/>
            </p:nvSpPr>
            <p:spPr>
              <a:xfrm>
                <a:off x="6194379" y="234950"/>
                <a:ext cx="2949620" cy="65840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5" name="Retângulo 34"/>
              <p:cNvSpPr/>
              <p:nvPr/>
            </p:nvSpPr>
            <p:spPr>
              <a:xfrm>
                <a:off x="3097189" y="246921"/>
                <a:ext cx="2949620" cy="53869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pic>
          <p:nvPicPr>
            <p:cNvPr id="32" name="Imagem 31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539700" y="6253701"/>
              <a:ext cx="604299" cy="604299"/>
            </a:xfrm>
            <a:prstGeom prst="rect">
              <a:avLst/>
            </a:prstGeom>
          </p:spPr>
        </p:pic>
      </p:grpSp>
      <p:sp>
        <p:nvSpPr>
          <p:cNvPr id="36" name="Seta para a esquerda 35">
            <a:hlinkClick r:id="rId5" action="ppaction://hlinksldjump"/>
          </p:cNvPr>
          <p:cNvSpPr/>
          <p:nvPr/>
        </p:nvSpPr>
        <p:spPr>
          <a:xfrm>
            <a:off x="302019" y="6104964"/>
            <a:ext cx="255914" cy="310123"/>
          </a:xfrm>
          <a:prstGeom prst="leftArrow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1273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470231" y="70619"/>
            <a:ext cx="8038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 smtClean="0"/>
              <a:t>Índice</a:t>
            </a:r>
            <a:endParaRPr lang="pt-PT" sz="2800" dirty="0"/>
          </a:p>
        </p:txBody>
      </p:sp>
      <p:sp>
        <p:nvSpPr>
          <p:cNvPr id="27" name="Retângulo 26"/>
          <p:cNvSpPr/>
          <p:nvPr/>
        </p:nvSpPr>
        <p:spPr>
          <a:xfrm>
            <a:off x="605022" y="765290"/>
            <a:ext cx="7743848" cy="1077218"/>
          </a:xfrm>
          <a:prstGeom prst="rect">
            <a:avLst/>
          </a:prstGeom>
          <a:ln>
            <a:solidFill>
              <a:srgbClr val="009999"/>
            </a:solidFill>
          </a:ln>
        </p:spPr>
        <p:txBody>
          <a:bodyPr wrap="square">
            <a:spAutoFit/>
          </a:bodyPr>
          <a:lstStyle/>
          <a:p>
            <a:pPr marL="93663" algn="just"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defRPr/>
            </a:pPr>
            <a:r>
              <a:rPr lang="pt-PT" dirty="0" smtClean="0"/>
              <a:t>Colocados </a:t>
            </a:r>
            <a:r>
              <a:rPr lang="pt-PT" dirty="0"/>
              <a:t>no final do trabalho, após a lista de referências bibliográficas e antes dos anexos</a:t>
            </a:r>
            <a:r>
              <a:rPr lang="pt-PT" dirty="0" smtClean="0"/>
              <a:t>.</a:t>
            </a:r>
          </a:p>
          <a:p>
            <a:pPr marL="93663" algn="just"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defRPr/>
            </a:pPr>
            <a:r>
              <a:rPr lang="pt-PT" dirty="0" smtClean="0"/>
              <a:t>Os </a:t>
            </a:r>
            <a:r>
              <a:rPr lang="pt-PT" dirty="0"/>
              <a:t>índices de tabelas e figuras também se podem colocar a seguir ao </a:t>
            </a:r>
            <a:r>
              <a:rPr lang="pt-PT" dirty="0" smtClean="0"/>
              <a:t>sumário.</a:t>
            </a:r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5009" t="11821" r="20055" b="7926"/>
          <a:stretch/>
        </p:blipFill>
        <p:spPr>
          <a:xfrm>
            <a:off x="5445932" y="2502454"/>
            <a:ext cx="2746280" cy="3546945"/>
          </a:xfrm>
          <a:prstGeom prst="rect">
            <a:avLst/>
          </a:prstGeom>
          <a:ln>
            <a:solidFill>
              <a:srgbClr val="009999"/>
            </a:solidFill>
          </a:ln>
        </p:spPr>
      </p:pic>
      <p:sp>
        <p:nvSpPr>
          <p:cNvPr id="17" name="Nota de aviso com Linha 1 16"/>
          <p:cNvSpPr/>
          <p:nvPr/>
        </p:nvSpPr>
        <p:spPr>
          <a:xfrm>
            <a:off x="698814" y="2285875"/>
            <a:ext cx="3886437" cy="1159690"/>
          </a:xfrm>
          <a:prstGeom prst="borderCallout1">
            <a:avLst>
              <a:gd name="adj1" fmla="val 39737"/>
              <a:gd name="adj2" fmla="val 106304"/>
              <a:gd name="adj3" fmla="val 33234"/>
              <a:gd name="adj4" fmla="val 144983"/>
            </a:avLst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3663" algn="just">
              <a:buClr>
                <a:srgbClr val="481831"/>
              </a:buClr>
              <a:buSzPct val="80000"/>
              <a:defRPr/>
            </a:pPr>
            <a:r>
              <a:rPr lang="pt-PT" b="1" dirty="0" smtClean="0">
                <a:solidFill>
                  <a:srgbClr val="009999"/>
                </a:solidFill>
              </a:rPr>
              <a:t>Índice Remissivo</a:t>
            </a:r>
            <a:r>
              <a:rPr lang="pt-PT" dirty="0" smtClean="0">
                <a:solidFill>
                  <a:srgbClr val="009999"/>
                </a:solidFill>
              </a:rPr>
              <a:t>: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listagem alfabética dos principais assuntos do </a:t>
            </a: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texto e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 páginas onde estão referidos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698814" y="5365536"/>
            <a:ext cx="4238466" cy="646331"/>
          </a:xfrm>
          <a:prstGeom prst="rect">
            <a:avLst/>
          </a:prstGeom>
          <a:ln>
            <a:solidFill>
              <a:srgbClr val="009999"/>
            </a:solidFill>
          </a:ln>
        </p:spPr>
        <p:txBody>
          <a:bodyPr wrap="square">
            <a:spAutoFit/>
          </a:bodyPr>
          <a:lstStyle/>
          <a:p>
            <a:pPr marL="93663" algn="just"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defRPr/>
            </a:pPr>
            <a:r>
              <a:rPr lang="pt-PT" dirty="0"/>
              <a:t>Os índices de tabelas e figuras seguem as mesmas </a:t>
            </a:r>
            <a:r>
              <a:rPr lang="pt-PT" dirty="0" smtClean="0"/>
              <a:t>orientações</a:t>
            </a:r>
            <a:endParaRPr lang="pt-PT" dirty="0"/>
          </a:p>
        </p:txBody>
      </p:sp>
      <p:sp>
        <p:nvSpPr>
          <p:cNvPr id="29" name="Nota de aviso com Linha 1 28"/>
          <p:cNvSpPr/>
          <p:nvPr/>
        </p:nvSpPr>
        <p:spPr>
          <a:xfrm>
            <a:off x="698815" y="3981099"/>
            <a:ext cx="3062715" cy="869656"/>
          </a:xfrm>
          <a:prstGeom prst="borderCallout1">
            <a:avLst>
              <a:gd name="adj1" fmla="val 62399"/>
              <a:gd name="adj2" fmla="val 104436"/>
              <a:gd name="adj3" fmla="val 51523"/>
              <a:gd name="adj4" fmla="val 150976"/>
            </a:avLst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defRPr/>
            </a:pP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Alinhar os títulos à esquerda da </a:t>
            </a: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página e os números de página à direita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149643" y="-12321"/>
            <a:ext cx="8994357" cy="6870321"/>
            <a:chOff x="149643" y="-12321"/>
            <a:chExt cx="8994357" cy="6870321"/>
          </a:xfrm>
        </p:grpSpPr>
        <p:sp>
          <p:nvSpPr>
            <p:cNvPr id="26" name="Retângulo 25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30" name="Retângulo 29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grpSp>
          <p:nvGrpSpPr>
            <p:cNvPr id="31" name="Grupo 30"/>
            <p:cNvGrpSpPr/>
            <p:nvPr/>
          </p:nvGrpSpPr>
          <p:grpSpPr>
            <a:xfrm rot="5400000">
              <a:off x="-3041203" y="3178525"/>
              <a:ext cx="6427411" cy="45719"/>
              <a:chOff x="0" y="234950"/>
              <a:chExt cx="9143999" cy="65840"/>
            </a:xfrm>
          </p:grpSpPr>
          <p:sp>
            <p:nvSpPr>
              <p:cNvPr id="33" name="Retângulo 32"/>
              <p:cNvSpPr/>
              <p:nvPr/>
            </p:nvSpPr>
            <p:spPr>
              <a:xfrm>
                <a:off x="0" y="246921"/>
                <a:ext cx="2949620" cy="53869"/>
              </a:xfrm>
              <a:prstGeom prst="rect">
                <a:avLst/>
              </a:prstGeom>
              <a:solidFill>
                <a:srgbClr val="089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4" name="Retângulo 33"/>
              <p:cNvSpPr/>
              <p:nvPr/>
            </p:nvSpPr>
            <p:spPr>
              <a:xfrm>
                <a:off x="6194379" y="234950"/>
                <a:ext cx="2949620" cy="65840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5" name="Retângulo 34"/>
              <p:cNvSpPr/>
              <p:nvPr/>
            </p:nvSpPr>
            <p:spPr>
              <a:xfrm>
                <a:off x="3097189" y="246921"/>
                <a:ext cx="2949620" cy="53869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pic>
          <p:nvPicPr>
            <p:cNvPr id="32" name="Imagem 31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539700" y="6253701"/>
              <a:ext cx="604299" cy="604299"/>
            </a:xfrm>
            <a:prstGeom prst="rect">
              <a:avLst/>
            </a:prstGeom>
          </p:spPr>
        </p:pic>
      </p:grpSp>
      <p:sp>
        <p:nvSpPr>
          <p:cNvPr id="36" name="Seta para a esquerda 35">
            <a:hlinkClick r:id="rId5" action="ppaction://hlinksldjump"/>
          </p:cNvPr>
          <p:cNvSpPr/>
          <p:nvPr/>
        </p:nvSpPr>
        <p:spPr>
          <a:xfrm>
            <a:off x="302019" y="6104964"/>
            <a:ext cx="255914" cy="310123"/>
          </a:xfrm>
          <a:prstGeom prst="leftArrow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4649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4844" y="1602805"/>
            <a:ext cx="2857500" cy="4318000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</p:pic>
      <p:sp>
        <p:nvSpPr>
          <p:cNvPr id="13" name="Retângulo 12"/>
          <p:cNvSpPr/>
          <p:nvPr/>
        </p:nvSpPr>
        <p:spPr>
          <a:xfrm>
            <a:off x="442913" y="-6350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defRPr/>
            </a:pPr>
            <a:r>
              <a:rPr lang="pt-PT" sz="2800" b="1" dirty="0"/>
              <a:t>A </a:t>
            </a:r>
            <a:r>
              <a:rPr lang="pt-PT" sz="2800" b="1" dirty="0" smtClean="0"/>
              <a:t>mancha </a:t>
            </a:r>
            <a:r>
              <a:rPr lang="pt-PT" sz="2800" b="1" dirty="0"/>
              <a:t>de </a:t>
            </a:r>
            <a:r>
              <a:rPr lang="pt-PT" sz="2800" b="1" dirty="0" smtClean="0"/>
              <a:t>texto</a:t>
            </a:r>
          </a:p>
        </p:txBody>
      </p:sp>
      <p:sp>
        <p:nvSpPr>
          <p:cNvPr id="23" name="Marcador de Posição de Conteúdo 2"/>
          <p:cNvSpPr txBox="1">
            <a:spLocks/>
          </p:cNvSpPr>
          <p:nvPr/>
        </p:nvSpPr>
        <p:spPr>
          <a:xfrm>
            <a:off x="531576" y="3614725"/>
            <a:ext cx="2158043" cy="2306080"/>
          </a:xfrm>
          <a:prstGeom prst="rect">
            <a:avLst/>
          </a:prstGeom>
          <a:ln>
            <a:solidFill>
              <a:srgbClr val="009999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1200"/>
              </a:spcBef>
              <a:buClr>
                <a:srgbClr val="481831"/>
              </a:buClr>
              <a:buSzPct val="80000"/>
              <a:buNone/>
              <a:defRPr/>
            </a:pPr>
            <a:r>
              <a:rPr lang="pt-PT" sz="1800" b="1" dirty="0" smtClean="0">
                <a:solidFill>
                  <a:schemeClr val="bg2">
                    <a:lumMod val="50000"/>
                  </a:schemeClr>
                </a:solidFill>
              </a:rPr>
              <a:t>Letra:</a:t>
            </a:r>
          </a:p>
          <a:p>
            <a:pPr marL="93663" indent="-93663" algn="just">
              <a:lnSpc>
                <a:spcPct val="120000"/>
              </a:lnSpc>
              <a:spcBef>
                <a:spcPts val="0"/>
              </a:spcBef>
              <a:buClr>
                <a:srgbClr val="481831"/>
              </a:buClr>
              <a:buSzPct val="80000"/>
              <a:defRPr/>
            </a:pPr>
            <a:r>
              <a:rPr lang="pt-PT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PT" sz="1800" b="1" dirty="0" err="1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endParaRPr lang="pt-PT" sz="1800" b="1" dirty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3663" indent="-93663" algn="just">
              <a:lnSpc>
                <a:spcPct val="120000"/>
              </a:lnSpc>
              <a:spcBef>
                <a:spcPts val="0"/>
              </a:spcBef>
              <a:buClr>
                <a:srgbClr val="481831"/>
              </a:buClr>
              <a:buSzPct val="80000"/>
              <a:defRPr/>
            </a:pPr>
            <a:r>
              <a:rPr lang="pt-PT" sz="1800" b="1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 New </a:t>
            </a:r>
            <a:r>
              <a:rPr lang="pt-PT" sz="1800" b="1" dirty="0" err="1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Roman</a:t>
            </a:r>
            <a:endParaRPr lang="pt-PT" sz="1800" b="1" dirty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481831"/>
              </a:buClr>
              <a:buSzPct val="80000"/>
              <a:buNone/>
              <a:defRPr/>
            </a:pPr>
            <a:endParaRPr lang="pt-PT" sz="800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1600" dirty="0" smtClean="0">
                <a:solidFill>
                  <a:schemeClr val="bg2">
                    <a:lumMod val="50000"/>
                  </a:schemeClr>
                </a:solidFill>
              </a:rPr>
              <a:t>o mesmo tipo de letra deve ser usado em todo o trabalho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3301382" y="1891635"/>
            <a:ext cx="2099649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PT" sz="600" dirty="0">
                <a:latin typeface="Arial" panose="020B0604020202020204" pitchFamily="34" charset="0"/>
                <a:cs typeface="Arial" panose="020B0604020202020204" pitchFamily="34" charset="0"/>
              </a:rPr>
              <a:t>Num mundo marcado pela proliferação da informação e por rápidas transformações tecnológicas, torna-se cada vez mais importante que consigas transformar a informação em conhecimento e mobilizá-lo de forma útil e flexível.</a:t>
            </a:r>
          </a:p>
          <a:p>
            <a:pPr indent="182563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PT" sz="600" dirty="0">
                <a:latin typeface="Arial" panose="020B0604020202020204" pitchFamily="34" charset="0"/>
                <a:cs typeface="Arial" panose="020B0604020202020204" pitchFamily="34" charset="0"/>
              </a:rPr>
              <a:t>Reconhecendo o papel crucial que o sistema educativo deve desempenhar na preparação dos alunos para esta realidade, as equipas das bibliotecas escolares dos agrupamentos de escolas do concelho de Cantanhede iniciaram a produção de um conjunto de Guias de apoio ao trabalho autónomo dos alunos ao nível das competências nas literacias da informação e digital</a:t>
            </a:r>
            <a:r>
              <a:rPr lang="pt-PT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182563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PT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Estes Guias estão organizados por temáticas e anos de escolaridade e têm por base a análise do referencial de formação Aprender com Biblioteca Escolar da RBE para os domínios das literacias da informação e digital e das metas curriculares e de aprendizagem.</a:t>
            </a:r>
          </a:p>
          <a:p>
            <a:pPr indent="182563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PT" sz="600" dirty="0">
                <a:latin typeface="Arial" panose="020B0604020202020204" pitchFamily="34" charset="0"/>
                <a:cs typeface="Arial" panose="020B0604020202020204" pitchFamily="34" charset="0"/>
              </a:rPr>
              <a:t>Com estas publicações, pretendemos disponibilizar-te ferramentas que te apoiem na elaboração dos mais variados trabalhos escolares e que te permitam, adquirir conhecimentos, de modo consistente e gradualmente mais amplo, </a:t>
            </a:r>
            <a:r>
              <a:rPr lang="pt-PT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bem como desenvolver  hábitos de  trabalho  que serão </a:t>
            </a:r>
            <a:r>
              <a:rPr lang="pt-PT" sz="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fundamen</a:t>
            </a:r>
            <a:r>
              <a:rPr lang="pt-PT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pt-PT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Nota de aviso com Linha 1 27"/>
          <p:cNvSpPr/>
          <p:nvPr/>
        </p:nvSpPr>
        <p:spPr>
          <a:xfrm>
            <a:off x="5878609" y="2384316"/>
            <a:ext cx="2495751" cy="543486"/>
          </a:xfrm>
          <a:prstGeom prst="borderCallout1">
            <a:avLst>
              <a:gd name="adj1" fmla="val 49743"/>
              <a:gd name="adj2" fmla="val -3512"/>
              <a:gd name="adj3" fmla="val 80584"/>
              <a:gd name="adj4" fmla="val -16921"/>
            </a:avLst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defRPr/>
            </a:pPr>
            <a:r>
              <a:rPr lang="pt-PT" dirty="0">
                <a:solidFill>
                  <a:schemeClr val="bg1">
                    <a:lumMod val="50000"/>
                  </a:schemeClr>
                </a:solidFill>
              </a:rPr>
              <a:t>margens entre </a:t>
            </a:r>
            <a:r>
              <a:rPr lang="pt-PT" b="1" dirty="0">
                <a:solidFill>
                  <a:srgbClr val="009999"/>
                </a:solidFill>
              </a:rPr>
              <a:t>2</a:t>
            </a:r>
            <a:r>
              <a:rPr lang="pt-PT" dirty="0">
                <a:solidFill>
                  <a:schemeClr val="bg1">
                    <a:lumMod val="50000"/>
                  </a:schemeClr>
                </a:solidFill>
              </a:rPr>
              <a:t> e </a:t>
            </a:r>
            <a:r>
              <a:rPr lang="pt-PT" b="1" dirty="0">
                <a:solidFill>
                  <a:srgbClr val="009999"/>
                </a:solidFill>
              </a:rPr>
              <a:t>3 cm</a:t>
            </a:r>
          </a:p>
        </p:txBody>
      </p:sp>
      <p:sp>
        <p:nvSpPr>
          <p:cNvPr id="33" name="Nota de aviso com Linha 1 32"/>
          <p:cNvSpPr/>
          <p:nvPr/>
        </p:nvSpPr>
        <p:spPr>
          <a:xfrm>
            <a:off x="544237" y="2250982"/>
            <a:ext cx="1786403" cy="1009083"/>
          </a:xfrm>
          <a:prstGeom prst="borderCallout1">
            <a:avLst>
              <a:gd name="adj1" fmla="val 52978"/>
              <a:gd name="adj2" fmla="val 105240"/>
              <a:gd name="adj3" fmla="val 100394"/>
              <a:gd name="adj4" fmla="val 140669"/>
            </a:avLst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defRPr/>
            </a:pPr>
            <a:r>
              <a:rPr lang="pt-PT" dirty="0">
                <a:solidFill>
                  <a:schemeClr val="bg1">
                    <a:lumMod val="50000"/>
                  </a:schemeClr>
                </a:solidFill>
              </a:rPr>
              <a:t>mais larga para permitir a encadernação</a:t>
            </a:r>
          </a:p>
        </p:txBody>
      </p:sp>
      <p:sp>
        <p:nvSpPr>
          <p:cNvPr id="34" name="Nota de aviso com Linha 1 33"/>
          <p:cNvSpPr/>
          <p:nvPr/>
        </p:nvSpPr>
        <p:spPr>
          <a:xfrm>
            <a:off x="5933011" y="4316170"/>
            <a:ext cx="2436063" cy="1629175"/>
          </a:xfrm>
          <a:prstGeom prst="borderCallout1">
            <a:avLst>
              <a:gd name="adj1" fmla="val 31585"/>
              <a:gd name="adj2" fmla="val -5923"/>
              <a:gd name="adj3" fmla="val 23454"/>
              <a:gd name="adj4" fmla="val -39586"/>
            </a:avLst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defRPr/>
            </a:pPr>
            <a:r>
              <a:rPr lang="pt-PT" dirty="0">
                <a:solidFill>
                  <a:schemeClr val="bg1">
                    <a:lumMod val="50000"/>
                  </a:schemeClr>
                </a:solidFill>
              </a:rPr>
              <a:t>pode aumentar ligeiramente quando há mudança de parágrafo ou capítulo</a:t>
            </a:r>
          </a:p>
        </p:txBody>
      </p:sp>
      <p:sp>
        <p:nvSpPr>
          <p:cNvPr id="35" name="Nota de aviso com Linha 1 34"/>
          <p:cNvSpPr/>
          <p:nvPr/>
        </p:nvSpPr>
        <p:spPr>
          <a:xfrm>
            <a:off x="5901819" y="3350243"/>
            <a:ext cx="2467255" cy="543486"/>
          </a:xfrm>
          <a:prstGeom prst="borderCallout1">
            <a:avLst>
              <a:gd name="adj1" fmla="val 47529"/>
              <a:gd name="adj2" fmla="val -4959"/>
              <a:gd name="adj3" fmla="val 151057"/>
              <a:gd name="adj4" fmla="val -43354"/>
            </a:avLst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defRPr/>
            </a:pPr>
            <a:r>
              <a:rPr lang="pt-PT" dirty="0">
                <a:solidFill>
                  <a:schemeClr val="bg1">
                    <a:lumMod val="50000"/>
                  </a:schemeClr>
                </a:solidFill>
              </a:rPr>
              <a:t>espaçamento entre linhas de “</a:t>
            </a:r>
            <a:r>
              <a:rPr lang="pt-PT" b="1" dirty="0">
                <a:solidFill>
                  <a:srgbClr val="009999"/>
                </a:solidFill>
              </a:rPr>
              <a:t>1,5 linhas</a:t>
            </a:r>
            <a:r>
              <a:rPr lang="pt-PT" dirty="0">
                <a:solidFill>
                  <a:schemeClr val="bg1">
                    <a:lumMod val="50000"/>
                  </a:schemeClr>
                </a:solidFill>
              </a:rPr>
              <a:t>”</a:t>
            </a:r>
          </a:p>
        </p:txBody>
      </p:sp>
      <p:grpSp>
        <p:nvGrpSpPr>
          <p:cNvPr id="24" name="Grupo 23"/>
          <p:cNvGrpSpPr/>
          <p:nvPr/>
        </p:nvGrpSpPr>
        <p:grpSpPr>
          <a:xfrm>
            <a:off x="149643" y="-12321"/>
            <a:ext cx="8994357" cy="6870321"/>
            <a:chOff x="149643" y="-12321"/>
            <a:chExt cx="8994357" cy="6870321"/>
          </a:xfrm>
        </p:grpSpPr>
        <p:sp>
          <p:nvSpPr>
            <p:cNvPr id="26" name="Retângulo 25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27" name="Retângulo 26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grpSp>
          <p:nvGrpSpPr>
            <p:cNvPr id="29" name="Grupo 28"/>
            <p:cNvGrpSpPr/>
            <p:nvPr/>
          </p:nvGrpSpPr>
          <p:grpSpPr>
            <a:xfrm rot="5400000">
              <a:off x="-3041203" y="3178525"/>
              <a:ext cx="6427411" cy="45719"/>
              <a:chOff x="0" y="234950"/>
              <a:chExt cx="9143999" cy="65840"/>
            </a:xfrm>
          </p:grpSpPr>
          <p:sp>
            <p:nvSpPr>
              <p:cNvPr id="36" name="Retângulo 35"/>
              <p:cNvSpPr/>
              <p:nvPr/>
            </p:nvSpPr>
            <p:spPr>
              <a:xfrm>
                <a:off x="0" y="246921"/>
                <a:ext cx="2949620" cy="53869"/>
              </a:xfrm>
              <a:prstGeom prst="rect">
                <a:avLst/>
              </a:prstGeom>
              <a:solidFill>
                <a:srgbClr val="089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7" name="Retângulo 36"/>
              <p:cNvSpPr/>
              <p:nvPr/>
            </p:nvSpPr>
            <p:spPr>
              <a:xfrm>
                <a:off x="6194379" y="234950"/>
                <a:ext cx="2949620" cy="65840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8" name="Retângulo 37"/>
              <p:cNvSpPr/>
              <p:nvPr/>
            </p:nvSpPr>
            <p:spPr>
              <a:xfrm>
                <a:off x="3097189" y="246921"/>
                <a:ext cx="2949620" cy="53869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pic>
          <p:nvPicPr>
            <p:cNvPr id="30" name="Imagem 29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539700" y="6253701"/>
              <a:ext cx="604299" cy="604299"/>
            </a:xfrm>
            <a:prstGeom prst="rect">
              <a:avLst/>
            </a:prstGeom>
          </p:spPr>
        </p:pic>
      </p:grpSp>
      <p:sp>
        <p:nvSpPr>
          <p:cNvPr id="20" name="Seta para a esquerda 19">
            <a:hlinkClick r:id="rId4" action="ppaction://hlinksldjump"/>
          </p:cNvPr>
          <p:cNvSpPr/>
          <p:nvPr/>
        </p:nvSpPr>
        <p:spPr>
          <a:xfrm>
            <a:off x="302019" y="6104964"/>
            <a:ext cx="255914" cy="310123"/>
          </a:xfrm>
          <a:prstGeom prst="leftArrow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Retângulo 3"/>
          <p:cNvSpPr/>
          <p:nvPr/>
        </p:nvSpPr>
        <p:spPr>
          <a:xfrm>
            <a:off x="503424" y="886529"/>
            <a:ext cx="7695563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defRPr/>
            </a:pPr>
            <a:r>
              <a:rPr lang="pt-PT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Para texto impresso, em </a:t>
            </a:r>
            <a:r>
              <a:rPr lang="pt-PT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word</a:t>
            </a:r>
            <a:r>
              <a:rPr lang="pt-PT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ou em </a:t>
            </a:r>
            <a:r>
              <a:rPr lang="pt-PT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pdf</a:t>
            </a:r>
            <a:r>
              <a:rPr lang="pt-PT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usar folhas lisas e em formato A4</a:t>
            </a:r>
          </a:p>
        </p:txBody>
      </p:sp>
    </p:spTree>
    <p:extLst>
      <p:ext uri="{BB962C8B-B14F-4D97-AF65-F5344CB8AC3E}">
        <p14:creationId xmlns:p14="http://schemas.microsoft.com/office/powerpoint/2010/main" val="152916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442913" y="-6350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defRPr/>
            </a:pPr>
            <a:r>
              <a:rPr lang="pt-PT" sz="2800" b="1" dirty="0"/>
              <a:t>A </a:t>
            </a:r>
            <a:r>
              <a:rPr lang="pt-PT" sz="2800" b="1" dirty="0" smtClean="0"/>
              <a:t>mancha </a:t>
            </a:r>
            <a:r>
              <a:rPr lang="pt-PT" sz="2800" b="1" dirty="0"/>
              <a:t>de </a:t>
            </a:r>
            <a:r>
              <a:rPr lang="pt-PT" sz="2800" b="1" dirty="0" smtClean="0"/>
              <a:t>texto</a:t>
            </a:r>
          </a:p>
        </p:txBody>
      </p:sp>
      <p:sp>
        <p:nvSpPr>
          <p:cNvPr id="12" name="Marcador de Posição de Conteúdo 2"/>
          <p:cNvSpPr txBox="1">
            <a:spLocks/>
          </p:cNvSpPr>
          <p:nvPr/>
        </p:nvSpPr>
        <p:spPr>
          <a:xfrm>
            <a:off x="2890355" y="1435127"/>
            <a:ext cx="2991816" cy="4362320"/>
          </a:xfrm>
          <a:prstGeom prst="rect">
            <a:avLst/>
          </a:prstGeom>
          <a:solidFill>
            <a:srgbClr val="FFFCFF"/>
          </a:solidFill>
          <a:ln>
            <a:solidFill>
              <a:srgbClr val="00999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None/>
              <a:defRPr/>
            </a:pPr>
            <a:endParaRPr lang="pt-PT" sz="2200" dirty="0"/>
          </a:p>
        </p:txBody>
      </p:sp>
      <p:sp>
        <p:nvSpPr>
          <p:cNvPr id="2" name="Retângulo 1"/>
          <p:cNvSpPr/>
          <p:nvPr/>
        </p:nvSpPr>
        <p:spPr>
          <a:xfrm>
            <a:off x="3140026" y="1589586"/>
            <a:ext cx="2600816" cy="4101123"/>
          </a:xfrm>
          <a:prstGeom prst="rect">
            <a:avLst/>
          </a:prstGeom>
          <a:solidFill>
            <a:srgbClr val="FFFCFF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PT" sz="800" b="1" dirty="0">
                <a:latin typeface="Arial" panose="020B0604020202020204" pitchFamily="34" charset="0"/>
                <a:cs typeface="Arial" panose="020B0604020202020204" pitchFamily="34" charset="0"/>
              </a:rPr>
              <a:t>1. A apresentação de um trabalho em texto</a:t>
            </a:r>
            <a:endParaRPr lang="pt-P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2563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pt-PT" sz="800" b="1" dirty="0">
                <a:latin typeface="Arial" panose="020B0604020202020204" pitchFamily="34" charset="0"/>
                <a:cs typeface="Arial" panose="020B0604020202020204" pitchFamily="34" charset="0"/>
              </a:rPr>
              <a:t>trabalho em texto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entende-se um trabalho cujo conteúdo é predominantemente apresentado em texto, independentemente do formato (</a:t>
            </a:r>
            <a:r>
              <a:rPr lang="pt-PT" sz="800" i="1" dirty="0">
                <a:latin typeface="Arial" panose="020B0604020202020204" pitchFamily="34" charset="0"/>
                <a:cs typeface="Arial" panose="020B0604020202020204" pitchFamily="34" charset="0"/>
              </a:rPr>
              <a:t>e-book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html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impresso ou manuscrito) e do suporte (digital ou em papel).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PT" sz="800" b="1" dirty="0">
                <a:latin typeface="Arial" panose="020B0604020202020204" pitchFamily="34" charset="0"/>
                <a:cs typeface="Arial" panose="020B0604020202020204" pitchFamily="34" charset="0"/>
              </a:rPr>
              <a:t>1.1. A estrutura de um trabalho em texto</a:t>
            </a:r>
            <a:endParaRPr lang="pt-P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PT" sz="800" b="1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P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2563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Tem por objetivo apresentar ao leitor o tema do trabalho e o modo como este foi feito. Na introdução deve explicar-se:</a:t>
            </a:r>
          </a:p>
          <a:p>
            <a:pPr marL="171450" indent="-1714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pt-PT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importância e o interesse do tema e as razões que levaram à exploração do </a:t>
            </a:r>
            <a:r>
              <a:rPr lang="pt-PT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mesmo</a:t>
            </a:r>
          </a:p>
          <a:p>
            <a:pPr marL="182563" indent="-182563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pt-PT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objetivos a alcançar e as principais questões de investigação que orientam a </a:t>
            </a:r>
            <a:r>
              <a:rPr lang="pt-PT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pesquisa</a:t>
            </a:r>
          </a:p>
          <a:p>
            <a:pPr marL="182563" indent="-182563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endParaRPr lang="pt-P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endParaRPr lang="pt-PT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800" dirty="0"/>
              <a:t> </a:t>
            </a:r>
          </a:p>
        </p:txBody>
      </p:sp>
      <p:sp>
        <p:nvSpPr>
          <p:cNvPr id="22" name="Marcador de Posição de Conteúdo 2"/>
          <p:cNvSpPr txBox="1">
            <a:spLocks/>
          </p:cNvSpPr>
          <p:nvPr/>
        </p:nvSpPr>
        <p:spPr>
          <a:xfrm>
            <a:off x="6033841" y="5120442"/>
            <a:ext cx="2317428" cy="453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1800" dirty="0" smtClean="0"/>
              <a:t>Tamanho entre </a:t>
            </a:r>
            <a:r>
              <a:rPr lang="pt-PT" sz="1800" b="1" dirty="0">
                <a:solidFill>
                  <a:srgbClr val="009999"/>
                </a:solidFill>
              </a:rPr>
              <a:t>8</a:t>
            </a:r>
            <a:r>
              <a:rPr lang="pt-PT" sz="1800" dirty="0"/>
              <a:t> e </a:t>
            </a:r>
            <a:r>
              <a:rPr lang="pt-PT" sz="1800" b="1" dirty="0">
                <a:solidFill>
                  <a:srgbClr val="009999"/>
                </a:solidFill>
              </a:rPr>
              <a:t>10</a:t>
            </a:r>
          </a:p>
        </p:txBody>
      </p:sp>
      <p:sp>
        <p:nvSpPr>
          <p:cNvPr id="23" name="Marcador de Posição de Conteúdo 2"/>
          <p:cNvSpPr txBox="1">
            <a:spLocks/>
          </p:cNvSpPr>
          <p:nvPr/>
        </p:nvSpPr>
        <p:spPr>
          <a:xfrm>
            <a:off x="392359" y="1174527"/>
            <a:ext cx="2530073" cy="2041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None/>
              <a:defRPr/>
            </a:pPr>
            <a:endParaRPr lang="pt-PT" sz="1800" b="1" dirty="0" smtClean="0"/>
          </a:p>
          <a:p>
            <a:pPr marL="87313" indent="-87313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defRPr/>
            </a:pPr>
            <a:r>
              <a:rPr lang="pt-PT" sz="1800" dirty="0" smtClean="0"/>
              <a:t>letra </a:t>
            </a:r>
            <a:r>
              <a:rPr lang="pt-PT" sz="1800" i="1" dirty="0" err="1" smtClean="0"/>
              <a:t>Arial</a:t>
            </a:r>
            <a:r>
              <a:rPr lang="pt-PT" sz="1800" i="1" dirty="0" smtClean="0"/>
              <a:t>, </a:t>
            </a:r>
            <a:r>
              <a:rPr lang="pt-PT" sz="1800" dirty="0" smtClean="0"/>
              <a:t>tamanho </a:t>
            </a:r>
            <a:r>
              <a:rPr lang="pt-PT" sz="1800" b="1" dirty="0">
                <a:solidFill>
                  <a:srgbClr val="009999"/>
                </a:solidFill>
              </a:rPr>
              <a:t>11</a:t>
            </a:r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1800" dirty="0" smtClean="0"/>
              <a:t>ou</a:t>
            </a:r>
          </a:p>
          <a:p>
            <a:pPr marL="87313" indent="-87313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defRPr/>
            </a:pPr>
            <a:r>
              <a:rPr lang="pt-PT" sz="1800" dirty="0" smtClean="0"/>
              <a:t>letra </a:t>
            </a:r>
            <a:r>
              <a:rPr lang="pt-PT" sz="1800" i="1" dirty="0" smtClean="0"/>
              <a:t>Times New </a:t>
            </a:r>
            <a:r>
              <a:rPr lang="pt-PT" sz="1800" i="1" dirty="0" err="1" smtClean="0"/>
              <a:t>Roman</a:t>
            </a:r>
            <a:r>
              <a:rPr lang="pt-PT" sz="1800" i="1" dirty="0" smtClean="0"/>
              <a:t>, </a:t>
            </a:r>
            <a:r>
              <a:rPr lang="pt-PT" sz="1800" dirty="0" smtClean="0"/>
              <a:t>tamanho </a:t>
            </a:r>
            <a:r>
              <a:rPr lang="pt-PT" sz="1800" b="1" dirty="0">
                <a:solidFill>
                  <a:srgbClr val="009999"/>
                </a:solidFill>
              </a:rPr>
              <a:t>12</a:t>
            </a:r>
          </a:p>
        </p:txBody>
      </p:sp>
      <p:sp>
        <p:nvSpPr>
          <p:cNvPr id="5" name="Retângulo 4"/>
          <p:cNvSpPr/>
          <p:nvPr/>
        </p:nvSpPr>
        <p:spPr>
          <a:xfrm>
            <a:off x="515609" y="4833076"/>
            <a:ext cx="2225742" cy="1181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3602" algn="ctr">
              <a:lnSpc>
                <a:spcPct val="118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Títulos </a:t>
            </a:r>
            <a:r>
              <a:rPr lang="pt-PT" kern="1400" dirty="0">
                <a:solidFill>
                  <a:srgbClr val="000000"/>
                </a:solidFill>
                <a:latin typeface="Calibri" panose="020F0502020204030204" pitchFamily="34" charset="0"/>
              </a:rPr>
              <a:t>de livros, filmes, poemas… </a:t>
            </a:r>
            <a:r>
              <a:rPr lang="pt-PT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em </a:t>
            </a:r>
            <a:r>
              <a:rPr lang="pt-PT" b="1" i="1" dirty="0">
                <a:solidFill>
                  <a:srgbClr val="009999"/>
                </a:solidFill>
              </a:rPr>
              <a:t>itálico</a:t>
            </a:r>
            <a:r>
              <a:rPr lang="pt-PT" sz="2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pt-PT" sz="2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3769606" y="4870869"/>
            <a:ext cx="1044732" cy="609496"/>
            <a:chOff x="3938562" y="4878946"/>
            <a:chExt cx="1019831" cy="609496"/>
          </a:xfrm>
        </p:grpSpPr>
        <p:pic>
          <p:nvPicPr>
            <p:cNvPr id="1026" name="Picture 2" descr="P1190002"/>
            <p:cNvPicPr>
              <a:picLocks noChangeAspect="1" noChangeArrowheads="1"/>
            </p:cNvPicPr>
            <p:nvPr/>
          </p:nvPicPr>
          <p:blipFill>
            <a:blip r:embed="rId2" cstate="print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7253" y="4878946"/>
              <a:ext cx="862758" cy="464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96464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8" name="Retângulo 7"/>
            <p:cNvSpPr/>
            <p:nvPr/>
          </p:nvSpPr>
          <p:spPr>
            <a:xfrm>
              <a:off x="3938562" y="5319165"/>
              <a:ext cx="1019831" cy="1692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sz="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Fig.1 </a:t>
              </a:r>
              <a:r>
                <a:rPr lang="pt-PT" sz="500" dirty="0">
                  <a:latin typeface="Arial" panose="020B0604020202020204" pitchFamily="34" charset="0"/>
                  <a:cs typeface="Arial" panose="020B0604020202020204" pitchFamily="34" charset="0"/>
                </a:rPr>
                <a:t>Pesquisa com o Google</a:t>
              </a:r>
              <a:endParaRPr lang="pt-PT" sz="500" dirty="0"/>
            </a:p>
          </p:txBody>
        </p:sp>
      </p:grpSp>
      <p:sp>
        <p:nvSpPr>
          <p:cNvPr id="4" name="Nota de aviso com Linha 1 3"/>
          <p:cNvSpPr/>
          <p:nvPr/>
        </p:nvSpPr>
        <p:spPr>
          <a:xfrm>
            <a:off x="6091450" y="921327"/>
            <a:ext cx="1775012" cy="543486"/>
          </a:xfrm>
          <a:prstGeom prst="borderCallout1">
            <a:avLst>
              <a:gd name="adj1" fmla="val 48600"/>
              <a:gd name="adj2" fmla="val -6671"/>
              <a:gd name="adj3" fmla="val 139637"/>
              <a:gd name="adj4" fmla="val -39164"/>
            </a:avLst>
          </a:prstGeom>
          <a:solidFill>
            <a:schemeClr val="bg2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defRPr/>
            </a:pPr>
            <a:r>
              <a:rPr lang="pt-PT" b="1" dirty="0">
                <a:solidFill>
                  <a:srgbClr val="009999"/>
                </a:solidFill>
              </a:rPr>
              <a:t>Títulos</a:t>
            </a:r>
          </a:p>
        </p:txBody>
      </p:sp>
      <p:sp>
        <p:nvSpPr>
          <p:cNvPr id="31" name="Marcador de Posição de Conteúdo 2"/>
          <p:cNvSpPr txBox="1">
            <a:spLocks/>
          </p:cNvSpPr>
          <p:nvPr/>
        </p:nvSpPr>
        <p:spPr>
          <a:xfrm>
            <a:off x="6081488" y="1651551"/>
            <a:ext cx="2447253" cy="13267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1800" dirty="0" smtClean="0"/>
              <a:t>Tamanho até </a:t>
            </a:r>
            <a:r>
              <a:rPr lang="pt-PT" sz="1800" b="1" dirty="0">
                <a:solidFill>
                  <a:srgbClr val="009999"/>
                </a:solidFill>
              </a:rPr>
              <a:t>14</a:t>
            </a:r>
          </a:p>
          <a:p>
            <a:pPr marL="0" indent="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1800" dirty="0" smtClean="0"/>
              <a:t>Podem </a:t>
            </a:r>
            <a:r>
              <a:rPr lang="pt-PT" sz="1800" dirty="0"/>
              <a:t>ser realçados a </a:t>
            </a:r>
            <a:r>
              <a:rPr lang="pt-PT" sz="1800" b="1" dirty="0">
                <a:solidFill>
                  <a:srgbClr val="009999"/>
                </a:solidFill>
              </a:rPr>
              <a:t>negrito</a:t>
            </a:r>
            <a:r>
              <a:rPr lang="pt-PT" sz="1800" b="1" dirty="0" smtClean="0"/>
              <a:t> </a:t>
            </a:r>
            <a:r>
              <a:rPr lang="pt-PT" sz="1800" dirty="0"/>
              <a:t>ou</a:t>
            </a:r>
            <a:r>
              <a:rPr lang="pt-PT" sz="1800" b="1" dirty="0"/>
              <a:t> </a:t>
            </a:r>
            <a:r>
              <a:rPr lang="pt-PT" sz="1800" u="sng" dirty="0">
                <a:solidFill>
                  <a:srgbClr val="009999"/>
                </a:solidFill>
              </a:rPr>
              <a:t>sublinhado</a:t>
            </a:r>
          </a:p>
        </p:txBody>
      </p:sp>
      <p:sp>
        <p:nvSpPr>
          <p:cNvPr id="24" name="Nota de aviso com Linha 1 23"/>
          <p:cNvSpPr/>
          <p:nvPr/>
        </p:nvSpPr>
        <p:spPr>
          <a:xfrm>
            <a:off x="6081488" y="4486510"/>
            <a:ext cx="1775012" cy="543486"/>
          </a:xfrm>
          <a:prstGeom prst="borderCallout1">
            <a:avLst>
              <a:gd name="adj1" fmla="val 51314"/>
              <a:gd name="adj2" fmla="val -6671"/>
              <a:gd name="adj3" fmla="val 159727"/>
              <a:gd name="adj4" fmla="val -69061"/>
            </a:avLst>
          </a:prstGeom>
          <a:solidFill>
            <a:schemeClr val="bg2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</a:pPr>
            <a:r>
              <a:rPr lang="pt-PT" b="1" dirty="0">
                <a:solidFill>
                  <a:srgbClr val="009999"/>
                </a:solidFill>
              </a:rPr>
              <a:t>Legendas</a:t>
            </a:r>
          </a:p>
        </p:txBody>
      </p:sp>
      <p:sp>
        <p:nvSpPr>
          <p:cNvPr id="25" name="Nota de aviso com Linha 1 24"/>
          <p:cNvSpPr/>
          <p:nvPr/>
        </p:nvSpPr>
        <p:spPr>
          <a:xfrm>
            <a:off x="511471" y="1065586"/>
            <a:ext cx="2152973" cy="543486"/>
          </a:xfrm>
          <a:prstGeom prst="borderCallout1">
            <a:avLst>
              <a:gd name="adj1" fmla="val 54028"/>
              <a:gd name="adj2" fmla="val 102366"/>
              <a:gd name="adj3" fmla="val 193910"/>
              <a:gd name="adj4" fmla="val 121273"/>
            </a:avLst>
          </a:prstGeom>
          <a:solidFill>
            <a:schemeClr val="bg2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defRPr/>
            </a:pPr>
            <a:r>
              <a:rPr lang="pt-PT" b="1" dirty="0" smtClean="0">
                <a:solidFill>
                  <a:srgbClr val="009999"/>
                </a:solidFill>
              </a:rPr>
              <a:t>Corpo do trabalho</a:t>
            </a:r>
            <a:endParaRPr lang="pt-PT" b="1" dirty="0">
              <a:solidFill>
                <a:srgbClr val="009999"/>
              </a:solidFill>
            </a:endParaRPr>
          </a:p>
        </p:txBody>
      </p:sp>
      <p:grpSp>
        <p:nvGrpSpPr>
          <p:cNvPr id="26" name="Grupo 25"/>
          <p:cNvGrpSpPr/>
          <p:nvPr/>
        </p:nvGrpSpPr>
        <p:grpSpPr>
          <a:xfrm>
            <a:off x="149643" y="-12321"/>
            <a:ext cx="8994357" cy="6870321"/>
            <a:chOff x="149643" y="-12321"/>
            <a:chExt cx="8994357" cy="6870321"/>
          </a:xfrm>
        </p:grpSpPr>
        <p:sp>
          <p:nvSpPr>
            <p:cNvPr id="27" name="Retângulo 26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28" name="Retângulo 27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grpSp>
          <p:nvGrpSpPr>
            <p:cNvPr id="29" name="Grupo 28"/>
            <p:cNvGrpSpPr/>
            <p:nvPr/>
          </p:nvGrpSpPr>
          <p:grpSpPr>
            <a:xfrm rot="5400000">
              <a:off x="-3041203" y="3178525"/>
              <a:ext cx="6427411" cy="45719"/>
              <a:chOff x="0" y="234950"/>
              <a:chExt cx="9143999" cy="65840"/>
            </a:xfrm>
          </p:grpSpPr>
          <p:sp>
            <p:nvSpPr>
              <p:cNvPr id="32" name="Retângulo 31"/>
              <p:cNvSpPr/>
              <p:nvPr/>
            </p:nvSpPr>
            <p:spPr>
              <a:xfrm>
                <a:off x="0" y="246921"/>
                <a:ext cx="2949620" cy="53869"/>
              </a:xfrm>
              <a:prstGeom prst="rect">
                <a:avLst/>
              </a:prstGeom>
              <a:solidFill>
                <a:srgbClr val="089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3" name="Retângulo 32"/>
              <p:cNvSpPr/>
              <p:nvPr/>
            </p:nvSpPr>
            <p:spPr>
              <a:xfrm>
                <a:off x="6194379" y="234950"/>
                <a:ext cx="2949620" cy="65840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4" name="Retângulo 33"/>
              <p:cNvSpPr/>
              <p:nvPr/>
            </p:nvSpPr>
            <p:spPr>
              <a:xfrm>
                <a:off x="3097189" y="246921"/>
                <a:ext cx="2949620" cy="53869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pic>
          <p:nvPicPr>
            <p:cNvPr id="30" name="Imagem 29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539700" y="6253701"/>
              <a:ext cx="604299" cy="6042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848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ção de Conteú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00" t="10301" r="2000" b="2477"/>
          <a:stretch/>
        </p:blipFill>
        <p:spPr>
          <a:xfrm>
            <a:off x="1501280" y="3620178"/>
            <a:ext cx="3689584" cy="2198456"/>
          </a:xfrm>
          <a:prstGeom prst="rect">
            <a:avLst/>
          </a:prstGeom>
          <a:ln>
            <a:solidFill>
              <a:srgbClr val="009999"/>
            </a:solidFill>
          </a:ln>
        </p:spPr>
      </p:pic>
      <p:sp>
        <p:nvSpPr>
          <p:cNvPr id="13" name="Retângulo 12"/>
          <p:cNvSpPr/>
          <p:nvPr/>
        </p:nvSpPr>
        <p:spPr>
          <a:xfrm>
            <a:off x="366878" y="130309"/>
            <a:ext cx="8038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 smtClean="0"/>
              <a:t>Tabelas</a:t>
            </a:r>
          </a:p>
        </p:txBody>
      </p:sp>
      <p:sp>
        <p:nvSpPr>
          <p:cNvPr id="27" name="Marcador de Posição de Conteúdo 2"/>
          <p:cNvSpPr txBox="1">
            <a:spLocks/>
          </p:cNvSpPr>
          <p:nvPr/>
        </p:nvSpPr>
        <p:spPr>
          <a:xfrm>
            <a:off x="522795" y="817460"/>
            <a:ext cx="7791125" cy="1061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2400" dirty="0"/>
              <a:t>A </a:t>
            </a:r>
            <a:r>
              <a:rPr lang="pt-PT" sz="2400" b="1" dirty="0"/>
              <a:t>fonte</a:t>
            </a:r>
            <a:r>
              <a:rPr lang="pt-PT" sz="2400" dirty="0"/>
              <a:t> da letra e o </a:t>
            </a:r>
            <a:r>
              <a:rPr lang="pt-PT" sz="2400" b="1" dirty="0"/>
              <a:t>espaçamento</a:t>
            </a:r>
            <a:r>
              <a:rPr lang="pt-PT" sz="2400" dirty="0"/>
              <a:t> entre as linhas devem seguir a norma do </a:t>
            </a:r>
            <a:r>
              <a:rPr lang="pt-PT" sz="2400" dirty="0" smtClean="0"/>
              <a:t>texto.</a:t>
            </a:r>
            <a:endParaRPr lang="pt-PT" sz="2400" dirty="0"/>
          </a:p>
        </p:txBody>
      </p:sp>
      <p:sp>
        <p:nvSpPr>
          <p:cNvPr id="30" name="Marcador de Posição de Conteúdo 2"/>
          <p:cNvSpPr txBox="1">
            <a:spLocks/>
          </p:cNvSpPr>
          <p:nvPr/>
        </p:nvSpPr>
        <p:spPr>
          <a:xfrm>
            <a:off x="5739412" y="4557712"/>
            <a:ext cx="2835366" cy="8589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buNone/>
              <a:defRPr/>
            </a:pPr>
            <a:endParaRPr lang="pt-PT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Nota de aviso com Linha 1 31"/>
          <p:cNvSpPr/>
          <p:nvPr/>
        </p:nvSpPr>
        <p:spPr>
          <a:xfrm>
            <a:off x="5712863" y="4598855"/>
            <a:ext cx="2679396" cy="867005"/>
          </a:xfrm>
          <a:prstGeom prst="borderCallout1">
            <a:avLst>
              <a:gd name="adj1" fmla="val 55209"/>
              <a:gd name="adj2" fmla="val -3790"/>
              <a:gd name="adj3" fmla="val 121710"/>
              <a:gd name="adj4" fmla="val -65964"/>
            </a:avLst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defRPr/>
            </a:pPr>
            <a:endParaRPr lang="pt-P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Marcador de Posição de Conteúdo 2"/>
          <p:cNvSpPr txBox="1">
            <a:spLocks/>
          </p:cNvSpPr>
          <p:nvPr/>
        </p:nvSpPr>
        <p:spPr>
          <a:xfrm>
            <a:off x="5712863" y="4694732"/>
            <a:ext cx="2618105" cy="763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1800" b="1" dirty="0">
                <a:solidFill>
                  <a:srgbClr val="009999"/>
                </a:solidFill>
              </a:rPr>
              <a:t>9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para notas referentes à tabela</a:t>
            </a:r>
          </a:p>
        </p:txBody>
      </p:sp>
      <p:sp>
        <p:nvSpPr>
          <p:cNvPr id="34" name="Nota de aviso com Linha 1 33"/>
          <p:cNvSpPr/>
          <p:nvPr/>
        </p:nvSpPr>
        <p:spPr>
          <a:xfrm>
            <a:off x="5712863" y="3304080"/>
            <a:ext cx="2679396" cy="966913"/>
          </a:xfrm>
          <a:prstGeom prst="borderCallout1">
            <a:avLst>
              <a:gd name="adj1" fmla="val 52252"/>
              <a:gd name="adj2" fmla="val -5923"/>
              <a:gd name="adj3" fmla="val 120829"/>
              <a:gd name="adj4" fmla="val -26860"/>
            </a:avLst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defRPr/>
            </a:pPr>
            <a:r>
              <a:rPr lang="pt-PT" b="1" dirty="0">
                <a:solidFill>
                  <a:srgbClr val="009999"/>
                </a:solidFill>
              </a:rPr>
              <a:t>10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para títulos e dados na tabela</a:t>
            </a:r>
          </a:p>
        </p:txBody>
      </p:sp>
      <p:sp>
        <p:nvSpPr>
          <p:cNvPr id="35" name="Marcador de Posição de Conteúdo 2"/>
          <p:cNvSpPr txBox="1">
            <a:spLocks/>
          </p:cNvSpPr>
          <p:nvPr/>
        </p:nvSpPr>
        <p:spPr>
          <a:xfrm>
            <a:off x="5739412" y="2613472"/>
            <a:ext cx="775498" cy="495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2000" b="1" dirty="0" smtClean="0"/>
              <a:t>Letra</a:t>
            </a:r>
            <a:endParaRPr lang="pt-PT" sz="2000" b="1" dirty="0"/>
          </a:p>
        </p:txBody>
      </p:sp>
      <p:sp>
        <p:nvSpPr>
          <p:cNvPr id="36" name="Nota de aviso com Linha 1 35"/>
          <p:cNvSpPr/>
          <p:nvPr/>
        </p:nvSpPr>
        <p:spPr>
          <a:xfrm>
            <a:off x="496750" y="2153962"/>
            <a:ext cx="4341950" cy="1169845"/>
          </a:xfrm>
          <a:prstGeom prst="borderCallout1">
            <a:avLst>
              <a:gd name="adj1" fmla="val 114634"/>
              <a:gd name="adj2" fmla="val 9492"/>
              <a:gd name="adj3" fmla="val 187594"/>
              <a:gd name="adj4" fmla="val 24087"/>
            </a:avLst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defRPr/>
            </a:pPr>
            <a:r>
              <a:rPr lang="pt-PT" dirty="0">
                <a:solidFill>
                  <a:schemeClr val="bg1">
                    <a:lumMod val="50000"/>
                  </a:schemeClr>
                </a:solidFill>
              </a:rPr>
              <a:t>Cada tabela deve estar numerada (</a:t>
            </a:r>
            <a:r>
              <a:rPr lang="pt-PT" b="1" dirty="0">
                <a:solidFill>
                  <a:srgbClr val="009999"/>
                </a:solidFill>
              </a:rPr>
              <a:t>I, II, III</a:t>
            </a:r>
            <a:r>
              <a:rPr lang="pt-PT" dirty="0">
                <a:solidFill>
                  <a:schemeClr val="bg1">
                    <a:lumMod val="50000"/>
                  </a:schemeClr>
                </a:solidFill>
              </a:rPr>
              <a:t>) e ter um título </a:t>
            </a:r>
            <a:r>
              <a:rPr lang="pt-PT" dirty="0" smtClean="0">
                <a:solidFill>
                  <a:schemeClr val="bg1">
                    <a:lumMod val="50000"/>
                  </a:schemeClr>
                </a:solidFill>
              </a:rPr>
              <a:t>conciso (colocado dentro dos limites da tabela)</a:t>
            </a:r>
            <a:endParaRPr lang="pt-PT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2" name="Grupo 21"/>
          <p:cNvGrpSpPr/>
          <p:nvPr/>
        </p:nvGrpSpPr>
        <p:grpSpPr>
          <a:xfrm>
            <a:off x="149643" y="-12321"/>
            <a:ext cx="8994357" cy="6870321"/>
            <a:chOff x="149643" y="-12321"/>
            <a:chExt cx="8994357" cy="6870321"/>
          </a:xfrm>
        </p:grpSpPr>
        <p:sp>
          <p:nvSpPr>
            <p:cNvPr id="23" name="Retângulo 22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24" name="Retângulo 23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grpSp>
          <p:nvGrpSpPr>
            <p:cNvPr id="25" name="Grupo 24"/>
            <p:cNvGrpSpPr/>
            <p:nvPr/>
          </p:nvGrpSpPr>
          <p:grpSpPr>
            <a:xfrm rot="5400000">
              <a:off x="-3041203" y="3178525"/>
              <a:ext cx="6427411" cy="45719"/>
              <a:chOff x="0" y="234950"/>
              <a:chExt cx="9143999" cy="65840"/>
            </a:xfrm>
          </p:grpSpPr>
          <p:sp>
            <p:nvSpPr>
              <p:cNvPr id="28" name="Retângulo 27"/>
              <p:cNvSpPr/>
              <p:nvPr/>
            </p:nvSpPr>
            <p:spPr>
              <a:xfrm>
                <a:off x="0" y="246921"/>
                <a:ext cx="2949620" cy="53869"/>
              </a:xfrm>
              <a:prstGeom prst="rect">
                <a:avLst/>
              </a:prstGeom>
              <a:solidFill>
                <a:srgbClr val="089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9" name="Retângulo 28"/>
              <p:cNvSpPr/>
              <p:nvPr/>
            </p:nvSpPr>
            <p:spPr>
              <a:xfrm>
                <a:off x="6194379" y="234950"/>
                <a:ext cx="2949620" cy="65840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1" name="Retângulo 30"/>
              <p:cNvSpPr/>
              <p:nvPr/>
            </p:nvSpPr>
            <p:spPr>
              <a:xfrm>
                <a:off x="3097189" y="246921"/>
                <a:ext cx="2949620" cy="53869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pic>
          <p:nvPicPr>
            <p:cNvPr id="26" name="Imagem 25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539700" y="6253701"/>
              <a:ext cx="604299" cy="604299"/>
            </a:xfrm>
            <a:prstGeom prst="rect">
              <a:avLst/>
            </a:prstGeom>
          </p:spPr>
        </p:pic>
      </p:grpSp>
      <p:sp>
        <p:nvSpPr>
          <p:cNvPr id="37" name="Seta para a esquerda 36">
            <a:hlinkClick r:id="rId4" action="ppaction://hlinksldjump"/>
          </p:cNvPr>
          <p:cNvSpPr/>
          <p:nvPr/>
        </p:nvSpPr>
        <p:spPr>
          <a:xfrm>
            <a:off x="302019" y="6104964"/>
            <a:ext cx="255914" cy="310123"/>
          </a:xfrm>
          <a:prstGeom prst="leftArrow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657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456360" y="156961"/>
            <a:ext cx="8038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 smtClean="0"/>
              <a:t>Figuras</a:t>
            </a:r>
          </a:p>
        </p:txBody>
      </p:sp>
      <p:sp>
        <p:nvSpPr>
          <p:cNvPr id="30" name="Marcador de Posição de Conteúdo 2"/>
          <p:cNvSpPr txBox="1">
            <a:spLocks/>
          </p:cNvSpPr>
          <p:nvPr/>
        </p:nvSpPr>
        <p:spPr>
          <a:xfrm>
            <a:off x="6190975" y="-226937"/>
            <a:ext cx="2835366" cy="8589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buNone/>
              <a:defRPr/>
            </a:pPr>
            <a:endParaRPr lang="pt-PT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Nota de aviso com Linha 1 21"/>
          <p:cNvSpPr/>
          <p:nvPr/>
        </p:nvSpPr>
        <p:spPr>
          <a:xfrm>
            <a:off x="442914" y="1081232"/>
            <a:ext cx="3093662" cy="1756117"/>
          </a:xfrm>
          <a:prstGeom prst="borderCallout1">
            <a:avLst>
              <a:gd name="adj1" fmla="val 62399"/>
              <a:gd name="adj2" fmla="val 104436"/>
              <a:gd name="adj3" fmla="val 93960"/>
              <a:gd name="adj4" fmla="val 135221"/>
            </a:avLst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defRPr/>
            </a:pPr>
            <a:r>
              <a:rPr lang="pt-PT" dirty="0" smtClean="0">
                <a:solidFill>
                  <a:schemeClr val="bg1">
                    <a:lumMod val="50000"/>
                  </a:schemeClr>
                </a:solidFill>
              </a:rPr>
              <a:t>Identificadas como </a:t>
            </a:r>
            <a:r>
              <a:rPr lang="pt-PT" b="1" dirty="0">
                <a:solidFill>
                  <a:srgbClr val="009999"/>
                </a:solidFill>
              </a:rPr>
              <a:t>Figura</a:t>
            </a:r>
            <a:r>
              <a:rPr lang="pt-PT" dirty="0" smtClean="0">
                <a:solidFill>
                  <a:schemeClr val="bg1">
                    <a:lumMod val="50000"/>
                  </a:schemeClr>
                </a:solidFill>
              </a:rPr>
              <a:t>, numeradas (</a:t>
            </a:r>
            <a:r>
              <a:rPr lang="pt-PT" b="1" dirty="0">
                <a:solidFill>
                  <a:srgbClr val="009999"/>
                </a:solidFill>
              </a:rPr>
              <a:t>1, 2, 3</a:t>
            </a:r>
            <a:r>
              <a:rPr lang="pt-PT" dirty="0" smtClean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pt-PT" dirty="0">
                <a:solidFill>
                  <a:schemeClr val="bg1">
                    <a:lumMod val="50000"/>
                  </a:schemeClr>
                </a:solidFill>
              </a:rPr>
              <a:t>e </a:t>
            </a:r>
            <a:r>
              <a:rPr lang="pt-PT" dirty="0" smtClean="0">
                <a:solidFill>
                  <a:schemeClr val="bg1">
                    <a:lumMod val="50000"/>
                  </a:schemeClr>
                </a:solidFill>
              </a:rPr>
              <a:t>legendadas (legenda colocado na parte inferior e dentro dos limites da figura)</a:t>
            </a:r>
            <a:endParaRPr lang="pt-P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Nota de aviso com Linha 1 22"/>
          <p:cNvSpPr/>
          <p:nvPr/>
        </p:nvSpPr>
        <p:spPr>
          <a:xfrm>
            <a:off x="629470" y="3931215"/>
            <a:ext cx="2679396" cy="966913"/>
          </a:xfrm>
          <a:prstGeom prst="borderCallout1">
            <a:avLst>
              <a:gd name="adj1" fmla="val 53971"/>
              <a:gd name="adj2" fmla="val 105145"/>
              <a:gd name="adj3" fmla="val 179924"/>
              <a:gd name="adj4" fmla="val 168687"/>
            </a:avLst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defRPr/>
            </a:pPr>
            <a:r>
              <a:rPr lang="pt-PT" b="1" dirty="0">
                <a:solidFill>
                  <a:srgbClr val="009999"/>
                </a:solidFill>
              </a:rPr>
              <a:t>10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para </a:t>
            </a: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legendas e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dados </a:t>
            </a: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colocados na figura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5" y="1297810"/>
            <a:ext cx="3563781" cy="1880277"/>
          </a:xfrm>
          <a:prstGeom prst="rect">
            <a:avLst/>
          </a:prstGeom>
        </p:spPr>
      </p:pic>
      <p:sp>
        <p:nvSpPr>
          <p:cNvPr id="25" name="Nota de aviso com Linha 1 24"/>
          <p:cNvSpPr/>
          <p:nvPr/>
        </p:nvSpPr>
        <p:spPr>
          <a:xfrm>
            <a:off x="596577" y="5142427"/>
            <a:ext cx="2679396" cy="966913"/>
          </a:xfrm>
          <a:prstGeom prst="borderCallout1">
            <a:avLst>
              <a:gd name="adj1" fmla="val 53971"/>
              <a:gd name="adj2" fmla="val 105145"/>
              <a:gd name="adj3" fmla="val 83988"/>
              <a:gd name="adj4" fmla="val 167099"/>
            </a:avLst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defRPr/>
            </a:pPr>
            <a:r>
              <a:rPr lang="pt-PT" b="1" dirty="0">
                <a:solidFill>
                  <a:srgbClr val="009999"/>
                </a:solidFill>
              </a:rPr>
              <a:t>9</a:t>
            </a: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para </a:t>
            </a: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 notas (fontes)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149643" y="-12321"/>
            <a:ext cx="8994357" cy="6870321"/>
            <a:chOff x="149643" y="-12321"/>
            <a:chExt cx="8994357" cy="6870321"/>
          </a:xfrm>
        </p:grpSpPr>
        <p:sp>
          <p:nvSpPr>
            <p:cNvPr id="26" name="Retângulo 25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27" name="Retângulo 26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grpSp>
          <p:nvGrpSpPr>
            <p:cNvPr id="28" name="Grupo 27"/>
            <p:cNvGrpSpPr/>
            <p:nvPr/>
          </p:nvGrpSpPr>
          <p:grpSpPr>
            <a:xfrm rot="5400000">
              <a:off x="-3041203" y="3178525"/>
              <a:ext cx="6427411" cy="45719"/>
              <a:chOff x="0" y="234950"/>
              <a:chExt cx="9143999" cy="65840"/>
            </a:xfrm>
          </p:grpSpPr>
          <p:sp>
            <p:nvSpPr>
              <p:cNvPr id="31" name="Retângulo 30"/>
              <p:cNvSpPr/>
              <p:nvPr/>
            </p:nvSpPr>
            <p:spPr>
              <a:xfrm>
                <a:off x="0" y="246921"/>
                <a:ext cx="2949620" cy="53869"/>
              </a:xfrm>
              <a:prstGeom prst="rect">
                <a:avLst/>
              </a:prstGeom>
              <a:solidFill>
                <a:srgbClr val="089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2" name="Retângulo 31"/>
              <p:cNvSpPr/>
              <p:nvPr/>
            </p:nvSpPr>
            <p:spPr>
              <a:xfrm>
                <a:off x="6194379" y="234950"/>
                <a:ext cx="2949620" cy="65840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3" name="Retângulo 32"/>
              <p:cNvSpPr/>
              <p:nvPr/>
            </p:nvSpPr>
            <p:spPr>
              <a:xfrm>
                <a:off x="3097189" y="246921"/>
                <a:ext cx="2949620" cy="53869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pic>
          <p:nvPicPr>
            <p:cNvPr id="29" name="Imagem 28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539700" y="6253701"/>
              <a:ext cx="604299" cy="604299"/>
            </a:xfrm>
            <a:prstGeom prst="rect">
              <a:avLst/>
            </a:prstGeom>
          </p:spPr>
        </p:pic>
      </p:grpSp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1328458" y="14561865"/>
            <a:ext cx="3079764" cy="208438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4709" y="3682807"/>
            <a:ext cx="3042207" cy="2431545"/>
          </a:xfrm>
          <a:prstGeom prst="rect">
            <a:avLst/>
          </a:prstGeom>
        </p:spPr>
      </p:pic>
      <p:sp>
        <p:nvSpPr>
          <p:cNvPr id="34" name="Seta para a esquerda 33">
            <a:hlinkClick r:id="rId5" action="ppaction://hlinksldjump"/>
          </p:cNvPr>
          <p:cNvSpPr/>
          <p:nvPr/>
        </p:nvSpPr>
        <p:spPr>
          <a:xfrm>
            <a:off x="302019" y="6104964"/>
            <a:ext cx="255914" cy="310123"/>
          </a:xfrm>
          <a:prstGeom prst="leftArrow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33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49643" y="-12321"/>
            <a:ext cx="8994357" cy="6870321"/>
            <a:chOff x="149643" y="-12321"/>
            <a:chExt cx="8994357" cy="6870321"/>
          </a:xfrm>
        </p:grpSpPr>
        <p:sp>
          <p:nvSpPr>
            <p:cNvPr id="6" name="Retângulo 5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2" name="Retângulo 11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grpSp>
          <p:nvGrpSpPr>
            <p:cNvPr id="14" name="Grupo 13"/>
            <p:cNvGrpSpPr/>
            <p:nvPr/>
          </p:nvGrpSpPr>
          <p:grpSpPr>
            <a:xfrm rot="5400000">
              <a:off x="-3041203" y="3178525"/>
              <a:ext cx="6427411" cy="45719"/>
              <a:chOff x="0" y="234950"/>
              <a:chExt cx="9143999" cy="65840"/>
            </a:xfrm>
          </p:grpSpPr>
          <p:sp>
            <p:nvSpPr>
              <p:cNvPr id="15" name="Retângulo 14"/>
              <p:cNvSpPr/>
              <p:nvPr/>
            </p:nvSpPr>
            <p:spPr>
              <a:xfrm>
                <a:off x="0" y="246921"/>
                <a:ext cx="2949620" cy="53869"/>
              </a:xfrm>
              <a:prstGeom prst="rect">
                <a:avLst/>
              </a:prstGeom>
              <a:solidFill>
                <a:srgbClr val="089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6" name="Retângulo 15"/>
              <p:cNvSpPr/>
              <p:nvPr/>
            </p:nvSpPr>
            <p:spPr>
              <a:xfrm>
                <a:off x="6194379" y="234950"/>
                <a:ext cx="2949620" cy="65840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7" name="Retângulo 16"/>
              <p:cNvSpPr/>
              <p:nvPr/>
            </p:nvSpPr>
            <p:spPr>
              <a:xfrm>
                <a:off x="3097189" y="246921"/>
                <a:ext cx="2949620" cy="53869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539700" y="6253701"/>
              <a:ext cx="604299" cy="604299"/>
            </a:xfrm>
            <a:prstGeom prst="rect">
              <a:avLst/>
            </a:prstGeom>
          </p:spPr>
        </p:pic>
      </p:grpSp>
      <p:sp>
        <p:nvSpPr>
          <p:cNvPr id="5" name="Seta para a esquerda 4">
            <a:hlinkClick r:id="rId3" action="ppaction://hlinksldjump"/>
          </p:cNvPr>
          <p:cNvSpPr/>
          <p:nvPr/>
        </p:nvSpPr>
        <p:spPr>
          <a:xfrm>
            <a:off x="302019" y="6104964"/>
            <a:ext cx="255914" cy="310123"/>
          </a:xfrm>
          <a:prstGeom prst="leftArrow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tângulo 12"/>
          <p:cNvSpPr/>
          <p:nvPr/>
        </p:nvSpPr>
        <p:spPr>
          <a:xfrm>
            <a:off x="442913" y="-6350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defRPr/>
            </a:pPr>
            <a:r>
              <a:rPr lang="pt-PT" sz="2800" b="1" dirty="0" smtClean="0"/>
              <a:t>Lista de verificação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030254"/>
              </p:ext>
            </p:extLst>
          </p:nvPr>
        </p:nvGraphicFramePr>
        <p:xfrm>
          <a:off x="405387" y="776051"/>
          <a:ext cx="7915436" cy="5243188"/>
        </p:xfrm>
        <a:graphic>
          <a:graphicData uri="http://schemas.openxmlformats.org/drawingml/2006/table">
            <a:tbl>
              <a:tblPr/>
              <a:tblGrid>
                <a:gridCol w="6399265"/>
                <a:gridCol w="654489"/>
                <a:gridCol w="861682"/>
              </a:tblGrid>
              <a:tr h="35459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1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Tenho tudo sob controlo: lista de verificação</a:t>
                      </a:r>
                      <a:endParaRPr lang="pt-PT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21" marR="58321" marT="0" marB="0" anchor="ctr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1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  <a:endParaRPr lang="pt-PT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21" marR="58321" marT="0" marB="0" anchor="ctr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Melhorar</a:t>
                      </a:r>
                      <a:endParaRPr lang="pt-PT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Corrigir</a:t>
                      </a:r>
                      <a:endParaRPr lang="pt-PT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21" marR="58321" marT="0" marB="0" anchor="ctr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599"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9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PT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 meu trabalho tem capa (ou ficha técnica) e esta obedece às normas definidas na escola.</a:t>
                      </a:r>
                    </a:p>
                  </a:txBody>
                  <a:tcPr marL="58321" marR="58321" marT="0" marB="0" anchor="ctr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22860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9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321" marR="58321" marT="0" marB="0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321" marR="58321" marT="0" marB="0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599"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9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PT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 sumário corresponde às indicações dadas.</a:t>
                      </a:r>
                    </a:p>
                  </a:txBody>
                  <a:tcPr marL="58321" marR="58321" marT="0" marB="0" anchor="ctr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9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321" marR="58321" marT="0" marB="0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9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321" marR="58321" marT="0" marB="0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599"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9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PT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Tabelas e figuras estão referidas num índice, de acordo com as regras.</a:t>
                      </a:r>
                    </a:p>
                  </a:txBody>
                  <a:tcPr marL="58321" marR="58321" marT="0" marB="0" anchor="ctr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9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321" marR="58321" marT="0" marB="0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9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321" marR="58321" marT="0" marB="0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599"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9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PT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Introdução, desenvolvimento e conclusão seguem as indicações dadas.</a:t>
                      </a:r>
                    </a:p>
                  </a:txBody>
                  <a:tcPr marL="58321" marR="58321" marT="0" marB="0" anchor="ctr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9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321" marR="58321" marT="0" marB="0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9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321" marR="58321" marT="0" marB="0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599"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9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PT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 texto é cuidado, foi revisto (não tem gralhas ou erros) e aplica os termos técnicos e científicos corretamente.</a:t>
                      </a:r>
                    </a:p>
                  </a:txBody>
                  <a:tcPr marL="58321" marR="58321" marT="0" marB="0" anchor="ctr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9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321" marR="58321" marT="0" marB="0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9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321" marR="58321" marT="0" marB="0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599"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9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PT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Tabelas e figuras estão numeradas, tituladas e legendadas.</a:t>
                      </a:r>
                    </a:p>
                  </a:txBody>
                  <a:tcPr marL="58321" marR="58321" marT="0" marB="0" anchor="ctr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9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321" marR="58321" marT="0" marB="0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9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321" marR="58321" marT="0" marB="0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599"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9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PT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Citações, transcrições de textos e a referenciação da fonte das tabelas e figuras estão devidamente aplicadas.</a:t>
                      </a:r>
                    </a:p>
                  </a:txBody>
                  <a:tcPr marL="58321" marR="58321" marT="0" marB="0" anchor="ctr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9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321" marR="58321" marT="0" marB="0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9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321" marR="58321" marT="0" marB="0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599"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9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PT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 tipo e o tamanho de letra, a entrelinha, o uso da cor, das figuras e da formatação obedecem às normas estabelecidas na escola.</a:t>
                      </a:r>
                    </a:p>
                  </a:txBody>
                  <a:tcPr marL="58321" marR="58321" marT="0" marB="0" anchor="ctr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9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321" marR="58321" marT="0" marB="0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9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321" marR="58321" marT="0" marB="0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599"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9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PT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 citações obedecem à norma APA.</a:t>
                      </a:r>
                    </a:p>
                  </a:txBody>
                  <a:tcPr marL="58321" marR="58321" marT="0" marB="0" anchor="ctr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9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321" marR="58321" marT="0" marB="0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9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321" marR="58321" marT="0" marB="0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599"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9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PT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lista de referências bibliográficas obedece às normas APA.</a:t>
                      </a:r>
                    </a:p>
                  </a:txBody>
                  <a:tcPr marL="58321" marR="58321" marT="0" marB="0" anchor="ctr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9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321" marR="58321" marT="0" marB="0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9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321" marR="58321" marT="0" marB="0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599"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9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PT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Respeitei os direitos de autor de todos os recursos que utilizei.</a:t>
                      </a:r>
                    </a:p>
                  </a:txBody>
                  <a:tcPr marL="58321" marR="58321" marT="0" marB="0" anchor="ctr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9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321" marR="58321" marT="0" marB="0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9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321" marR="58321" marT="0" marB="0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599"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9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PT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Preparei a apresentação oral do meu trabalho selecionando os elementos mais relevantes.</a:t>
                      </a:r>
                    </a:p>
                  </a:txBody>
                  <a:tcPr marL="58321" marR="58321" marT="0" marB="0" anchor="ctr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9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321" marR="58321" marT="0" marB="0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9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321" marR="58321" marT="0" marB="0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599"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9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PT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Treinei a apresentação oral do meu trabalho no tom, ritmo, fluência e expressividade.</a:t>
                      </a:r>
                    </a:p>
                  </a:txBody>
                  <a:tcPr marL="58321" marR="58321" marT="0" marB="0" anchor="ctr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9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321" marR="58321" marT="0" marB="0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321" marR="58321" marT="0" marB="0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ontrol 1"/>
          <p:cNvSpPr>
            <a:spLocks noChangeArrowheads="1" noChangeShapeType="1"/>
          </p:cNvSpPr>
          <p:nvPr/>
        </p:nvSpPr>
        <p:spPr bwMode="auto">
          <a:xfrm>
            <a:off x="1165974" y="4809998"/>
            <a:ext cx="9007940" cy="583736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3790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-1" y="3193577"/>
            <a:ext cx="9139237" cy="2755607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20" name="Retângulo 19"/>
          <p:cNvSpPr/>
          <p:nvPr/>
        </p:nvSpPr>
        <p:spPr bwMode="auto">
          <a:xfrm>
            <a:off x="0" y="654657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kern="0" spc="650" dirty="0">
                <a:latin typeface="+mn-lt"/>
                <a:cs typeface="+mn-cs"/>
              </a:rPr>
              <a:t>Literacias na escola: formar os parceiros da biblioteca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0" y="234950"/>
            <a:ext cx="9143999" cy="65840"/>
            <a:chOff x="0" y="234950"/>
            <a:chExt cx="9143999" cy="65840"/>
          </a:xfrm>
        </p:grpSpPr>
        <p:sp>
          <p:nvSpPr>
            <p:cNvPr id="12" name="Retângulo 11"/>
            <p:cNvSpPr/>
            <p:nvPr/>
          </p:nvSpPr>
          <p:spPr>
            <a:xfrm>
              <a:off x="0" y="246921"/>
              <a:ext cx="2949620" cy="53869"/>
            </a:xfrm>
            <a:prstGeom prst="rect">
              <a:avLst/>
            </a:prstGeom>
            <a:solidFill>
              <a:srgbClr val="089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6194379" y="234950"/>
              <a:ext cx="2949620" cy="65840"/>
            </a:xfrm>
            <a:prstGeom prst="rect">
              <a:avLst/>
            </a:prstGeom>
            <a:solidFill>
              <a:srgbClr val="8E8E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3097189" y="246921"/>
              <a:ext cx="2949620" cy="53869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e Conteúdo 2"/>
          <p:cNvSpPr txBox="1">
            <a:spLocks/>
          </p:cNvSpPr>
          <p:nvPr/>
        </p:nvSpPr>
        <p:spPr>
          <a:xfrm>
            <a:off x="295791" y="3418536"/>
            <a:ext cx="8547652" cy="23056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PT" sz="1900" b="1" dirty="0">
                <a:solidFill>
                  <a:schemeClr val="bg1">
                    <a:lumMod val="95000"/>
                  </a:schemeClr>
                </a:solidFill>
              </a:rPr>
              <a:t>Ver ainda as </a:t>
            </a:r>
            <a:r>
              <a:rPr lang="pt-PT" sz="1900" b="1" dirty="0" smtClean="0">
                <a:solidFill>
                  <a:schemeClr val="bg1">
                    <a:lumMod val="95000"/>
                  </a:schemeClr>
                </a:solidFill>
              </a:rPr>
              <a:t>apresentações no Aprendiz </a:t>
            </a:r>
            <a:r>
              <a:rPr lang="pt-PT" sz="1900" b="1" smtClean="0">
                <a:solidFill>
                  <a:schemeClr val="bg1">
                    <a:lumMod val="95000"/>
                  </a:schemeClr>
                </a:solidFill>
              </a:rPr>
              <a:t>de Investigador:</a:t>
            </a:r>
            <a:endParaRPr lang="pt-PT" sz="1900" b="1" dirty="0">
              <a:solidFill>
                <a:schemeClr val="bg1">
                  <a:lumMod val="95000"/>
                </a:schemeClr>
              </a:solidFill>
            </a:endParaRPr>
          </a:p>
          <a:p>
            <a:pPr marL="185738" indent="-185738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1800" dirty="0" smtClean="0">
                <a:solidFill>
                  <a:schemeClr val="bg1"/>
                </a:solidFill>
              </a:rPr>
              <a:t>Apresentar </a:t>
            </a:r>
            <a:r>
              <a:rPr lang="pt-PT" sz="1800" dirty="0">
                <a:solidFill>
                  <a:schemeClr val="bg1"/>
                </a:solidFill>
              </a:rPr>
              <a:t>o resultado de uma investigação. </a:t>
            </a:r>
            <a:r>
              <a:rPr lang="pt-PT" sz="1800" dirty="0" smtClean="0">
                <a:solidFill>
                  <a:schemeClr val="bg1"/>
                </a:solidFill>
              </a:rPr>
              <a:t>Trabalho em cartaz e em folheto. Ensino Básico</a:t>
            </a:r>
          </a:p>
          <a:p>
            <a:pPr marL="185738" indent="-185738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1800" dirty="0">
                <a:solidFill>
                  <a:schemeClr val="bg1"/>
                </a:solidFill>
              </a:rPr>
              <a:t>Apresentar o resultado de uma investigação. Trabalho em texto: tabelas e figuras, capa, sumário e índice</a:t>
            </a:r>
          </a:p>
          <a:p>
            <a:pPr marL="185738" indent="-185738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1800" dirty="0" smtClean="0">
                <a:solidFill>
                  <a:schemeClr val="bg1"/>
                </a:solidFill>
              </a:rPr>
              <a:t>Apresentar </a:t>
            </a:r>
            <a:r>
              <a:rPr lang="pt-PT" sz="1800" dirty="0">
                <a:solidFill>
                  <a:schemeClr val="bg1"/>
                </a:solidFill>
              </a:rPr>
              <a:t>o resultado de uma investigação. Fazer uma boa apresentação oral</a:t>
            </a:r>
          </a:p>
          <a:p>
            <a:pPr marL="185738" indent="-185738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1800" dirty="0" smtClean="0">
                <a:solidFill>
                  <a:schemeClr val="bg1"/>
                </a:solidFill>
              </a:rPr>
              <a:t>Apresentar os resultados de uma investigação. Trabalhos com som e imagem: </a:t>
            </a:r>
            <a:r>
              <a:rPr lang="pt-PT" sz="1800" i="1" dirty="0" smtClean="0">
                <a:solidFill>
                  <a:schemeClr val="bg1"/>
                </a:solidFill>
              </a:rPr>
              <a:t>PowerPoint</a:t>
            </a:r>
            <a:r>
              <a:rPr lang="pt-PT" sz="1800" dirty="0" smtClean="0">
                <a:solidFill>
                  <a:schemeClr val="bg1"/>
                </a:solidFill>
              </a:rPr>
              <a:t>,</a:t>
            </a:r>
            <a:r>
              <a:rPr lang="pt-PT" sz="1800" i="1" dirty="0" smtClean="0">
                <a:solidFill>
                  <a:schemeClr val="bg1"/>
                </a:solidFill>
              </a:rPr>
              <a:t> </a:t>
            </a:r>
            <a:r>
              <a:rPr lang="pt-PT" sz="1800" i="1" dirty="0" err="1" smtClean="0">
                <a:solidFill>
                  <a:schemeClr val="bg1"/>
                </a:solidFill>
              </a:rPr>
              <a:t>Prezi</a:t>
            </a:r>
            <a:r>
              <a:rPr lang="pt-PT" sz="1800" i="1" dirty="0" smtClean="0">
                <a:solidFill>
                  <a:schemeClr val="bg1"/>
                </a:solidFill>
              </a:rPr>
              <a:t> </a:t>
            </a:r>
            <a:r>
              <a:rPr lang="pt-PT" sz="1800" dirty="0" smtClean="0">
                <a:solidFill>
                  <a:schemeClr val="bg1"/>
                </a:solidFill>
              </a:rPr>
              <a:t>ou filme</a:t>
            </a:r>
          </a:p>
          <a:p>
            <a:pPr marL="185738" indent="-185738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1800" dirty="0">
                <a:solidFill>
                  <a:schemeClr val="bg1">
                    <a:lumMod val="95000"/>
                  </a:schemeClr>
                </a:solidFill>
              </a:rPr>
              <a:t>Apresentar os resultados de uma investigação. Publicar em suporte </a:t>
            </a:r>
            <a:r>
              <a:rPr lang="pt-PT" sz="1800" dirty="0" smtClean="0">
                <a:solidFill>
                  <a:schemeClr val="bg1">
                    <a:lumMod val="95000"/>
                  </a:schemeClr>
                </a:solidFill>
              </a:rPr>
              <a:t>digital</a:t>
            </a:r>
            <a:endParaRPr lang="pt-PT" sz="1800" dirty="0">
              <a:solidFill>
                <a:schemeClr val="bg1"/>
              </a:solidFill>
            </a:endParaRPr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t-PT" sz="2000" b="1" dirty="0" smtClean="0">
                <a:solidFill>
                  <a:schemeClr val="bg1"/>
                </a:solidFill>
              </a:rPr>
              <a:t>aprendizinvestigador.pt</a:t>
            </a:r>
            <a:endParaRPr lang="pt-PT" sz="2000" dirty="0">
              <a:solidFill>
                <a:schemeClr val="bg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608807"/>
            <a:ext cx="9139237" cy="2202631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5" name="Marcador de Posição de Conteúdo 2"/>
          <p:cNvSpPr txBox="1">
            <a:spLocks/>
          </p:cNvSpPr>
          <p:nvPr/>
        </p:nvSpPr>
        <p:spPr>
          <a:xfrm>
            <a:off x="181574" y="891748"/>
            <a:ext cx="8547652" cy="163674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PT" sz="1600" b="1" dirty="0" smtClean="0">
                <a:solidFill>
                  <a:schemeClr val="bg1"/>
                </a:solidFill>
              </a:rPr>
              <a:t>Lista de referências </a:t>
            </a:r>
          </a:p>
          <a:p>
            <a:pPr marL="357188" indent="-357188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PT" sz="1600" dirty="0" err="1" smtClean="0">
                <a:solidFill>
                  <a:schemeClr val="bg1">
                    <a:lumMod val="95000"/>
                  </a:schemeClr>
                </a:solidFill>
              </a:rPr>
              <a:t>American</a:t>
            </a:r>
            <a:r>
              <a:rPr lang="pt-PT" sz="1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PT" sz="1600" dirty="0" err="1" smtClean="0">
                <a:solidFill>
                  <a:schemeClr val="bg1">
                    <a:lumMod val="95000"/>
                  </a:schemeClr>
                </a:solidFill>
              </a:rPr>
              <a:t>Psychological</a:t>
            </a:r>
            <a:r>
              <a:rPr lang="pt-PT" sz="1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PT" sz="1600" dirty="0" err="1" smtClean="0">
                <a:solidFill>
                  <a:schemeClr val="bg1">
                    <a:lumMod val="95000"/>
                  </a:schemeClr>
                </a:solidFill>
              </a:rPr>
              <a:t>Association</a:t>
            </a:r>
            <a:r>
              <a:rPr lang="pt-PT" sz="1600" dirty="0" smtClean="0">
                <a:solidFill>
                  <a:schemeClr val="bg1">
                    <a:lumMod val="95000"/>
                  </a:schemeClr>
                </a:solidFill>
              </a:rPr>
              <a:t>. (2010). </a:t>
            </a:r>
            <a:r>
              <a:rPr lang="pt-PT" sz="1600" i="1" dirty="0" err="1" smtClean="0">
                <a:solidFill>
                  <a:schemeClr val="bg1">
                    <a:lumMod val="95000"/>
                  </a:schemeClr>
                </a:solidFill>
              </a:rPr>
              <a:t>Publication</a:t>
            </a:r>
            <a:r>
              <a:rPr lang="pt-PT" sz="1600" i="1" dirty="0" smtClean="0">
                <a:solidFill>
                  <a:schemeClr val="bg1">
                    <a:lumMod val="95000"/>
                  </a:schemeClr>
                </a:solidFill>
              </a:rPr>
              <a:t> manual </a:t>
            </a:r>
            <a:r>
              <a:rPr lang="pt-PT" sz="1600" i="1" dirty="0" err="1" smtClean="0">
                <a:solidFill>
                  <a:schemeClr val="bg1">
                    <a:lumMod val="95000"/>
                  </a:schemeClr>
                </a:solidFill>
              </a:rPr>
              <a:t>of</a:t>
            </a:r>
            <a:r>
              <a:rPr lang="pt-PT" sz="1600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PT" sz="1600" i="1" dirty="0" err="1" smtClean="0">
                <a:solidFill>
                  <a:schemeClr val="bg1">
                    <a:lumMod val="95000"/>
                  </a:schemeClr>
                </a:solidFill>
              </a:rPr>
              <a:t>the</a:t>
            </a:r>
            <a:r>
              <a:rPr lang="pt-PT" sz="1600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PT" sz="1600" i="1" dirty="0" err="1" smtClean="0">
                <a:solidFill>
                  <a:schemeClr val="bg1">
                    <a:lumMod val="95000"/>
                  </a:schemeClr>
                </a:solidFill>
              </a:rPr>
              <a:t>Americam</a:t>
            </a:r>
            <a:r>
              <a:rPr lang="pt-PT" sz="1600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PT" sz="1600" i="1" dirty="0" err="1" smtClean="0">
                <a:solidFill>
                  <a:schemeClr val="bg1">
                    <a:lumMod val="95000"/>
                  </a:schemeClr>
                </a:solidFill>
              </a:rPr>
              <a:t>Psychological</a:t>
            </a:r>
            <a:r>
              <a:rPr lang="pt-PT" sz="1600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PT" sz="1600" i="1" dirty="0" err="1" smtClean="0">
                <a:solidFill>
                  <a:schemeClr val="bg1">
                    <a:lumMod val="95000"/>
                  </a:schemeClr>
                </a:solidFill>
              </a:rPr>
              <a:t>Association</a:t>
            </a:r>
            <a:r>
              <a:rPr lang="pt-PT" sz="1600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PT" sz="1600" dirty="0" smtClean="0">
                <a:solidFill>
                  <a:schemeClr val="bg1">
                    <a:lumMod val="95000"/>
                  </a:schemeClr>
                </a:solidFill>
              </a:rPr>
              <a:t>(6.ª ed.). Washington, DC: APA.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t-PT" sz="4000" dirty="0"/>
          </a:p>
        </p:txBody>
      </p:sp>
    </p:spTree>
    <p:extLst>
      <p:ext uri="{BB962C8B-B14F-4D97-AF65-F5344CB8AC3E}">
        <p14:creationId xmlns:p14="http://schemas.microsoft.com/office/powerpoint/2010/main" val="10196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-11671" y="768765"/>
            <a:ext cx="9144000" cy="624840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286502" y="1063316"/>
            <a:ext cx="8559323" cy="2370516"/>
          </a:xfrm>
        </p:spPr>
        <p:txBody>
          <a:bodyPr rtlCol="0" anchor="t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PT" sz="1800" b="1" dirty="0" smtClean="0">
                <a:solidFill>
                  <a:schemeClr val="bg1"/>
                </a:solidFill>
              </a:rPr>
              <a:t>Ficha técnica</a:t>
            </a:r>
          </a:p>
          <a:p>
            <a:pPr marL="723900" indent="-723900" algn="just">
              <a:spcBef>
                <a:spcPts val="0"/>
              </a:spcBef>
              <a:buNone/>
            </a:pPr>
            <a:endParaRPr lang="pt-PT" sz="800" b="1" dirty="0" smtClean="0">
              <a:solidFill>
                <a:schemeClr val="bg1"/>
              </a:solidFill>
            </a:endParaRPr>
          </a:p>
          <a:p>
            <a:pPr marL="723900" indent="-7239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500" b="1" dirty="0" smtClean="0">
                <a:solidFill>
                  <a:schemeClr val="bg1"/>
                </a:solidFill>
              </a:rPr>
              <a:t>Título: </a:t>
            </a:r>
            <a:r>
              <a:rPr lang="pt-PT" sz="1500" dirty="0" smtClean="0">
                <a:solidFill>
                  <a:schemeClr val="bg1"/>
                </a:solidFill>
              </a:rPr>
              <a:t>O aprendiz de investigador. </a:t>
            </a:r>
            <a:r>
              <a:rPr lang="pt-PT" sz="1500" dirty="0">
                <a:solidFill>
                  <a:schemeClr val="bg1"/>
                </a:solidFill>
              </a:rPr>
              <a:t>Apresentar os resultados de uma investigação. Trabalho em </a:t>
            </a:r>
            <a:r>
              <a:rPr lang="pt-PT" sz="1500" dirty="0" smtClean="0">
                <a:solidFill>
                  <a:schemeClr val="bg1"/>
                </a:solidFill>
              </a:rPr>
              <a:t>texto. Ensino básico | 2.º e 3.º CEB.</a:t>
            </a:r>
          </a:p>
          <a:p>
            <a:pPr marL="723900" indent="-7239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500" b="1" dirty="0" smtClean="0">
                <a:solidFill>
                  <a:schemeClr val="bg1"/>
                </a:solidFill>
              </a:rPr>
              <a:t>Autores: </a:t>
            </a:r>
            <a:r>
              <a:rPr lang="pt-PT" sz="1500" dirty="0" smtClean="0">
                <a:solidFill>
                  <a:schemeClr val="bg1"/>
                </a:solidFill>
              </a:rPr>
              <a:t>Graça Silva e Isabel Bernardo  |  Projeto </a:t>
            </a:r>
            <a:r>
              <a:rPr lang="pt-PT" sz="1500" i="1" dirty="0" smtClean="0">
                <a:solidFill>
                  <a:schemeClr val="bg1"/>
                </a:solidFill>
              </a:rPr>
              <a:t>Literacias na escola: formar os parceiros da biblioteca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500" b="1" dirty="0" smtClean="0">
                <a:solidFill>
                  <a:schemeClr val="bg1"/>
                </a:solidFill>
              </a:rPr>
              <a:t>Fotos</a:t>
            </a:r>
            <a:r>
              <a:rPr lang="pt-PT" sz="1500" b="1" dirty="0">
                <a:solidFill>
                  <a:schemeClr val="bg1"/>
                </a:solidFill>
              </a:rPr>
              <a:t>:  </a:t>
            </a:r>
            <a:r>
              <a:rPr lang="pt-PT" sz="1500" dirty="0">
                <a:solidFill>
                  <a:schemeClr val="bg1"/>
                </a:solidFill>
              </a:rPr>
              <a:t>Graça Silva | José </a:t>
            </a:r>
            <a:r>
              <a:rPr lang="pt-PT" sz="1500" dirty="0" smtClean="0">
                <a:solidFill>
                  <a:schemeClr val="bg1"/>
                </a:solidFill>
              </a:rPr>
              <a:t>Plácido</a:t>
            </a:r>
            <a:endParaRPr lang="pt-PT" sz="1500" dirty="0">
              <a:solidFill>
                <a:schemeClr val="bg1"/>
              </a:solidFill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500" b="1" dirty="0" smtClean="0">
                <a:solidFill>
                  <a:schemeClr val="bg1"/>
                </a:solidFill>
              </a:rPr>
              <a:t>Edição: </a:t>
            </a:r>
            <a:r>
              <a:rPr lang="pt-PT" sz="1500" dirty="0" smtClean="0">
                <a:solidFill>
                  <a:schemeClr val="bg1"/>
                </a:solidFill>
              </a:rPr>
              <a:t>Bibliotecas Escolares dos Agrupamentos de Escolas do Concelho de Cantanhede, 2016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t-PT" sz="24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pt-PT" sz="4000" dirty="0">
              <a:solidFill>
                <a:schemeClr val="bg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" y="5078515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600" kern="100" spc="600" dirty="0">
                <a:solidFill>
                  <a:schemeClr val="bg1">
                    <a:lumMod val="85000"/>
                  </a:schemeClr>
                </a:solidFill>
              </a:rPr>
              <a:t>Literacias na escola: formar os parceiros da biblioteca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548050" y="5909648"/>
            <a:ext cx="8047897" cy="982229"/>
            <a:chOff x="575882" y="5658737"/>
            <a:chExt cx="8047897" cy="982229"/>
          </a:xfrm>
        </p:grpSpPr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11"/>
            <a:stretch>
              <a:fillRect/>
            </a:stretch>
          </p:blipFill>
          <p:spPr bwMode="auto">
            <a:xfrm>
              <a:off x="7521187" y="5682634"/>
              <a:ext cx="1102592" cy="944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8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brigh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3525" y="5689094"/>
              <a:ext cx="1197037" cy="951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8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4" cstate="print">
              <a:lum bright="-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3" r="2480"/>
            <a:stretch>
              <a:fillRect/>
            </a:stretch>
          </p:blipFill>
          <p:spPr bwMode="auto">
            <a:xfrm>
              <a:off x="4011168" y="5692788"/>
              <a:ext cx="1232856" cy="947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8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6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0" r="22153"/>
            <a:stretch>
              <a:fillRect/>
            </a:stretch>
          </p:blipFill>
          <p:spPr bwMode="auto">
            <a:xfrm>
              <a:off x="575882" y="5658737"/>
              <a:ext cx="1197037" cy="957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8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7" name="Picture 7"/>
            <p:cNvPicPr>
              <a:picLocks noChangeAspect="1" noChangeArrowheads="1"/>
            </p:cNvPicPr>
            <p:nvPr/>
          </p:nvPicPr>
          <p:blipFill>
            <a:blip r:embed="rId6" cstate="print"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36"/>
            <a:stretch>
              <a:fillRect/>
            </a:stretch>
          </p:blipFill>
          <p:spPr bwMode="auto">
            <a:xfrm>
              <a:off x="5784087" y="5682634"/>
              <a:ext cx="1197037" cy="957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8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grpSp>
        <p:nvGrpSpPr>
          <p:cNvPr id="28" name="Grupo 27"/>
          <p:cNvGrpSpPr/>
          <p:nvPr/>
        </p:nvGrpSpPr>
        <p:grpSpPr>
          <a:xfrm>
            <a:off x="0" y="234950"/>
            <a:ext cx="9143999" cy="65840"/>
            <a:chOff x="0" y="234950"/>
            <a:chExt cx="9143999" cy="65840"/>
          </a:xfrm>
        </p:grpSpPr>
        <p:sp>
          <p:nvSpPr>
            <p:cNvPr id="29" name="Retângulo 28"/>
            <p:cNvSpPr/>
            <p:nvPr/>
          </p:nvSpPr>
          <p:spPr>
            <a:xfrm>
              <a:off x="0" y="246921"/>
              <a:ext cx="2949620" cy="53869"/>
            </a:xfrm>
            <a:prstGeom prst="rect">
              <a:avLst/>
            </a:prstGeom>
            <a:solidFill>
              <a:srgbClr val="089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0" name="Retângulo 29"/>
            <p:cNvSpPr/>
            <p:nvPr/>
          </p:nvSpPr>
          <p:spPr>
            <a:xfrm>
              <a:off x="6194379" y="234950"/>
              <a:ext cx="2949620" cy="65840"/>
            </a:xfrm>
            <a:prstGeom prst="rect">
              <a:avLst/>
            </a:prstGeom>
            <a:solidFill>
              <a:srgbClr val="8E8E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1" name="Retângulo 30"/>
            <p:cNvSpPr/>
            <p:nvPr/>
          </p:nvSpPr>
          <p:spPr>
            <a:xfrm>
              <a:off x="3097189" y="246921"/>
              <a:ext cx="2949620" cy="53869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5" name="Rectangle 3"/>
          <p:cNvSpPr>
            <a:spLocks noChangeArrowheads="1"/>
          </p:cNvSpPr>
          <p:nvPr/>
        </p:nvSpPr>
        <p:spPr bwMode="auto">
          <a:xfrm rot="10800000" flipV="1">
            <a:off x="274833" y="4332324"/>
            <a:ext cx="85709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/>
            </a:r>
            <a:b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lang="pt-PT" sz="1000" dirty="0">
                <a:solidFill>
                  <a:schemeClr val="bg1">
                    <a:lumMod val="95000"/>
                  </a:schemeClr>
                </a:solidFill>
              </a:rPr>
              <a:t>O aprendiz </a:t>
            </a:r>
            <a:r>
              <a:rPr lang="pt-PT" sz="1000" dirty="0" smtClean="0">
                <a:solidFill>
                  <a:schemeClr val="bg1">
                    <a:lumMod val="95000"/>
                  </a:schemeClr>
                </a:solidFill>
              </a:rPr>
              <a:t>de investigador. </a:t>
            </a:r>
            <a:r>
              <a:rPr lang="pt-PT" sz="1000" dirty="0" smtClean="0">
                <a:solidFill>
                  <a:schemeClr val="bg1"/>
                </a:solidFill>
              </a:rPr>
              <a:t>Apresentar os resultados de uma investigação. Trabalho em texto. </a:t>
            </a:r>
            <a:r>
              <a:rPr lang="pt-PT" sz="1000" dirty="0" smtClean="0">
                <a:solidFill>
                  <a:schemeClr val="bg1">
                    <a:lumMod val="95000"/>
                  </a:schemeClr>
                </a:solidFill>
              </a:rPr>
              <a:t>Ensino </a:t>
            </a:r>
            <a:r>
              <a:rPr lang="pt-PT" sz="1000" dirty="0">
                <a:solidFill>
                  <a:schemeClr val="bg1"/>
                </a:solidFill>
              </a:rPr>
              <a:t>básico | </a:t>
            </a:r>
            <a:r>
              <a:rPr lang="pt-PT" sz="1000" dirty="0" smtClean="0">
                <a:solidFill>
                  <a:schemeClr val="bg1"/>
                </a:solidFill>
              </a:rPr>
              <a:t>2.º </a:t>
            </a:r>
            <a:r>
              <a:rPr lang="pt-PT" sz="1000" dirty="0">
                <a:solidFill>
                  <a:schemeClr val="bg1"/>
                </a:solidFill>
              </a:rPr>
              <a:t>e 3.º CEB</a:t>
            </a:r>
            <a:r>
              <a:rPr lang="pt-PT" sz="1000" dirty="0" smtClean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by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Graça Silva e Isabel Bernardo, Projeto Literacias na Escola: formar os parceiros da biblioteca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is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licensed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under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a Creative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Commons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Atribuição-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NãoComercial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SemDerivações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4.0 Internacional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License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pt-PT" altLang="pt-PT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pic>
        <p:nvPicPr>
          <p:cNvPr id="16" name="Imagem 1" descr="Licença Creative Commons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00" y="4202408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upo 32"/>
          <p:cNvGrpSpPr/>
          <p:nvPr/>
        </p:nvGrpSpPr>
        <p:grpSpPr>
          <a:xfrm>
            <a:off x="5470097" y="3728383"/>
            <a:ext cx="3375728" cy="716624"/>
            <a:chOff x="5256559" y="3589214"/>
            <a:chExt cx="3375728" cy="716624"/>
          </a:xfrm>
        </p:grpSpPr>
        <p:grpSp>
          <p:nvGrpSpPr>
            <p:cNvPr id="34" name="Grupo 33"/>
            <p:cNvGrpSpPr/>
            <p:nvPr/>
          </p:nvGrpSpPr>
          <p:grpSpPr>
            <a:xfrm>
              <a:off x="6881198" y="3589214"/>
              <a:ext cx="1751089" cy="716624"/>
              <a:chOff x="6824386" y="3608651"/>
              <a:chExt cx="1751089" cy="716624"/>
            </a:xfrm>
          </p:grpSpPr>
          <p:pic>
            <p:nvPicPr>
              <p:cNvPr id="37" name="Picture 7"/>
              <p:cNvPicPr>
                <a:picLocks noChangeAspect="1" noChangeArrowheads="1"/>
              </p:cNvPicPr>
              <p:nvPr/>
            </p:nvPicPr>
            <p:blipFill>
              <a:blip r:embed="rId9" cstate="print">
                <a:lum bright="-20000" contras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24386" y="4142582"/>
                <a:ext cx="595434" cy="1826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80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38" name="Picture 8"/>
              <p:cNvPicPr>
                <a:picLocks noChangeAspect="1" noChangeArrowheads="1"/>
              </p:cNvPicPr>
              <p:nvPr/>
            </p:nvPicPr>
            <p:blipFill>
              <a:blip r:embed="rId10" cstate="print">
                <a:lum bright="-20000" contras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80" r="12038"/>
              <a:stretch>
                <a:fillRect/>
              </a:stretch>
            </p:blipFill>
            <p:spPr bwMode="auto">
              <a:xfrm>
                <a:off x="6978001" y="3937623"/>
                <a:ext cx="419837" cy="1819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80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39" name="Imagem 38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4383" y="3884991"/>
                <a:ext cx="749326" cy="203840"/>
              </a:xfrm>
              <a:prstGeom prst="rect">
                <a:avLst/>
              </a:prstGeom>
            </p:spPr>
          </p:pic>
          <p:pic>
            <p:nvPicPr>
              <p:cNvPr id="40" name="Imagem 39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4383" y="4127135"/>
                <a:ext cx="1061092" cy="198140"/>
              </a:xfrm>
              <a:prstGeom prst="rect">
                <a:avLst/>
              </a:prstGeom>
            </p:spPr>
          </p:pic>
          <p:pic>
            <p:nvPicPr>
              <p:cNvPr id="41" name="Imagem 40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4383" y="3608651"/>
                <a:ext cx="749326" cy="250501"/>
              </a:xfrm>
              <a:prstGeom prst="rect">
                <a:avLst/>
              </a:prstGeom>
            </p:spPr>
          </p:pic>
        </p:grpSp>
        <p:pic>
          <p:nvPicPr>
            <p:cNvPr id="35" name="Imagem 3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766" y="3761196"/>
              <a:ext cx="539621" cy="539621"/>
            </a:xfrm>
            <a:prstGeom prst="rect">
              <a:avLst/>
            </a:prstGeom>
          </p:spPr>
        </p:pic>
        <p:pic>
          <p:nvPicPr>
            <p:cNvPr id="36" name="Imagem 3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256559" y="3816923"/>
              <a:ext cx="812831" cy="4770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992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702364" y="1417982"/>
            <a:ext cx="3869636" cy="4825655"/>
          </a:xfrm>
        </p:spPr>
        <p:txBody>
          <a:bodyPr rtlCol="0">
            <a:normAutofit/>
          </a:bodyPr>
          <a:lstStyle/>
          <a:p>
            <a:pPr marL="185738" indent="-18573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>
                <a:hlinkClick r:id="rId2" action="ppaction://hlinksldjump"/>
              </a:rPr>
              <a:t>Trabalho em texto</a:t>
            </a:r>
            <a:endParaRPr lang="pt-PT" sz="2400" dirty="0" smtClean="0"/>
          </a:p>
          <a:p>
            <a:pPr marL="185738" indent="-1857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>
                <a:hlinkClick r:id="rId3" action="ppaction://hlinksldjump"/>
              </a:rPr>
              <a:t>A estrutura de um trabalho </a:t>
            </a:r>
            <a:r>
              <a:rPr lang="pt-PT" sz="2400" dirty="0">
                <a:hlinkClick r:id="rId3" action="ppaction://hlinksldjump"/>
              </a:rPr>
              <a:t>em </a:t>
            </a:r>
            <a:r>
              <a:rPr lang="pt-PT" sz="2400" dirty="0" smtClean="0">
                <a:hlinkClick r:id="rId3" action="ppaction://hlinksldjump"/>
              </a:rPr>
              <a:t>texto</a:t>
            </a:r>
            <a:endParaRPr lang="pt-PT" sz="2400" dirty="0" smtClean="0"/>
          </a:p>
          <a:p>
            <a:pPr marL="185738" indent="-18573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>
                <a:hlinkClick r:id="rId4" action="ppaction://hlinksldjump"/>
              </a:rPr>
              <a:t>Capa</a:t>
            </a:r>
            <a:endParaRPr lang="pt-PT" sz="2400" dirty="0" smtClean="0"/>
          </a:p>
          <a:p>
            <a:pPr marL="185738" indent="-18573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>
                <a:hlinkClick r:id="rId5" action="ppaction://hlinksldjump"/>
              </a:rPr>
              <a:t>Sumário</a:t>
            </a:r>
            <a:endParaRPr lang="pt-PT" sz="2400" dirty="0" smtClean="0"/>
          </a:p>
          <a:p>
            <a:pPr marL="185738" indent="-18573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>
                <a:hlinkClick r:id="rId6" action="ppaction://hlinksldjump"/>
              </a:rPr>
              <a:t>Índice</a:t>
            </a:r>
            <a:endParaRPr lang="pt-PT" sz="1800" dirty="0" smtClean="0"/>
          </a:p>
          <a:p>
            <a:pPr marL="0" lvl="0" inden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8080"/>
              </a:buClr>
              <a:buSzPct val="80000"/>
              <a:buNone/>
              <a:defRPr/>
            </a:pPr>
            <a:endParaRPr lang="pt-PT" sz="1800" dirty="0" smtClean="0"/>
          </a:p>
        </p:txBody>
      </p:sp>
      <p:sp>
        <p:nvSpPr>
          <p:cNvPr id="13" name="Retângulo 12"/>
          <p:cNvSpPr/>
          <p:nvPr/>
        </p:nvSpPr>
        <p:spPr>
          <a:xfrm>
            <a:off x="366878" y="0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>
                <a:solidFill>
                  <a:srgbClr val="009999"/>
                </a:solidFill>
              </a:rPr>
              <a:t>sumário</a:t>
            </a:r>
            <a:endParaRPr lang="pt-PT" sz="2800" b="1" dirty="0">
              <a:solidFill>
                <a:srgbClr val="009999"/>
              </a:solidFill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149643" y="-12321"/>
            <a:ext cx="8994357" cy="6870321"/>
            <a:chOff x="149643" y="-12321"/>
            <a:chExt cx="8994357" cy="6870321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6" name="Retângulo 15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grpSp>
          <p:nvGrpSpPr>
            <p:cNvPr id="17" name="Grupo 16"/>
            <p:cNvGrpSpPr/>
            <p:nvPr/>
          </p:nvGrpSpPr>
          <p:grpSpPr>
            <a:xfrm rot="5400000">
              <a:off x="-3041203" y="3178525"/>
              <a:ext cx="6427411" cy="45719"/>
              <a:chOff x="0" y="234950"/>
              <a:chExt cx="9143999" cy="6584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0" y="246921"/>
                <a:ext cx="2949620" cy="53869"/>
              </a:xfrm>
              <a:prstGeom prst="rect">
                <a:avLst/>
              </a:prstGeom>
              <a:solidFill>
                <a:srgbClr val="089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6194379" y="234950"/>
                <a:ext cx="2949620" cy="65840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3097189" y="246921"/>
                <a:ext cx="2949620" cy="53869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539700" y="6253701"/>
              <a:ext cx="604299" cy="604299"/>
            </a:xfrm>
            <a:prstGeom prst="rect">
              <a:avLst/>
            </a:prstGeom>
          </p:spPr>
        </p:pic>
      </p:grpSp>
      <p:sp>
        <p:nvSpPr>
          <p:cNvPr id="12" name="Marcador de Posição de Conteúdo 2"/>
          <p:cNvSpPr txBox="1">
            <a:spLocks/>
          </p:cNvSpPr>
          <p:nvPr/>
        </p:nvSpPr>
        <p:spPr>
          <a:xfrm>
            <a:off x="4869828" y="1417983"/>
            <a:ext cx="3373024" cy="4825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5738" indent="-18573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>
                <a:hlinkClick r:id="rId8" action="ppaction://hlinksldjump"/>
              </a:rPr>
              <a:t>A mancha de texto</a:t>
            </a:r>
            <a:endParaRPr lang="pt-PT" sz="2400" dirty="0" smtClean="0"/>
          </a:p>
          <a:p>
            <a:pPr marL="185738" indent="-18573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>
                <a:hlinkClick r:id="rId9" action="ppaction://hlinksldjump"/>
              </a:rPr>
              <a:t>Tabelas</a:t>
            </a:r>
            <a:endParaRPr lang="pt-PT" sz="2400" dirty="0" smtClean="0"/>
          </a:p>
          <a:p>
            <a:pPr marL="185738" indent="-18573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>
                <a:hlinkClick r:id="rId10" action="ppaction://hlinksldjump"/>
              </a:rPr>
              <a:t>Figuras</a:t>
            </a:r>
            <a:endParaRPr lang="pt-PT" sz="2400" dirty="0" smtClean="0"/>
          </a:p>
          <a:p>
            <a:pPr marL="185738" indent="-18573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>
                <a:hlinkClick r:id="rId11" action="ppaction://hlinksldjump"/>
              </a:rPr>
              <a:t>Lista de verificação</a:t>
            </a:r>
            <a:endParaRPr lang="pt-PT" sz="2400" dirty="0" smtClean="0"/>
          </a:p>
          <a:p>
            <a:pPr marL="185738" indent="-185738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1800" dirty="0" smtClean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8080"/>
              </a:buClr>
              <a:buSzPct val="80000"/>
              <a:buFont typeface="Arial" panose="020B0604020202020204" pitchFamily="34" charset="0"/>
              <a:buNone/>
              <a:defRPr/>
            </a:pPr>
            <a:endParaRPr lang="pt-PT" sz="1800" dirty="0" smtClean="0"/>
          </a:p>
        </p:txBody>
      </p:sp>
    </p:spTree>
    <p:extLst>
      <p:ext uri="{BB962C8B-B14F-4D97-AF65-F5344CB8AC3E}">
        <p14:creationId xmlns:p14="http://schemas.microsoft.com/office/powerpoint/2010/main" val="15790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442913" y="269881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/>
              <a:t>Trabalho em texto</a:t>
            </a:r>
            <a:endParaRPr lang="pt-PT" sz="2800" b="1" dirty="0"/>
          </a:p>
        </p:txBody>
      </p:sp>
      <p:grpSp>
        <p:nvGrpSpPr>
          <p:cNvPr id="4" name="Grupo 3"/>
          <p:cNvGrpSpPr/>
          <p:nvPr/>
        </p:nvGrpSpPr>
        <p:grpSpPr>
          <a:xfrm>
            <a:off x="149643" y="-12321"/>
            <a:ext cx="8994357" cy="6870321"/>
            <a:chOff x="149643" y="-12321"/>
            <a:chExt cx="8994357" cy="6870321"/>
          </a:xfrm>
        </p:grpSpPr>
        <p:sp>
          <p:nvSpPr>
            <p:cNvPr id="6" name="Retângulo 5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2" name="Retângulo 11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grpSp>
          <p:nvGrpSpPr>
            <p:cNvPr id="14" name="Grupo 13"/>
            <p:cNvGrpSpPr/>
            <p:nvPr/>
          </p:nvGrpSpPr>
          <p:grpSpPr>
            <a:xfrm rot="5400000">
              <a:off x="-3041203" y="3178525"/>
              <a:ext cx="6427411" cy="45719"/>
              <a:chOff x="0" y="234950"/>
              <a:chExt cx="9143999" cy="65840"/>
            </a:xfrm>
          </p:grpSpPr>
          <p:sp>
            <p:nvSpPr>
              <p:cNvPr id="15" name="Retângulo 14"/>
              <p:cNvSpPr/>
              <p:nvPr/>
            </p:nvSpPr>
            <p:spPr>
              <a:xfrm>
                <a:off x="0" y="246921"/>
                <a:ext cx="2949620" cy="53869"/>
              </a:xfrm>
              <a:prstGeom prst="rect">
                <a:avLst/>
              </a:prstGeom>
              <a:solidFill>
                <a:srgbClr val="089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6" name="Retângulo 15"/>
              <p:cNvSpPr/>
              <p:nvPr/>
            </p:nvSpPr>
            <p:spPr>
              <a:xfrm>
                <a:off x="6194379" y="234950"/>
                <a:ext cx="2949620" cy="65840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7" name="Retângulo 16"/>
              <p:cNvSpPr/>
              <p:nvPr/>
            </p:nvSpPr>
            <p:spPr>
              <a:xfrm>
                <a:off x="3097189" y="246921"/>
                <a:ext cx="2949620" cy="53869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539700" y="6253701"/>
              <a:ext cx="604299" cy="604299"/>
            </a:xfrm>
            <a:prstGeom prst="rect">
              <a:avLst/>
            </a:prstGeom>
          </p:spPr>
        </p:pic>
      </p:grpSp>
      <p:sp>
        <p:nvSpPr>
          <p:cNvPr id="5" name="Seta para a esquerda 4">
            <a:hlinkClick r:id="rId3" action="ppaction://hlinksldjump"/>
          </p:cNvPr>
          <p:cNvSpPr/>
          <p:nvPr/>
        </p:nvSpPr>
        <p:spPr>
          <a:xfrm>
            <a:off x="302019" y="6104964"/>
            <a:ext cx="255914" cy="310123"/>
          </a:xfrm>
          <a:prstGeom prst="leftArrow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457739"/>
            <a:ext cx="7886700" cy="4785897"/>
          </a:xfrm>
        </p:spPr>
        <p:txBody>
          <a:bodyPr rtlCol="0">
            <a:normAutofit/>
          </a:bodyPr>
          <a:lstStyle/>
          <a:p>
            <a:pPr marL="177800" indent="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2200" dirty="0" smtClean="0"/>
              <a:t>Trabalho </a:t>
            </a:r>
            <a:r>
              <a:rPr lang="pt-PT" sz="2200" dirty="0"/>
              <a:t>cujo conteúdo é predominantemente apresentado em texto, </a:t>
            </a:r>
            <a:r>
              <a:rPr lang="pt-PT" sz="2200" dirty="0" smtClean="0"/>
              <a:t>independentemente</a:t>
            </a:r>
          </a:p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do formato (</a:t>
            </a:r>
            <a:r>
              <a:rPr lang="pt-PT" sz="2200" i="1" dirty="0"/>
              <a:t>e-book</a:t>
            </a:r>
            <a:r>
              <a:rPr lang="pt-PT" sz="2200" dirty="0"/>
              <a:t>,</a:t>
            </a:r>
            <a:r>
              <a:rPr lang="pt-PT" sz="2200" i="1" dirty="0"/>
              <a:t> </a:t>
            </a:r>
            <a:r>
              <a:rPr lang="pt-PT" sz="2200" dirty="0" smtClean="0"/>
              <a:t>impresso </a:t>
            </a:r>
            <a:r>
              <a:rPr lang="pt-PT" sz="2200" dirty="0"/>
              <a:t>ou manuscrito)</a:t>
            </a:r>
          </a:p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do suporte (digital ou em papel</a:t>
            </a:r>
            <a:r>
              <a:rPr lang="pt-PT" sz="2200" dirty="0" smtClean="0"/>
              <a:t>).</a:t>
            </a:r>
          </a:p>
          <a:p>
            <a:pPr marL="177800" indent="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None/>
              <a:defRPr/>
            </a:pPr>
            <a:endParaRPr lang="pt-PT" sz="2200" dirty="0" smtClean="0"/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00999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83" t="12133"/>
          <a:stretch/>
        </p:blipFill>
        <p:spPr>
          <a:xfrm>
            <a:off x="973638" y="4595671"/>
            <a:ext cx="1792076" cy="131689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999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risscrossEtching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21577" y="4595670"/>
            <a:ext cx="1890921" cy="1316891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5478849" y="4697164"/>
            <a:ext cx="2495257" cy="1015663"/>
          </a:xfrm>
          <a:prstGeom prst="rect">
            <a:avLst/>
          </a:prstGeom>
          <a:solidFill>
            <a:srgbClr val="009999"/>
          </a:solidFill>
        </p:spPr>
        <p:txBody>
          <a:bodyPr wrap="square">
            <a:spAutoFit/>
          </a:bodyPr>
          <a:lstStyle/>
          <a:p>
            <a:pPr algn="ctr"/>
            <a:endParaRPr lang="pt-PT" sz="1200" dirty="0" smtClean="0"/>
          </a:p>
          <a:p>
            <a:pPr algn="ctr"/>
            <a:r>
              <a:rPr lang="pt-PT" dirty="0" smtClean="0">
                <a:solidFill>
                  <a:schemeClr val="bg1"/>
                </a:solidFill>
              </a:rPr>
              <a:t>Redigir </a:t>
            </a:r>
            <a:r>
              <a:rPr lang="pt-PT" dirty="0">
                <a:solidFill>
                  <a:schemeClr val="bg1"/>
                </a:solidFill>
              </a:rPr>
              <a:t>o texto é a última fase do trabalho</a:t>
            </a:r>
            <a:r>
              <a:rPr lang="pt-PT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121719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404143"/>
            <a:ext cx="7886700" cy="4961731"/>
          </a:xfrm>
        </p:spPr>
        <p:txBody>
          <a:bodyPr rtlCol="0">
            <a:normAutofit/>
          </a:bodyPr>
          <a:lstStyle/>
          <a:p>
            <a:pPr marL="177800" indent="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2200" dirty="0" smtClean="0"/>
              <a:t>O </a:t>
            </a:r>
            <a:r>
              <a:rPr lang="pt-PT" sz="2200" dirty="0"/>
              <a:t>objetivo </a:t>
            </a:r>
            <a:r>
              <a:rPr lang="pt-PT" sz="2200" dirty="0" smtClean="0"/>
              <a:t>é apresentar o </a:t>
            </a:r>
            <a:r>
              <a:rPr lang="pt-PT" sz="2200" dirty="0"/>
              <a:t>tema do trabalho e o modo como </a:t>
            </a:r>
            <a:r>
              <a:rPr lang="pt-PT" sz="2200" dirty="0" smtClean="0"/>
              <a:t>foi </a:t>
            </a:r>
            <a:r>
              <a:rPr lang="pt-PT" sz="2200" dirty="0"/>
              <a:t>feito. </a:t>
            </a:r>
            <a:r>
              <a:rPr lang="pt-PT" sz="2200" dirty="0" smtClean="0"/>
              <a:t>Deve </a:t>
            </a:r>
            <a:r>
              <a:rPr lang="pt-PT" sz="2200" dirty="0"/>
              <a:t>explicar-se:</a:t>
            </a:r>
          </a:p>
          <a:p>
            <a:pPr marL="355600" indent="-177800" algn="just">
              <a:lnSpc>
                <a:spcPct val="110000"/>
              </a:lnSpc>
              <a:spcBef>
                <a:spcPts val="1200"/>
              </a:spcBef>
              <a:spcAft>
                <a:spcPts val="16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a importância e o interesse do tema e as razões que levaram à exploração do </a:t>
            </a:r>
            <a:r>
              <a:rPr lang="pt-PT" sz="2200" dirty="0" smtClean="0"/>
              <a:t>mesmo;</a:t>
            </a:r>
            <a:endParaRPr lang="pt-PT" sz="2200" dirty="0"/>
          </a:p>
          <a:p>
            <a:pPr marL="355600" indent="-177800" algn="just">
              <a:lnSpc>
                <a:spcPct val="110000"/>
              </a:lnSpc>
              <a:spcBef>
                <a:spcPts val="1200"/>
              </a:spcBef>
              <a:spcAft>
                <a:spcPts val="16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os objetivos a alcançar e as principais questões de investigação que orientam a </a:t>
            </a:r>
            <a:r>
              <a:rPr lang="pt-PT" sz="2200" dirty="0" smtClean="0"/>
              <a:t>pesquisa;</a:t>
            </a:r>
            <a:endParaRPr lang="pt-PT" sz="2200" dirty="0"/>
          </a:p>
          <a:p>
            <a:pPr marL="355600" indent="-177800" algn="just">
              <a:lnSpc>
                <a:spcPct val="110000"/>
              </a:lnSpc>
              <a:spcBef>
                <a:spcPts val="1200"/>
              </a:spcBef>
              <a:spcAft>
                <a:spcPts val="16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a estrutura da exploração do </a:t>
            </a:r>
            <a:r>
              <a:rPr lang="pt-PT" sz="2200" dirty="0" smtClean="0"/>
              <a:t>tema;</a:t>
            </a:r>
            <a:endParaRPr lang="pt-PT" sz="2200" dirty="0"/>
          </a:p>
          <a:p>
            <a:pPr marL="355600" indent="-177800" algn="just">
              <a:lnSpc>
                <a:spcPct val="110000"/>
              </a:lnSpc>
              <a:spcBef>
                <a:spcPts val="1200"/>
              </a:spcBef>
              <a:spcAft>
                <a:spcPts val="16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as conclusões centrais da </a:t>
            </a:r>
            <a:r>
              <a:rPr lang="pt-PT" sz="2200" dirty="0" smtClean="0"/>
              <a:t>investigação.</a:t>
            </a:r>
            <a:endParaRPr lang="pt-PT" sz="22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-6350"/>
            <a:ext cx="803876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defRPr/>
            </a:pPr>
            <a:r>
              <a:rPr lang="pt-PT" sz="2800" b="1" dirty="0"/>
              <a:t>A estrutura de um trabalho em texto</a:t>
            </a:r>
          </a:p>
          <a:p>
            <a:endParaRPr lang="pt-PT" sz="800" b="1" dirty="0" smtClean="0"/>
          </a:p>
          <a:p>
            <a:r>
              <a:rPr lang="pt-PT" sz="2400" b="1" dirty="0" smtClean="0"/>
              <a:t>Introdução</a:t>
            </a:r>
            <a:endParaRPr lang="pt-PT" sz="2400" b="1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00999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4510"/>
                    </a14:imgEffect>
                    <a14:imgEffect>
                      <a14:saturation sat="289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12" t="11031" r="5147" b="27858"/>
          <a:stretch/>
        </p:blipFill>
        <p:spPr>
          <a:xfrm>
            <a:off x="6400800" y="5164722"/>
            <a:ext cx="1928813" cy="1073290"/>
          </a:xfrm>
          <a:prstGeom prst="rect">
            <a:avLst/>
          </a:prstGeom>
          <a:solidFill>
            <a:srgbClr val="009999">
              <a:alpha val="55000"/>
            </a:srgbClr>
          </a:solidFill>
        </p:spPr>
      </p:pic>
      <p:grpSp>
        <p:nvGrpSpPr>
          <p:cNvPr id="22" name="Grupo 21"/>
          <p:cNvGrpSpPr/>
          <p:nvPr/>
        </p:nvGrpSpPr>
        <p:grpSpPr>
          <a:xfrm>
            <a:off x="149643" y="-12321"/>
            <a:ext cx="8994357" cy="6870321"/>
            <a:chOff x="149643" y="-12321"/>
            <a:chExt cx="8994357" cy="6870321"/>
          </a:xfrm>
        </p:grpSpPr>
        <p:sp>
          <p:nvSpPr>
            <p:cNvPr id="23" name="Retângulo 22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24" name="Retângulo 23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grpSp>
          <p:nvGrpSpPr>
            <p:cNvPr id="25" name="Grupo 24"/>
            <p:cNvGrpSpPr/>
            <p:nvPr/>
          </p:nvGrpSpPr>
          <p:grpSpPr>
            <a:xfrm rot="5400000">
              <a:off x="-3041203" y="3178525"/>
              <a:ext cx="6427411" cy="45719"/>
              <a:chOff x="0" y="234950"/>
              <a:chExt cx="9143999" cy="65840"/>
            </a:xfrm>
          </p:grpSpPr>
          <p:sp>
            <p:nvSpPr>
              <p:cNvPr id="27" name="Retângulo 26"/>
              <p:cNvSpPr/>
              <p:nvPr/>
            </p:nvSpPr>
            <p:spPr>
              <a:xfrm>
                <a:off x="0" y="246921"/>
                <a:ext cx="2949620" cy="53869"/>
              </a:xfrm>
              <a:prstGeom prst="rect">
                <a:avLst/>
              </a:prstGeom>
              <a:solidFill>
                <a:srgbClr val="089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8" name="Retângulo 27"/>
              <p:cNvSpPr/>
              <p:nvPr/>
            </p:nvSpPr>
            <p:spPr>
              <a:xfrm>
                <a:off x="6194379" y="234950"/>
                <a:ext cx="2949620" cy="65840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9" name="Retângulo 28"/>
              <p:cNvSpPr/>
              <p:nvPr/>
            </p:nvSpPr>
            <p:spPr>
              <a:xfrm>
                <a:off x="3097189" y="246921"/>
                <a:ext cx="2949620" cy="53869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pic>
          <p:nvPicPr>
            <p:cNvPr id="26" name="Imagem 25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539700" y="6253701"/>
              <a:ext cx="604299" cy="604299"/>
            </a:xfrm>
            <a:prstGeom prst="rect">
              <a:avLst/>
            </a:prstGeom>
          </p:spPr>
        </p:pic>
      </p:grpSp>
      <p:sp>
        <p:nvSpPr>
          <p:cNvPr id="14" name="Seta para a esquerda 13">
            <a:hlinkClick r:id="rId5" action="ppaction://hlinksldjump"/>
          </p:cNvPr>
          <p:cNvSpPr/>
          <p:nvPr/>
        </p:nvSpPr>
        <p:spPr>
          <a:xfrm>
            <a:off x="302019" y="6104964"/>
            <a:ext cx="255914" cy="310123"/>
          </a:xfrm>
          <a:prstGeom prst="leftArrow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7695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49643" y="-12321"/>
            <a:ext cx="8994357" cy="6870321"/>
            <a:chOff x="149643" y="-12321"/>
            <a:chExt cx="8994357" cy="6870321"/>
          </a:xfrm>
        </p:grpSpPr>
        <p:sp>
          <p:nvSpPr>
            <p:cNvPr id="6" name="Retângulo 5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2" name="Retângulo 11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grpSp>
          <p:nvGrpSpPr>
            <p:cNvPr id="14" name="Grupo 13"/>
            <p:cNvGrpSpPr/>
            <p:nvPr/>
          </p:nvGrpSpPr>
          <p:grpSpPr>
            <a:xfrm rot="5400000">
              <a:off x="-3041203" y="3178525"/>
              <a:ext cx="6427411" cy="45719"/>
              <a:chOff x="0" y="234950"/>
              <a:chExt cx="9143999" cy="65840"/>
            </a:xfrm>
          </p:grpSpPr>
          <p:sp>
            <p:nvSpPr>
              <p:cNvPr id="15" name="Retângulo 14"/>
              <p:cNvSpPr/>
              <p:nvPr/>
            </p:nvSpPr>
            <p:spPr>
              <a:xfrm>
                <a:off x="0" y="246921"/>
                <a:ext cx="2949620" cy="53869"/>
              </a:xfrm>
              <a:prstGeom prst="rect">
                <a:avLst/>
              </a:prstGeom>
              <a:solidFill>
                <a:srgbClr val="089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6" name="Retângulo 15"/>
              <p:cNvSpPr/>
              <p:nvPr/>
            </p:nvSpPr>
            <p:spPr>
              <a:xfrm>
                <a:off x="6194379" y="234950"/>
                <a:ext cx="2949620" cy="65840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7" name="Retângulo 16"/>
              <p:cNvSpPr/>
              <p:nvPr/>
            </p:nvSpPr>
            <p:spPr>
              <a:xfrm>
                <a:off x="3097189" y="246921"/>
                <a:ext cx="2949620" cy="53869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539700" y="6253701"/>
              <a:ext cx="604299" cy="604299"/>
            </a:xfrm>
            <a:prstGeom prst="rect">
              <a:avLst/>
            </a:prstGeom>
          </p:spPr>
        </p:pic>
      </p:grpSp>
      <p:sp>
        <p:nvSpPr>
          <p:cNvPr id="5" name="Seta para a esquerda 4">
            <a:hlinkClick r:id="rId3" action="ppaction://hlinksldjump"/>
          </p:cNvPr>
          <p:cNvSpPr/>
          <p:nvPr/>
        </p:nvSpPr>
        <p:spPr>
          <a:xfrm>
            <a:off x="302019" y="6104964"/>
            <a:ext cx="255914" cy="310123"/>
          </a:xfrm>
          <a:prstGeom prst="leftArrow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Retângulo 19"/>
          <p:cNvSpPr/>
          <p:nvPr/>
        </p:nvSpPr>
        <p:spPr>
          <a:xfrm>
            <a:off x="442913" y="-6350"/>
            <a:ext cx="803876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defRPr/>
            </a:pPr>
            <a:r>
              <a:rPr lang="pt-PT" sz="2800" b="1" dirty="0"/>
              <a:t>A estrutura de um trabalho em </a:t>
            </a:r>
            <a:r>
              <a:rPr lang="pt-PT" sz="2800" b="1" dirty="0" smtClean="0"/>
              <a:t>texto</a:t>
            </a:r>
          </a:p>
          <a:p>
            <a:endParaRPr lang="pt-PT" sz="1600" b="1" dirty="0" smtClean="0"/>
          </a:p>
          <a:p>
            <a:r>
              <a:rPr lang="pt-PT" sz="2400" b="1" dirty="0" smtClean="0"/>
              <a:t>Desenvolvimento</a:t>
            </a:r>
            <a:endParaRPr lang="pt-PT" sz="2400" b="1" dirty="0"/>
          </a:p>
        </p:txBody>
      </p:sp>
      <p:sp>
        <p:nvSpPr>
          <p:cNvPr id="21" name="Marcador de Posição de Conteúdo 2"/>
          <p:cNvSpPr>
            <a:spLocks noGrp="1"/>
          </p:cNvSpPr>
          <p:nvPr>
            <p:ph idx="1"/>
          </p:nvPr>
        </p:nvSpPr>
        <p:spPr>
          <a:xfrm>
            <a:off x="518947" y="1550334"/>
            <a:ext cx="7886700" cy="4554630"/>
          </a:xfrm>
        </p:spPr>
        <p:txBody>
          <a:bodyPr rtlCol="0">
            <a:normAutofit/>
          </a:bodyPr>
          <a:lstStyle/>
          <a:p>
            <a:pPr marL="520700" indent="-3429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É </a:t>
            </a:r>
            <a:r>
              <a:rPr lang="pt-PT" sz="2200" dirty="0"/>
              <a:t>a parte central do trabalho e estará dividida no número de capítulos e subcapítulos julgados </a:t>
            </a:r>
            <a:r>
              <a:rPr lang="pt-PT" sz="2200" dirty="0" smtClean="0"/>
              <a:t>necessários (devem </a:t>
            </a:r>
            <a:r>
              <a:rPr lang="pt-PT" sz="2200" dirty="0"/>
              <a:t>ter títulos e subtítulos adequados aos </a:t>
            </a:r>
            <a:r>
              <a:rPr lang="pt-PT" sz="2200" dirty="0" smtClean="0"/>
              <a:t>conteúdos).</a:t>
            </a:r>
            <a:endParaRPr lang="pt-PT" sz="2200" dirty="0"/>
          </a:p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Redigir com cuidado, tendo como base os conhecimentos e as informações recolhidas.</a:t>
            </a:r>
          </a:p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Em alguns tipos de trabalho, a tua posição fundamentada sobre os </a:t>
            </a:r>
            <a:r>
              <a:rPr lang="pt-PT" sz="2200" dirty="0" smtClean="0"/>
              <a:t>assuntos </a:t>
            </a:r>
            <a:r>
              <a:rPr lang="pt-PT" sz="2200" dirty="0"/>
              <a:t>em discussão é essencial.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00999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colorTemperature colorTemp="4510"/>
                    </a14:imgEffect>
                    <a14:imgEffect>
                      <a14:saturation sat="289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12" t="11031" r="5147" b="27858"/>
          <a:stretch/>
        </p:blipFill>
        <p:spPr>
          <a:xfrm>
            <a:off x="6400800" y="5164722"/>
            <a:ext cx="1928813" cy="1073290"/>
          </a:xfrm>
          <a:prstGeom prst="rect">
            <a:avLst/>
          </a:prstGeom>
          <a:solidFill>
            <a:srgbClr val="009999">
              <a:alpha val="55000"/>
            </a:srgbClr>
          </a:solidFill>
        </p:spPr>
      </p:pic>
    </p:spTree>
    <p:extLst>
      <p:ext uri="{BB962C8B-B14F-4D97-AF65-F5344CB8AC3E}">
        <p14:creationId xmlns:p14="http://schemas.microsoft.com/office/powerpoint/2010/main" val="313174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49643" y="-12321"/>
            <a:ext cx="8994357" cy="6870321"/>
            <a:chOff x="149643" y="-12321"/>
            <a:chExt cx="8994357" cy="6870321"/>
          </a:xfrm>
        </p:grpSpPr>
        <p:sp>
          <p:nvSpPr>
            <p:cNvPr id="6" name="Retângulo 5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2" name="Retângulo 11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grpSp>
          <p:nvGrpSpPr>
            <p:cNvPr id="14" name="Grupo 13"/>
            <p:cNvGrpSpPr/>
            <p:nvPr/>
          </p:nvGrpSpPr>
          <p:grpSpPr>
            <a:xfrm rot="5400000">
              <a:off x="-3041203" y="3178525"/>
              <a:ext cx="6427411" cy="45719"/>
              <a:chOff x="0" y="234950"/>
              <a:chExt cx="9143999" cy="65840"/>
            </a:xfrm>
          </p:grpSpPr>
          <p:sp>
            <p:nvSpPr>
              <p:cNvPr id="15" name="Retângulo 14"/>
              <p:cNvSpPr/>
              <p:nvPr/>
            </p:nvSpPr>
            <p:spPr>
              <a:xfrm>
                <a:off x="0" y="246921"/>
                <a:ext cx="2949620" cy="53869"/>
              </a:xfrm>
              <a:prstGeom prst="rect">
                <a:avLst/>
              </a:prstGeom>
              <a:solidFill>
                <a:srgbClr val="089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6" name="Retângulo 15"/>
              <p:cNvSpPr/>
              <p:nvPr/>
            </p:nvSpPr>
            <p:spPr>
              <a:xfrm>
                <a:off x="6194379" y="234950"/>
                <a:ext cx="2949620" cy="65840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7" name="Retângulo 16"/>
              <p:cNvSpPr/>
              <p:nvPr/>
            </p:nvSpPr>
            <p:spPr>
              <a:xfrm>
                <a:off x="3097189" y="246921"/>
                <a:ext cx="2949620" cy="53869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539700" y="6253701"/>
              <a:ext cx="604299" cy="604299"/>
            </a:xfrm>
            <a:prstGeom prst="rect">
              <a:avLst/>
            </a:prstGeom>
          </p:spPr>
        </p:pic>
      </p:grpSp>
      <p:sp>
        <p:nvSpPr>
          <p:cNvPr id="5" name="Seta para a esquerda 4">
            <a:hlinkClick r:id="rId3" action="ppaction://hlinksldjump"/>
          </p:cNvPr>
          <p:cNvSpPr/>
          <p:nvPr/>
        </p:nvSpPr>
        <p:spPr>
          <a:xfrm>
            <a:off x="302019" y="6104964"/>
            <a:ext cx="255914" cy="310123"/>
          </a:xfrm>
          <a:prstGeom prst="leftArrow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Retângulo 19"/>
          <p:cNvSpPr/>
          <p:nvPr/>
        </p:nvSpPr>
        <p:spPr>
          <a:xfrm>
            <a:off x="442913" y="-6350"/>
            <a:ext cx="803876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defRPr/>
            </a:pPr>
            <a:r>
              <a:rPr lang="pt-PT" sz="2800" b="1" dirty="0"/>
              <a:t>A estrutura de um trabalho em </a:t>
            </a:r>
            <a:r>
              <a:rPr lang="pt-PT" sz="2800" b="1" dirty="0" smtClean="0"/>
              <a:t>texto</a:t>
            </a:r>
          </a:p>
          <a:p>
            <a:endParaRPr lang="pt-PT" sz="1600" b="1" dirty="0" smtClean="0"/>
          </a:p>
          <a:p>
            <a:r>
              <a:rPr lang="pt-PT" sz="2400" b="1" dirty="0" smtClean="0"/>
              <a:t>Conclusão</a:t>
            </a:r>
            <a:endParaRPr lang="pt-PT" sz="2400" b="1" dirty="0"/>
          </a:p>
        </p:txBody>
      </p:sp>
      <p:sp>
        <p:nvSpPr>
          <p:cNvPr id="18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681315"/>
            <a:ext cx="7886700" cy="4562321"/>
          </a:xfrm>
        </p:spPr>
        <p:txBody>
          <a:bodyPr rtlCol="0">
            <a:normAutofit/>
          </a:bodyPr>
          <a:lstStyle/>
          <a:p>
            <a:pPr marL="177800" indent="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2200" dirty="0" smtClean="0"/>
              <a:t>É a síntese </a:t>
            </a:r>
            <a:r>
              <a:rPr lang="pt-PT" sz="2200" dirty="0"/>
              <a:t>final do </a:t>
            </a:r>
            <a:r>
              <a:rPr lang="pt-PT" sz="2200" dirty="0" smtClean="0"/>
              <a:t>trabalho e pode </a:t>
            </a:r>
            <a:r>
              <a:rPr lang="pt-PT" sz="2200" dirty="0"/>
              <a:t>assumir a forma de resposta ao problema </a:t>
            </a:r>
            <a:r>
              <a:rPr lang="pt-PT" sz="2200" dirty="0" smtClean="0"/>
              <a:t>levantado.</a:t>
            </a:r>
          </a:p>
          <a:p>
            <a:pPr marL="177800" indent="0" algn="just">
              <a:lnSpc>
                <a:spcPct val="110000"/>
              </a:lnSpc>
              <a:spcBef>
                <a:spcPts val="1200"/>
              </a:spcBef>
              <a:spcAft>
                <a:spcPts val="16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2200" dirty="0" smtClean="0"/>
              <a:t>Pode incluir:</a:t>
            </a:r>
          </a:p>
          <a:p>
            <a:pPr marL="355600" indent="-177800" algn="just">
              <a:lnSpc>
                <a:spcPct val="110000"/>
              </a:lnSpc>
              <a:spcBef>
                <a:spcPts val="1200"/>
              </a:spcBef>
              <a:spcAft>
                <a:spcPts val="16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Os aspetos centrais da posição que </a:t>
            </a:r>
            <a:r>
              <a:rPr lang="pt-PT" sz="2200" dirty="0" smtClean="0"/>
              <a:t>defendeste;</a:t>
            </a:r>
            <a:endParaRPr lang="pt-PT" sz="2200" dirty="0"/>
          </a:p>
          <a:p>
            <a:pPr marL="355600" indent="-177800" algn="just">
              <a:lnSpc>
                <a:spcPct val="110000"/>
              </a:lnSpc>
              <a:spcBef>
                <a:spcPts val="1200"/>
              </a:spcBef>
              <a:spcAft>
                <a:spcPts val="16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As dificuldades que não conseguiste </a:t>
            </a:r>
            <a:r>
              <a:rPr lang="pt-PT" sz="2200" dirty="0" smtClean="0"/>
              <a:t>resolver;</a:t>
            </a:r>
            <a:endParaRPr lang="pt-PT" sz="2200" dirty="0"/>
          </a:p>
          <a:p>
            <a:pPr marL="355600" indent="-177800" algn="just">
              <a:lnSpc>
                <a:spcPct val="110000"/>
              </a:lnSpc>
              <a:spcBef>
                <a:spcPts val="1200"/>
              </a:spcBef>
              <a:spcAft>
                <a:spcPts val="16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Pistas para trabalhos futuros.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00999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colorTemperature colorTemp="4510"/>
                    </a14:imgEffect>
                    <a14:imgEffect>
                      <a14:saturation sat="289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12" t="11031" r="5147" b="27858"/>
          <a:stretch/>
        </p:blipFill>
        <p:spPr>
          <a:xfrm>
            <a:off x="6400800" y="5164722"/>
            <a:ext cx="1928813" cy="1073290"/>
          </a:xfrm>
          <a:prstGeom prst="rect">
            <a:avLst/>
          </a:prstGeom>
          <a:solidFill>
            <a:srgbClr val="009999">
              <a:alpha val="55000"/>
            </a:srgbClr>
          </a:solidFill>
        </p:spPr>
      </p:pic>
    </p:spTree>
    <p:extLst>
      <p:ext uri="{BB962C8B-B14F-4D97-AF65-F5344CB8AC3E}">
        <p14:creationId xmlns:p14="http://schemas.microsoft.com/office/powerpoint/2010/main" val="290008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49643" y="-12321"/>
            <a:ext cx="8994357" cy="6870321"/>
            <a:chOff x="149643" y="-12321"/>
            <a:chExt cx="8994357" cy="6870321"/>
          </a:xfrm>
        </p:grpSpPr>
        <p:sp>
          <p:nvSpPr>
            <p:cNvPr id="6" name="Retângulo 5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2" name="Retângulo 11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grpSp>
          <p:nvGrpSpPr>
            <p:cNvPr id="14" name="Grupo 13"/>
            <p:cNvGrpSpPr/>
            <p:nvPr/>
          </p:nvGrpSpPr>
          <p:grpSpPr>
            <a:xfrm rot="5400000">
              <a:off x="-3041203" y="3178525"/>
              <a:ext cx="6427411" cy="45719"/>
              <a:chOff x="0" y="234950"/>
              <a:chExt cx="9143999" cy="65840"/>
            </a:xfrm>
          </p:grpSpPr>
          <p:sp>
            <p:nvSpPr>
              <p:cNvPr id="15" name="Retângulo 14"/>
              <p:cNvSpPr/>
              <p:nvPr/>
            </p:nvSpPr>
            <p:spPr>
              <a:xfrm>
                <a:off x="0" y="246921"/>
                <a:ext cx="2949620" cy="53869"/>
              </a:xfrm>
              <a:prstGeom prst="rect">
                <a:avLst/>
              </a:prstGeom>
              <a:solidFill>
                <a:srgbClr val="089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6" name="Retângulo 15"/>
              <p:cNvSpPr/>
              <p:nvPr/>
            </p:nvSpPr>
            <p:spPr>
              <a:xfrm>
                <a:off x="6194379" y="234950"/>
                <a:ext cx="2949620" cy="65840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7" name="Retângulo 16"/>
              <p:cNvSpPr/>
              <p:nvPr/>
            </p:nvSpPr>
            <p:spPr>
              <a:xfrm>
                <a:off x="3097189" y="246921"/>
                <a:ext cx="2949620" cy="53869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539700" y="6253701"/>
              <a:ext cx="604299" cy="604299"/>
            </a:xfrm>
            <a:prstGeom prst="rect">
              <a:avLst/>
            </a:prstGeom>
          </p:spPr>
        </p:pic>
      </p:grpSp>
      <p:sp>
        <p:nvSpPr>
          <p:cNvPr id="5" name="Seta para a esquerda 4">
            <a:hlinkClick r:id="rId3" action="ppaction://hlinksldjump"/>
          </p:cNvPr>
          <p:cNvSpPr/>
          <p:nvPr/>
        </p:nvSpPr>
        <p:spPr>
          <a:xfrm>
            <a:off x="302019" y="6104964"/>
            <a:ext cx="255914" cy="310123"/>
          </a:xfrm>
          <a:prstGeom prst="leftArrow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tângulo 12"/>
          <p:cNvSpPr/>
          <p:nvPr/>
        </p:nvSpPr>
        <p:spPr>
          <a:xfrm>
            <a:off x="557933" y="359588"/>
            <a:ext cx="803876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defRPr/>
            </a:pPr>
            <a:r>
              <a:rPr lang="pt-PT" sz="2800" b="1" dirty="0"/>
              <a:t>A estrutura de um trabalho em </a:t>
            </a:r>
            <a:r>
              <a:rPr lang="pt-PT" sz="2800" b="1" dirty="0" smtClean="0"/>
              <a:t>texto</a:t>
            </a:r>
          </a:p>
          <a:p>
            <a:endParaRPr lang="pt-PT" sz="800" b="1" dirty="0" smtClean="0"/>
          </a:p>
          <a:p>
            <a:r>
              <a:rPr lang="pt-PT" sz="2400" b="1" dirty="0" smtClean="0"/>
              <a:t>Referências bibliográficas</a:t>
            </a:r>
            <a:endParaRPr lang="pt-PT" sz="2400" b="1" dirty="0"/>
          </a:p>
        </p:txBody>
      </p:sp>
      <p:sp>
        <p:nvSpPr>
          <p:cNvPr id="19" name="Marcador de Posição de Conteúdo 2"/>
          <p:cNvSpPr txBox="1">
            <a:spLocks/>
          </p:cNvSpPr>
          <p:nvPr/>
        </p:nvSpPr>
        <p:spPr>
          <a:xfrm>
            <a:off x="442913" y="1830339"/>
            <a:ext cx="7886700" cy="422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pt-PT" sz="2200" dirty="0" smtClean="0"/>
              <a:t>É a lista de documentos que consultaste para o trabalho e que deve seguir-se à conclusão.</a:t>
            </a:r>
          </a:p>
          <a:p>
            <a:pPr marL="177800" indent="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Arial" panose="020B0604020202020204" pitchFamily="34" charset="0"/>
              <a:buNone/>
              <a:defRPr/>
            </a:pPr>
            <a:endParaRPr lang="pt-PT" sz="2200" dirty="0" smtClean="0"/>
          </a:p>
          <a:p>
            <a:pPr marL="1974850" indent="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pt-PT" sz="2200" dirty="0" smtClean="0"/>
              <a:t>Para a sua elaboração segue as normas indicadas no guia “</a:t>
            </a:r>
            <a:r>
              <a:rPr lang="pt-PT" sz="2200" i="1" dirty="0" smtClean="0"/>
              <a:t>Aprendiz de investigador. Direitos de autor: citações e referências bibliográficas. Ensino básico</a:t>
            </a:r>
            <a:r>
              <a:rPr lang="pt-PT" sz="2200" dirty="0" smtClean="0"/>
              <a:t>”. </a:t>
            </a:r>
            <a:endParaRPr lang="pt-PT" sz="22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/>
          <a:srcRect l="20216" t="10661" r="47849" b="9421"/>
          <a:stretch/>
        </p:blipFill>
        <p:spPr>
          <a:xfrm>
            <a:off x="557933" y="3634319"/>
            <a:ext cx="1634158" cy="2299193"/>
          </a:xfrm>
          <a:prstGeom prst="rect">
            <a:avLst/>
          </a:prstGeom>
          <a:ln>
            <a:solidFill>
              <a:srgbClr val="009999"/>
            </a:solidFill>
          </a:ln>
        </p:spPr>
      </p:pic>
    </p:spTree>
    <p:extLst>
      <p:ext uri="{BB962C8B-B14F-4D97-AF65-F5344CB8AC3E}">
        <p14:creationId xmlns:p14="http://schemas.microsoft.com/office/powerpoint/2010/main" val="74603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49643" y="-12321"/>
            <a:ext cx="8994357" cy="6870321"/>
            <a:chOff x="149643" y="-12321"/>
            <a:chExt cx="8994357" cy="6870321"/>
          </a:xfrm>
        </p:grpSpPr>
        <p:sp>
          <p:nvSpPr>
            <p:cNvPr id="6" name="Retângulo 5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2" name="Retângulo 11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grpSp>
          <p:nvGrpSpPr>
            <p:cNvPr id="14" name="Grupo 13"/>
            <p:cNvGrpSpPr/>
            <p:nvPr/>
          </p:nvGrpSpPr>
          <p:grpSpPr>
            <a:xfrm rot="5400000">
              <a:off x="-3041203" y="3178525"/>
              <a:ext cx="6427411" cy="45719"/>
              <a:chOff x="0" y="234950"/>
              <a:chExt cx="9143999" cy="65840"/>
            </a:xfrm>
          </p:grpSpPr>
          <p:sp>
            <p:nvSpPr>
              <p:cNvPr id="15" name="Retângulo 14"/>
              <p:cNvSpPr/>
              <p:nvPr/>
            </p:nvSpPr>
            <p:spPr>
              <a:xfrm>
                <a:off x="0" y="246921"/>
                <a:ext cx="2949620" cy="53869"/>
              </a:xfrm>
              <a:prstGeom prst="rect">
                <a:avLst/>
              </a:prstGeom>
              <a:solidFill>
                <a:srgbClr val="089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6" name="Retângulo 15"/>
              <p:cNvSpPr/>
              <p:nvPr/>
            </p:nvSpPr>
            <p:spPr>
              <a:xfrm>
                <a:off x="6194379" y="234950"/>
                <a:ext cx="2949620" cy="65840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7" name="Retângulo 16"/>
              <p:cNvSpPr/>
              <p:nvPr/>
            </p:nvSpPr>
            <p:spPr>
              <a:xfrm>
                <a:off x="3097189" y="246921"/>
                <a:ext cx="2949620" cy="53869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539700" y="6253701"/>
              <a:ext cx="604299" cy="604299"/>
            </a:xfrm>
            <a:prstGeom prst="rect">
              <a:avLst/>
            </a:prstGeom>
          </p:spPr>
        </p:pic>
      </p:grpSp>
      <p:sp>
        <p:nvSpPr>
          <p:cNvPr id="5" name="Seta para a esquerda 4">
            <a:hlinkClick r:id="rId3" action="ppaction://hlinksldjump"/>
          </p:cNvPr>
          <p:cNvSpPr/>
          <p:nvPr/>
        </p:nvSpPr>
        <p:spPr>
          <a:xfrm>
            <a:off x="302019" y="6104964"/>
            <a:ext cx="255914" cy="310123"/>
          </a:xfrm>
          <a:prstGeom prst="leftArrow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Retângulo 17"/>
          <p:cNvSpPr/>
          <p:nvPr/>
        </p:nvSpPr>
        <p:spPr>
          <a:xfrm>
            <a:off x="442913" y="-6350"/>
            <a:ext cx="803876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defRPr/>
            </a:pPr>
            <a:r>
              <a:rPr lang="pt-PT" sz="2800" b="1" dirty="0"/>
              <a:t>A estrutura de um trabalho em </a:t>
            </a:r>
            <a:r>
              <a:rPr lang="pt-PT" sz="2800" b="1" dirty="0" smtClean="0"/>
              <a:t>texto</a:t>
            </a:r>
          </a:p>
          <a:p>
            <a:endParaRPr lang="pt-PT" sz="800" b="1" dirty="0" smtClean="0"/>
          </a:p>
          <a:p>
            <a:r>
              <a:rPr lang="pt-PT" sz="2400" b="1" dirty="0" smtClean="0"/>
              <a:t>Glossário e Anexos</a:t>
            </a:r>
            <a:endParaRPr lang="pt-PT" sz="2400" b="1" dirty="0"/>
          </a:p>
        </p:txBody>
      </p:sp>
      <p:sp>
        <p:nvSpPr>
          <p:cNvPr id="21" name="Marcador de Posição de Conteúdo 2"/>
          <p:cNvSpPr>
            <a:spLocks noGrp="1"/>
          </p:cNvSpPr>
          <p:nvPr>
            <p:ph idx="1"/>
          </p:nvPr>
        </p:nvSpPr>
        <p:spPr>
          <a:xfrm>
            <a:off x="302019" y="1626752"/>
            <a:ext cx="5560322" cy="4616885"/>
          </a:xfrm>
        </p:spPr>
        <p:txBody>
          <a:bodyPr rtlCol="0">
            <a:normAutofit lnSpcReduction="10000"/>
          </a:bodyPr>
          <a:lstStyle/>
          <a:p>
            <a:pPr marL="177800" indent="0" algn="just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2200" b="1" dirty="0"/>
              <a:t>Glossário (opcional)</a:t>
            </a:r>
          </a:p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Lista com definições de termos e/ou palavras, cujo significado é importante para a compreensão dos assuntos tratados no trabalho.</a:t>
            </a:r>
          </a:p>
          <a:p>
            <a:endParaRPr lang="pt-PT" sz="2400" dirty="0"/>
          </a:p>
          <a:p>
            <a:pPr marL="17780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2200" b="1" dirty="0"/>
              <a:t>Anexos (opcional)</a:t>
            </a:r>
          </a:p>
          <a:p>
            <a:pPr marL="355600" indent="-177800" algn="just">
              <a:lnSpc>
                <a:spcPct val="12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tabLst>
                <a:tab pos="7712075" algn="l"/>
              </a:tabLst>
              <a:defRPr/>
            </a:pPr>
            <a:r>
              <a:rPr lang="pt-PT" sz="2200" dirty="0"/>
              <a:t>Secção onde podes inserir qualquer documento e/ou texto que constitua um complemento ou fundamento do trabalho.</a:t>
            </a: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83012" y="4470875"/>
            <a:ext cx="1414066" cy="1414066"/>
          </a:xfrm>
          <a:prstGeom prst="rect">
            <a:avLst/>
          </a:prstGeom>
        </p:spPr>
      </p:pic>
      <p:sp>
        <p:nvSpPr>
          <p:cNvPr id="23" name="Retângulo 22"/>
          <p:cNvSpPr/>
          <p:nvPr/>
        </p:nvSpPr>
        <p:spPr>
          <a:xfrm>
            <a:off x="6003235" y="2243942"/>
            <a:ext cx="2401226" cy="923330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400" dirty="0" smtClean="0">
                <a:ln w="0">
                  <a:solidFill>
                    <a:srgbClr val="481831"/>
                  </a:solidFill>
                </a:ln>
                <a:solidFill>
                  <a:srgbClr val="009999"/>
                </a:solidFill>
                <a:effectLst>
                  <a:reflection blurRad="6350" stA="53000" endA="300" endPos="35500" dir="5400000" sy="-90000" algn="bl" rotWithShape="0"/>
                </a:effectLst>
              </a:rPr>
              <a:t>de</a:t>
            </a:r>
            <a:r>
              <a:rPr lang="pt-PT" sz="4800" dirty="0" smtClean="0">
                <a:ln w="0">
                  <a:solidFill>
                    <a:srgbClr val="481831"/>
                  </a:solidFill>
                </a:ln>
                <a:solidFill>
                  <a:srgbClr val="009999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pt-PT" sz="5400" dirty="0" smtClean="0">
                <a:ln w="0">
                  <a:solidFill>
                    <a:srgbClr val="481831"/>
                  </a:solidFill>
                </a:ln>
                <a:solidFill>
                  <a:srgbClr val="009999"/>
                </a:solidFill>
                <a:effectLst>
                  <a:reflection blurRad="6350" stA="53000" endA="300" endPos="35500" dir="5400000" sy="-90000" algn="bl" rotWithShape="0"/>
                </a:effectLst>
              </a:rPr>
              <a:t>A</a:t>
            </a:r>
            <a:r>
              <a:rPr lang="pt-PT" sz="4800" dirty="0" smtClean="0">
                <a:ln w="0">
                  <a:solidFill>
                    <a:srgbClr val="481831"/>
                  </a:solidFill>
                </a:ln>
                <a:solidFill>
                  <a:srgbClr val="009999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pt-PT" sz="4400" dirty="0" smtClean="0">
                <a:ln w="0">
                  <a:solidFill>
                    <a:srgbClr val="481831"/>
                  </a:solidFill>
                </a:ln>
                <a:solidFill>
                  <a:srgbClr val="009999"/>
                </a:solidFill>
                <a:effectLst>
                  <a:reflection blurRad="6350" stA="53000" endA="300" endPos="35500" dir="5400000" sy="-90000" algn="bl" rotWithShape="0"/>
                </a:effectLst>
              </a:rPr>
              <a:t>a</a:t>
            </a:r>
            <a:r>
              <a:rPr lang="pt-PT" sz="4800" dirty="0" smtClean="0">
                <a:ln w="0">
                  <a:solidFill>
                    <a:srgbClr val="481831"/>
                  </a:solidFill>
                </a:ln>
                <a:solidFill>
                  <a:srgbClr val="009999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pt-PT" sz="5400" dirty="0" smtClean="0">
                <a:ln w="0">
                  <a:solidFill>
                    <a:srgbClr val="481831"/>
                  </a:solidFill>
                </a:ln>
                <a:solidFill>
                  <a:srgbClr val="009999"/>
                </a:solidFill>
                <a:effectLst>
                  <a:reflection blurRad="6350" stA="53000" endA="300" endPos="35500" dir="5400000" sy="-90000" algn="bl" rotWithShape="0"/>
                </a:effectLst>
              </a:rPr>
              <a:t>Z</a:t>
            </a:r>
            <a:endParaRPr lang="pt-PT" sz="5400" dirty="0">
              <a:ln w="0">
                <a:solidFill>
                  <a:srgbClr val="481831"/>
                </a:solidFill>
              </a:ln>
              <a:solidFill>
                <a:srgbClr val="009999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048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470231" y="113553"/>
            <a:ext cx="8038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 smtClean="0"/>
              <a:t>Capa</a:t>
            </a:r>
            <a:endParaRPr lang="pt-PT" sz="2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3091" t="12182" r="34520" b="5571"/>
          <a:stretch/>
        </p:blipFill>
        <p:spPr>
          <a:xfrm>
            <a:off x="4934952" y="1633348"/>
            <a:ext cx="3123901" cy="4459909"/>
          </a:xfrm>
          <a:prstGeom prst="rect">
            <a:avLst/>
          </a:prstGeom>
          <a:ln>
            <a:solidFill>
              <a:srgbClr val="009999"/>
            </a:solidFill>
          </a:ln>
        </p:spPr>
      </p:pic>
      <p:sp>
        <p:nvSpPr>
          <p:cNvPr id="15" name="Nota de aviso com Linha 1 14"/>
          <p:cNvSpPr/>
          <p:nvPr/>
        </p:nvSpPr>
        <p:spPr>
          <a:xfrm>
            <a:off x="1719676" y="5134080"/>
            <a:ext cx="2276806" cy="395011"/>
          </a:xfrm>
          <a:prstGeom prst="borderCallout1">
            <a:avLst>
              <a:gd name="adj1" fmla="val 53971"/>
              <a:gd name="adj2" fmla="val 105145"/>
              <a:gd name="adj3" fmla="val -15886"/>
              <a:gd name="adj4" fmla="val 150376"/>
            </a:avLst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defRPr/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Alinhado à </a:t>
            </a:r>
            <a:r>
              <a:rPr lang="pt-PT" b="1" dirty="0">
                <a:solidFill>
                  <a:srgbClr val="009999"/>
                </a:solidFill>
              </a:rPr>
              <a:t>esquerda</a:t>
            </a:r>
          </a:p>
        </p:txBody>
      </p:sp>
      <p:sp>
        <p:nvSpPr>
          <p:cNvPr id="16" name="Nota de aviso com Linha 1 15"/>
          <p:cNvSpPr/>
          <p:nvPr/>
        </p:nvSpPr>
        <p:spPr>
          <a:xfrm>
            <a:off x="733741" y="3014232"/>
            <a:ext cx="3262741" cy="1194232"/>
          </a:xfrm>
          <a:prstGeom prst="borderCallout1">
            <a:avLst>
              <a:gd name="adj1" fmla="val 53971"/>
              <a:gd name="adj2" fmla="val 105145"/>
              <a:gd name="adj3" fmla="val 58259"/>
              <a:gd name="adj4" fmla="val 141995"/>
            </a:avLst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defRPr/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Imagem sugestiva. Os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créditos </a:t>
            </a: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podem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 identificados na lista de referências </a:t>
            </a: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bibliográficas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Nota de aviso com Linha 1 16"/>
          <p:cNvSpPr/>
          <p:nvPr/>
        </p:nvSpPr>
        <p:spPr>
          <a:xfrm>
            <a:off x="6121225" y="779995"/>
            <a:ext cx="1122414" cy="341344"/>
          </a:xfrm>
          <a:prstGeom prst="borderCallout1">
            <a:avLst>
              <a:gd name="adj1" fmla="val 119180"/>
              <a:gd name="adj2" fmla="val 41388"/>
              <a:gd name="adj3" fmla="val 1494678"/>
              <a:gd name="adj4" fmla="val 36114"/>
            </a:avLst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defRPr/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Centrado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33741" y="883912"/>
            <a:ext cx="3262741" cy="1498872"/>
          </a:xfrm>
          <a:prstGeom prst="rect">
            <a:avLst/>
          </a:prstGeom>
          <a:ln>
            <a:solidFill>
              <a:srgbClr val="009999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defRPr/>
            </a:pPr>
            <a:r>
              <a:rPr lang="pt-PT" dirty="0" smtClean="0">
                <a:solidFill>
                  <a:srgbClr val="481831"/>
                </a:solidFill>
              </a:rPr>
              <a:t>Tamanho até</a:t>
            </a:r>
            <a:r>
              <a:rPr lang="pt-PT" b="1" dirty="0" smtClean="0">
                <a:solidFill>
                  <a:srgbClr val="481831"/>
                </a:solidFill>
              </a:rPr>
              <a:t> </a:t>
            </a:r>
            <a:r>
              <a:rPr lang="pt-PT" b="1" dirty="0">
                <a:solidFill>
                  <a:srgbClr val="009999"/>
                </a:solidFill>
              </a:rPr>
              <a:t>20</a:t>
            </a:r>
            <a:r>
              <a:rPr lang="pt-PT" dirty="0" smtClean="0">
                <a:solidFill>
                  <a:srgbClr val="481831"/>
                </a:solidFill>
              </a:rPr>
              <a:t> para título e </a:t>
            </a:r>
            <a:r>
              <a:rPr lang="pt-PT" b="1" dirty="0">
                <a:solidFill>
                  <a:srgbClr val="009999"/>
                </a:solidFill>
              </a:rPr>
              <a:t>18</a:t>
            </a:r>
            <a:r>
              <a:rPr lang="pt-PT" dirty="0" smtClean="0">
                <a:solidFill>
                  <a:srgbClr val="481831"/>
                </a:solidFill>
              </a:rPr>
              <a:t> para complemento.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defRPr/>
            </a:pPr>
            <a:r>
              <a:rPr lang="pt-PT" dirty="0" smtClean="0">
                <a:solidFill>
                  <a:srgbClr val="481831"/>
                </a:solidFill>
              </a:rPr>
              <a:t>Outros elementos escritos entre</a:t>
            </a:r>
            <a:r>
              <a:rPr lang="pt-PT" b="1" dirty="0" smtClean="0">
                <a:solidFill>
                  <a:srgbClr val="481831"/>
                </a:solidFill>
              </a:rPr>
              <a:t> </a:t>
            </a:r>
            <a:r>
              <a:rPr lang="pt-PT" b="1" dirty="0">
                <a:solidFill>
                  <a:srgbClr val="009999"/>
                </a:solidFill>
              </a:rPr>
              <a:t>12</a:t>
            </a:r>
            <a:r>
              <a:rPr lang="pt-PT" dirty="0" smtClean="0">
                <a:solidFill>
                  <a:srgbClr val="481831"/>
                </a:solidFill>
              </a:rPr>
              <a:t> e </a:t>
            </a:r>
            <a:r>
              <a:rPr lang="pt-PT" b="1" dirty="0">
                <a:solidFill>
                  <a:srgbClr val="009999"/>
                </a:solidFill>
              </a:rPr>
              <a:t>14</a:t>
            </a:r>
          </a:p>
        </p:txBody>
      </p:sp>
      <p:grpSp>
        <p:nvGrpSpPr>
          <p:cNvPr id="26" name="Grupo 25"/>
          <p:cNvGrpSpPr/>
          <p:nvPr/>
        </p:nvGrpSpPr>
        <p:grpSpPr>
          <a:xfrm>
            <a:off x="149643" y="-12321"/>
            <a:ext cx="8994357" cy="6870321"/>
            <a:chOff x="149643" y="-12321"/>
            <a:chExt cx="8994357" cy="6870321"/>
          </a:xfrm>
        </p:grpSpPr>
        <p:sp>
          <p:nvSpPr>
            <p:cNvPr id="27" name="Retângulo 26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28" name="Retângulo 27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grpSp>
          <p:nvGrpSpPr>
            <p:cNvPr id="29" name="Grupo 28"/>
            <p:cNvGrpSpPr/>
            <p:nvPr/>
          </p:nvGrpSpPr>
          <p:grpSpPr>
            <a:xfrm rot="5400000">
              <a:off x="-3041203" y="3178525"/>
              <a:ext cx="6427411" cy="45719"/>
              <a:chOff x="0" y="234950"/>
              <a:chExt cx="9143999" cy="65840"/>
            </a:xfrm>
          </p:grpSpPr>
          <p:sp>
            <p:nvSpPr>
              <p:cNvPr id="31" name="Retângulo 30"/>
              <p:cNvSpPr/>
              <p:nvPr/>
            </p:nvSpPr>
            <p:spPr>
              <a:xfrm>
                <a:off x="0" y="246921"/>
                <a:ext cx="2949620" cy="53869"/>
              </a:xfrm>
              <a:prstGeom prst="rect">
                <a:avLst/>
              </a:prstGeom>
              <a:solidFill>
                <a:srgbClr val="089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2" name="Retângulo 31"/>
              <p:cNvSpPr/>
              <p:nvPr/>
            </p:nvSpPr>
            <p:spPr>
              <a:xfrm>
                <a:off x="6194379" y="234950"/>
                <a:ext cx="2949620" cy="65840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3" name="Retângulo 32"/>
              <p:cNvSpPr/>
              <p:nvPr/>
            </p:nvSpPr>
            <p:spPr>
              <a:xfrm>
                <a:off x="3097189" y="246921"/>
                <a:ext cx="2949620" cy="53869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pic>
          <p:nvPicPr>
            <p:cNvPr id="30" name="Imagem 29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539700" y="6253701"/>
              <a:ext cx="604299" cy="604299"/>
            </a:xfrm>
            <a:prstGeom prst="rect">
              <a:avLst/>
            </a:prstGeom>
          </p:spPr>
        </p:pic>
      </p:grpSp>
      <p:sp>
        <p:nvSpPr>
          <p:cNvPr id="34" name="Seta para a esquerda 33">
            <a:hlinkClick r:id="rId5" action="ppaction://hlinksldjump"/>
          </p:cNvPr>
          <p:cNvSpPr/>
          <p:nvPr/>
        </p:nvSpPr>
        <p:spPr>
          <a:xfrm>
            <a:off x="302019" y="6104964"/>
            <a:ext cx="255914" cy="310123"/>
          </a:xfrm>
          <a:prstGeom prst="leftArrow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0279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Personalizado 2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6666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2670</TotalTime>
  <Words>1572</Words>
  <Application>Microsoft Office PowerPoint</Application>
  <PresentationFormat>Apresentação no Ecrã (4:3)</PresentationFormat>
  <Paragraphs>201</Paragraphs>
  <Slides>18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Tema do Office</vt:lpstr>
      <vt:lpstr>O aprendiz de investigador 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Referências bibliográficas</dc:title>
  <dc:creator>Graça</dc:creator>
  <cp:lastModifiedBy>Graça Madeira da Silva</cp:lastModifiedBy>
  <cp:revision>257</cp:revision>
  <dcterms:created xsi:type="dcterms:W3CDTF">2014-01-18T09:26:29Z</dcterms:created>
  <dcterms:modified xsi:type="dcterms:W3CDTF">2019-03-05T16:15:10Z</dcterms:modified>
</cp:coreProperties>
</file>