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66" r:id="rId3"/>
    <p:sldId id="279" r:id="rId4"/>
    <p:sldId id="359" r:id="rId5"/>
    <p:sldId id="358" r:id="rId6"/>
    <p:sldId id="361" r:id="rId7"/>
    <p:sldId id="360" r:id="rId8"/>
    <p:sldId id="362" r:id="rId9"/>
    <p:sldId id="363" r:id="rId10"/>
    <p:sldId id="364" r:id="rId11"/>
    <p:sldId id="365" r:id="rId12"/>
    <p:sldId id="278" r:id="rId13"/>
    <p:sldId id="30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A9A9A9"/>
    <a:srgbClr val="8E8E8E"/>
    <a:srgbClr val="7A003D"/>
    <a:srgbClr val="FFEBF5"/>
    <a:srgbClr val="6600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2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2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8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8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5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9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microsoft.com/office/2007/relationships/hdphoto" Target="../media/hdphoto8.wdp"/><Relationship Id="rId19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os resultados de uma investigação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t-PT" sz="2300" b="1" dirty="0"/>
              <a:t>Trabalho em texto: tabelas e figuras, capa, sumário e índice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7061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Índice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Retângulo 26"/>
          <p:cNvSpPr/>
          <p:nvPr/>
        </p:nvSpPr>
        <p:spPr>
          <a:xfrm>
            <a:off x="605022" y="765290"/>
            <a:ext cx="7743848" cy="1077218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Colocados </a:t>
            </a:r>
            <a:r>
              <a:rPr lang="pt-PT" dirty="0">
                <a:solidFill>
                  <a:srgbClr val="481831"/>
                </a:solidFill>
              </a:rPr>
              <a:t>no final do trabalho, após a lista de referências bibliográficas e antes dos anexos</a:t>
            </a:r>
            <a:r>
              <a:rPr lang="pt-PT" dirty="0" smtClean="0">
                <a:solidFill>
                  <a:srgbClr val="481831"/>
                </a:solidFill>
              </a:rPr>
              <a:t>.</a:t>
            </a:r>
          </a:p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Os </a:t>
            </a:r>
            <a:r>
              <a:rPr lang="pt-PT" dirty="0">
                <a:solidFill>
                  <a:srgbClr val="481831"/>
                </a:solidFill>
              </a:rPr>
              <a:t>índices de tabelas e figuras também se podem colocar a seguir ao </a:t>
            </a:r>
            <a:r>
              <a:rPr lang="pt-PT" dirty="0" smtClean="0">
                <a:solidFill>
                  <a:srgbClr val="481831"/>
                </a:solidFill>
              </a:rPr>
              <a:t>sumário.</a:t>
            </a:r>
            <a:endParaRPr lang="pt-PT" dirty="0">
              <a:solidFill>
                <a:srgbClr val="48183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5009" t="11821" r="20055" b="7926"/>
          <a:stretch/>
        </p:blipFill>
        <p:spPr>
          <a:xfrm>
            <a:off x="5445932" y="2502454"/>
            <a:ext cx="2746280" cy="3546945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7" name="Nota de aviso com Linha 1 16"/>
          <p:cNvSpPr/>
          <p:nvPr/>
        </p:nvSpPr>
        <p:spPr>
          <a:xfrm>
            <a:off x="698814" y="2285875"/>
            <a:ext cx="3886437" cy="1159690"/>
          </a:xfrm>
          <a:prstGeom prst="borderCallout1">
            <a:avLst>
              <a:gd name="adj1" fmla="val 39737"/>
              <a:gd name="adj2" fmla="val 106304"/>
              <a:gd name="adj3" fmla="val 33234"/>
              <a:gd name="adj4" fmla="val 144983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Remissivo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listagem alfabética dos principais assuntos do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texto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páginas onde estão referidos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98814" y="5365536"/>
            <a:ext cx="4238466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rgbClr val="481831"/>
                </a:solidFill>
              </a:rPr>
              <a:t>Os índices de tabelas e figuras seguem as mesmas </a:t>
            </a:r>
            <a:r>
              <a:rPr lang="pt-PT" dirty="0" smtClean="0">
                <a:solidFill>
                  <a:srgbClr val="481831"/>
                </a:solidFill>
              </a:rPr>
              <a:t>orientações</a:t>
            </a:r>
            <a:endParaRPr lang="pt-PT" dirty="0">
              <a:solidFill>
                <a:srgbClr val="481831"/>
              </a:solidFill>
            </a:endParaRPr>
          </a:p>
        </p:txBody>
      </p:sp>
      <p:sp>
        <p:nvSpPr>
          <p:cNvPr id="29" name="Nota de aviso com Linha 1 28"/>
          <p:cNvSpPr/>
          <p:nvPr/>
        </p:nvSpPr>
        <p:spPr>
          <a:xfrm>
            <a:off x="698815" y="3981099"/>
            <a:ext cx="3062715" cy="869656"/>
          </a:xfrm>
          <a:prstGeom prst="borderCallout1">
            <a:avLst>
              <a:gd name="adj1" fmla="val 62399"/>
              <a:gd name="adj2" fmla="val 104436"/>
              <a:gd name="adj3" fmla="val 51523"/>
              <a:gd name="adj4" fmla="val 15097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Alinhar os títulos à esquerda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e os números de página à direita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553979"/>
            <a:ext cx="9163880" cy="272548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4" y="715617"/>
            <a:ext cx="8547653" cy="2336865"/>
          </a:xfrm>
        </p:spPr>
        <p:txBody>
          <a:bodyPr rtlCol="0" anchor="t"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Lista de referências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357188" indent="-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3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 (6.ª ed.). Washington, DC: APA.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Arco, A. R., Costa, A. S., Pinto, B. C., Martins, M., &amp; Arriaga, M. T. (2010). 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Normas para a elaboração e apresentação de trabalhos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Portalegre: Instituto Português de Portalegre. Disponível em 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pt-PT" sz="4300" dirty="0" smtClean="0">
                <a:solidFill>
                  <a:schemeClr val="bg1">
                    <a:lumMod val="95000"/>
                  </a:schemeClr>
                </a:solidFill>
              </a:rPr>
              <a:t>www.essp.pt/media/filer_public/0b/8d/0b8d9c32-40ad-44eb-ac96-984d187c6b0d/normaselaboracaotrabalhosescritos_0eF9FYM.pdf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4300" dirty="0" smtClean="0">
                <a:solidFill>
                  <a:schemeClr val="bg1">
                    <a:lumMod val="95000"/>
                  </a:schemeClr>
                </a:solidFill>
              </a:rPr>
              <a:t>Escola 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Secundária José Belchior Viegas. (s/d). </a:t>
            </a:r>
            <a:r>
              <a:rPr lang="pt-PT" sz="4300" i="1" dirty="0">
                <a:solidFill>
                  <a:schemeClr val="bg1">
                    <a:lumMod val="95000"/>
                  </a:schemeClr>
                </a:solidFill>
              </a:rPr>
              <a:t>Técnicas de trabalho: elaborar relatórios</a:t>
            </a:r>
            <a:r>
              <a:rPr lang="pt-PT" sz="4300" dirty="0">
                <a:solidFill>
                  <a:schemeClr val="bg1">
                    <a:lumMod val="95000"/>
                  </a:schemeClr>
                </a:solidFill>
              </a:rPr>
              <a:t>. S. Brás de Alportel: ESJBV. Disponível em http://</a:t>
            </a:r>
            <a:r>
              <a:rPr lang="pt-PT" sz="4300" dirty="0" smtClean="0">
                <a:solidFill>
                  <a:schemeClr val="bg1">
                    <a:lumMod val="95000"/>
                  </a:schemeClr>
                </a:solidFill>
              </a:rPr>
              <a:t>www.rbe.min-edu.pt/news/newsletter3/como_elaborar_relatorios.pdf</a:t>
            </a:r>
            <a:endParaRPr lang="pt-PT" sz="4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9940" y="3536576"/>
            <a:ext cx="9144001" cy="2752883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78295" y="3671047"/>
            <a:ext cx="8731234" cy="2485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6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600" b="1" dirty="0" smtClean="0">
                <a:solidFill>
                  <a:schemeClr val="bg1">
                    <a:lumMod val="95000"/>
                  </a:schemeClr>
                </a:solidFill>
              </a:rPr>
              <a:t>ainda as apresentações no Aprendiz de Investigador: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texto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 resultado de uma investigação. Fazer uma boa apresentação oral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os resultados de uma investigação. Trabalhos com som e imagem: </a:t>
            </a:r>
            <a:r>
              <a:rPr lang="pt-PT" sz="1500" i="1" dirty="0">
                <a:solidFill>
                  <a:schemeClr val="bg1"/>
                </a:solidFill>
              </a:rPr>
              <a:t>PowerPoint</a:t>
            </a:r>
            <a:r>
              <a:rPr lang="pt-PT" sz="1500" dirty="0">
                <a:solidFill>
                  <a:schemeClr val="bg1"/>
                </a:solidFill>
              </a:rPr>
              <a:t>,</a:t>
            </a:r>
            <a:r>
              <a:rPr lang="pt-PT" sz="1500" i="1" dirty="0">
                <a:solidFill>
                  <a:schemeClr val="bg1"/>
                </a:solidFill>
              </a:rPr>
              <a:t> </a:t>
            </a:r>
            <a:r>
              <a:rPr lang="pt-PT" sz="1500" i="1" dirty="0" err="1">
                <a:solidFill>
                  <a:schemeClr val="bg1"/>
                </a:solidFill>
              </a:rPr>
              <a:t>Prezi</a:t>
            </a:r>
            <a:r>
              <a:rPr lang="pt-PT" sz="1500" i="1" dirty="0">
                <a:solidFill>
                  <a:schemeClr val="bg1"/>
                </a:solidFill>
              </a:rPr>
              <a:t> </a:t>
            </a:r>
            <a:r>
              <a:rPr lang="pt-PT" sz="1500" dirty="0">
                <a:solidFill>
                  <a:schemeClr val="bg1"/>
                </a:solidFill>
              </a:rPr>
              <a:t>ou </a:t>
            </a:r>
            <a:r>
              <a:rPr lang="pt-PT" sz="1500" dirty="0" smtClean="0">
                <a:solidFill>
                  <a:schemeClr val="bg1"/>
                </a:solidFill>
              </a:rPr>
              <a:t>filme</a:t>
            </a:r>
          </a:p>
          <a:p>
            <a:pPr marL="185738" indent="-18573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bg1">
                    <a:lumMod val="95000"/>
                  </a:schemeClr>
                </a:solidFill>
              </a:rPr>
              <a:t>Apresentar os resultados de uma investigação. Publicar em suporte 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digital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smtClean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597796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34988" indent="-5349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Título: O aprendiz de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investigador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. Apresentar os resultados de uma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investigação.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Trabalho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em texto: tabelas e figuras, capa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sumário e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índice.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Autores: 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Fotos: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399941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74835" y="4157426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Apresentar os resultados de uma investigação. Trabalho em texto: tabelas e figuras, capa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sumário e índice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489490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38469" y="1272209"/>
            <a:ext cx="6991143" cy="4971428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2" action="ppaction://hlinksldjump"/>
              </a:rPr>
              <a:t>Tabelas</a:t>
            </a:r>
            <a:endParaRPr lang="pt-PT" sz="2400" dirty="0" smtClean="0">
              <a:solidFill>
                <a:srgbClr val="FF0000"/>
              </a:solidFill>
            </a:endParaRPr>
          </a:p>
          <a:p>
            <a:pPr marL="355600" lvl="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3" action="ppaction://hlinksldjump"/>
              </a:rPr>
              <a:t>Figuras</a:t>
            </a:r>
            <a:endParaRPr lang="pt-PT" sz="2400" dirty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4" action="ppaction://hlinksldjump"/>
              </a:rPr>
              <a:t>Capa</a:t>
            </a:r>
            <a:endParaRPr lang="pt-PT" sz="2400" dirty="0" smtClean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Sumário </a:t>
            </a:r>
            <a:r>
              <a:rPr lang="pt-PT" sz="2400" dirty="0">
                <a:hlinkClick r:id="rId5" action="ppaction://hlinksldjump"/>
              </a:rPr>
              <a:t>e </a:t>
            </a:r>
            <a:r>
              <a:rPr lang="pt-PT" sz="2400" dirty="0" smtClean="0">
                <a:hlinkClick r:id="rId5" action="ppaction://hlinksldjump"/>
              </a:rPr>
              <a:t>índice</a:t>
            </a:r>
            <a:endParaRPr lang="pt-PT" sz="24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6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57654"/>
            <a:ext cx="7886700" cy="5308222"/>
          </a:xfrm>
        </p:spPr>
        <p:txBody>
          <a:bodyPr rtlCol="0">
            <a:normAutofit lnSpcReduction="10000"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tabelas apresentam dados em forma numérica, em linhas e colunas, e permitem uma análise por </a:t>
            </a:r>
            <a:r>
              <a:rPr lang="pt-PT" sz="2200" dirty="0" smtClean="0"/>
              <a:t>comparação.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A informação deve ser inserida de modo lógico, tendo também em conta a ordem de apresentação / exploração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 Cada tabela deve ficar centrada numa única página e ser inserida após a sua referência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Colunas </a:t>
            </a:r>
            <a:r>
              <a:rPr lang="pt-PT" sz="2200" dirty="0"/>
              <a:t>e linhas devem estar identificadas, mesmo que essa informação repita o título da </a:t>
            </a:r>
            <a:r>
              <a:rPr lang="pt-PT" sz="2200" dirty="0" smtClean="0"/>
              <a:t>tabela.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83130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Tabelas</a:t>
            </a:r>
            <a:endParaRPr lang="pt-PT" sz="24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6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" t="10301" r="2000" b="2477"/>
          <a:stretch/>
        </p:blipFill>
        <p:spPr>
          <a:xfrm>
            <a:off x="1501280" y="4045181"/>
            <a:ext cx="3689584" cy="2198456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366878" y="13030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Tabelas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3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Marcador de Posição de Conteúdo 2"/>
          <p:cNvSpPr txBox="1">
            <a:spLocks/>
          </p:cNvSpPr>
          <p:nvPr/>
        </p:nvSpPr>
        <p:spPr>
          <a:xfrm>
            <a:off x="522795" y="817460"/>
            <a:ext cx="7791125" cy="106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A </a:t>
            </a:r>
            <a:r>
              <a:rPr lang="pt-PT" sz="2400" b="1" dirty="0"/>
              <a:t>fonte</a:t>
            </a:r>
            <a:r>
              <a:rPr lang="pt-PT" sz="2400" dirty="0"/>
              <a:t> da letra e o </a:t>
            </a:r>
            <a:r>
              <a:rPr lang="pt-PT" sz="2400" b="1" dirty="0"/>
              <a:t>espaçamento</a:t>
            </a:r>
            <a:r>
              <a:rPr lang="pt-PT" sz="2400" dirty="0"/>
              <a:t> entre as linhas devem seguir a norma do </a:t>
            </a:r>
            <a:r>
              <a:rPr lang="pt-PT" sz="2400" dirty="0" smtClean="0"/>
              <a:t>texto.</a:t>
            </a:r>
            <a:endParaRPr lang="pt-PT" sz="2400" dirty="0"/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739412" y="4982715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Nota de aviso com Linha 1 31"/>
          <p:cNvSpPr/>
          <p:nvPr/>
        </p:nvSpPr>
        <p:spPr>
          <a:xfrm>
            <a:off x="5712863" y="5023858"/>
            <a:ext cx="2679396" cy="867005"/>
          </a:xfrm>
          <a:prstGeom prst="borderCallout1">
            <a:avLst>
              <a:gd name="adj1" fmla="val 55209"/>
              <a:gd name="adj2" fmla="val -3790"/>
              <a:gd name="adj3" fmla="val 121710"/>
              <a:gd name="adj4" fmla="val -65964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Marcador de Posição de Conteúdo 2"/>
          <p:cNvSpPr txBox="1">
            <a:spLocks/>
          </p:cNvSpPr>
          <p:nvPr/>
        </p:nvSpPr>
        <p:spPr>
          <a:xfrm>
            <a:off x="5712863" y="5119735"/>
            <a:ext cx="2618105" cy="76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b="1" dirty="0">
                <a:solidFill>
                  <a:srgbClr val="7A003D"/>
                </a:solidFill>
              </a:rPr>
              <a:t>9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notas referentes à tabela</a:t>
            </a:r>
          </a:p>
        </p:txBody>
      </p:sp>
      <p:sp>
        <p:nvSpPr>
          <p:cNvPr id="34" name="Nota de aviso com Linha 1 33"/>
          <p:cNvSpPr/>
          <p:nvPr/>
        </p:nvSpPr>
        <p:spPr>
          <a:xfrm>
            <a:off x="5712863" y="3729083"/>
            <a:ext cx="2679396" cy="966913"/>
          </a:xfrm>
          <a:prstGeom prst="borderCallout1">
            <a:avLst>
              <a:gd name="adj1" fmla="val 52252"/>
              <a:gd name="adj2" fmla="val -5923"/>
              <a:gd name="adj3" fmla="val 120829"/>
              <a:gd name="adj4" fmla="val -26860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títulos e dados na tabela</a:t>
            </a:r>
          </a:p>
        </p:txBody>
      </p:sp>
      <p:sp>
        <p:nvSpPr>
          <p:cNvPr id="35" name="Marcador de Posição de Conteúdo 2"/>
          <p:cNvSpPr txBox="1">
            <a:spLocks/>
          </p:cNvSpPr>
          <p:nvPr/>
        </p:nvSpPr>
        <p:spPr>
          <a:xfrm>
            <a:off x="5674857" y="2862397"/>
            <a:ext cx="775498" cy="495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b="1" dirty="0" smtClean="0"/>
              <a:t>Letra</a:t>
            </a:r>
            <a:endParaRPr lang="pt-PT" sz="2000" b="1" dirty="0"/>
          </a:p>
        </p:txBody>
      </p:sp>
      <p:sp>
        <p:nvSpPr>
          <p:cNvPr id="36" name="Nota de aviso com Linha 1 35"/>
          <p:cNvSpPr/>
          <p:nvPr/>
        </p:nvSpPr>
        <p:spPr>
          <a:xfrm>
            <a:off x="496750" y="2578965"/>
            <a:ext cx="4341950" cy="1169845"/>
          </a:xfrm>
          <a:prstGeom prst="borderCallout1">
            <a:avLst>
              <a:gd name="adj1" fmla="val 114634"/>
              <a:gd name="adj2" fmla="val 9492"/>
              <a:gd name="adj3" fmla="val 187594"/>
              <a:gd name="adj4" fmla="val 24087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Cada tabela deve estar numerada (</a:t>
            </a:r>
            <a:r>
              <a:rPr lang="pt-PT" b="1" dirty="0">
                <a:solidFill>
                  <a:srgbClr val="7A003D"/>
                </a:solidFill>
              </a:rPr>
              <a:t>I, II, III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) e ter um título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conciso (colocado dentro dos limites da tabela)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26665" y="195356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5739412" y="4982715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26665" y="1735494"/>
            <a:ext cx="7886700" cy="4500206"/>
          </a:xfrm>
        </p:spPr>
        <p:txBody>
          <a:bodyPr>
            <a:normAutofit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Todos os elementos gráficos que não sejam </a:t>
            </a:r>
            <a:r>
              <a:rPr lang="pt-PT" sz="2200" dirty="0" smtClean="0"/>
              <a:t>tabelas.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As figuras devem ser inseridas após a sua referência no </a:t>
            </a:r>
            <a:r>
              <a:rPr lang="pt-PT" sz="2200" dirty="0" smtClean="0"/>
              <a:t>texto.</a:t>
            </a:r>
            <a:endParaRPr lang="pt-PT" sz="2200" dirty="0"/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fonte da letra e o espaçamento entre as linhas devem seguir a norma do </a:t>
            </a:r>
            <a:r>
              <a:rPr lang="pt-PT" sz="2200" dirty="0" smtClean="0"/>
              <a:t>texto.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5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56360" y="156961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6190975" y="-226937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11" y="4052872"/>
            <a:ext cx="3567341" cy="2056467"/>
          </a:xfrm>
          <a:prstGeom prst="rect">
            <a:avLst/>
          </a:prstGeom>
        </p:spPr>
      </p:pic>
      <p:sp>
        <p:nvSpPr>
          <p:cNvPr id="22" name="Nota de aviso com Linha 1 21"/>
          <p:cNvSpPr/>
          <p:nvPr/>
        </p:nvSpPr>
        <p:spPr>
          <a:xfrm>
            <a:off x="442914" y="1081232"/>
            <a:ext cx="2945746" cy="1756117"/>
          </a:xfrm>
          <a:prstGeom prst="borderCallout1">
            <a:avLst>
              <a:gd name="adj1" fmla="val 62399"/>
              <a:gd name="adj2" fmla="val 104436"/>
              <a:gd name="adj3" fmla="val 136074"/>
              <a:gd name="adj4" fmla="val 145524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Identificadas como </a:t>
            </a:r>
            <a:r>
              <a:rPr lang="pt-PT" b="1" dirty="0">
                <a:solidFill>
                  <a:srgbClr val="7A003D"/>
                </a:solidFill>
              </a:rPr>
              <a:t>Figura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, numeradas (</a:t>
            </a:r>
            <a:r>
              <a:rPr lang="pt-PT" b="1" dirty="0">
                <a:solidFill>
                  <a:srgbClr val="7A003D"/>
                </a:solidFill>
              </a:rPr>
              <a:t>1, 2, 3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PT" dirty="0" err="1" smtClean="0">
                <a:solidFill>
                  <a:schemeClr val="bg1">
                    <a:lumMod val="50000"/>
                  </a:schemeClr>
                </a:solidFill>
              </a:rPr>
              <a:t>legen-dadas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 (legenda colocado na parte inferior e dentro dos limites da figura)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Nota de aviso com Linha 1 22"/>
          <p:cNvSpPr/>
          <p:nvPr/>
        </p:nvSpPr>
        <p:spPr>
          <a:xfrm>
            <a:off x="629470" y="3931215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188268"/>
              <a:gd name="adj4" fmla="val 15764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10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legendas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dados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colocados na figura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71" y="2050938"/>
            <a:ext cx="3563781" cy="1880277"/>
          </a:xfrm>
          <a:prstGeom prst="rect">
            <a:avLst/>
          </a:prstGeom>
        </p:spPr>
      </p:pic>
      <p:sp>
        <p:nvSpPr>
          <p:cNvPr id="25" name="Nota de aviso com Linha 1 24"/>
          <p:cNvSpPr/>
          <p:nvPr/>
        </p:nvSpPr>
        <p:spPr>
          <a:xfrm>
            <a:off x="596577" y="5142427"/>
            <a:ext cx="2679396" cy="966913"/>
          </a:xfrm>
          <a:prstGeom prst="borderCallout1">
            <a:avLst>
              <a:gd name="adj1" fmla="val 53971"/>
              <a:gd name="adj2" fmla="val 105145"/>
              <a:gd name="adj3" fmla="val 88160"/>
              <a:gd name="adj4" fmla="val 159571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rgbClr val="7A003D"/>
                </a:solidFill>
              </a:rPr>
              <a:t>9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notas (fontes)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70231" y="11355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Capa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091" t="12182" r="34520" b="5571"/>
          <a:stretch/>
        </p:blipFill>
        <p:spPr>
          <a:xfrm>
            <a:off x="4934952" y="1633348"/>
            <a:ext cx="3123901" cy="4459909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5" name="Nota de aviso com Linha 1 14"/>
          <p:cNvSpPr/>
          <p:nvPr/>
        </p:nvSpPr>
        <p:spPr>
          <a:xfrm>
            <a:off x="1719676" y="5134080"/>
            <a:ext cx="2276806" cy="395011"/>
          </a:xfrm>
          <a:prstGeom prst="borderCallout1">
            <a:avLst>
              <a:gd name="adj1" fmla="val 53971"/>
              <a:gd name="adj2" fmla="val 105145"/>
              <a:gd name="adj3" fmla="val -15886"/>
              <a:gd name="adj4" fmla="val 150376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Alinhado à </a:t>
            </a:r>
            <a:r>
              <a:rPr lang="pt-PT" b="1" dirty="0">
                <a:solidFill>
                  <a:srgbClr val="7A003D"/>
                </a:solidFill>
              </a:rPr>
              <a:t>esquerda</a:t>
            </a:r>
          </a:p>
        </p:txBody>
      </p:sp>
      <p:sp>
        <p:nvSpPr>
          <p:cNvPr id="16" name="Nota de aviso com Linha 1 15"/>
          <p:cNvSpPr/>
          <p:nvPr/>
        </p:nvSpPr>
        <p:spPr>
          <a:xfrm>
            <a:off x="733741" y="3014232"/>
            <a:ext cx="3262741" cy="1194232"/>
          </a:xfrm>
          <a:prstGeom prst="borderCallout1">
            <a:avLst>
              <a:gd name="adj1" fmla="val 53971"/>
              <a:gd name="adj2" fmla="val 105145"/>
              <a:gd name="adj3" fmla="val 58259"/>
              <a:gd name="adj4" fmla="val 141995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Imagem sugestiva. Os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podem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identificados na lista de referências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bibliográficas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Nota de aviso com Linha 1 16"/>
          <p:cNvSpPr/>
          <p:nvPr/>
        </p:nvSpPr>
        <p:spPr>
          <a:xfrm>
            <a:off x="6107973" y="779995"/>
            <a:ext cx="1122414" cy="341344"/>
          </a:xfrm>
          <a:prstGeom prst="borderCallout1">
            <a:avLst>
              <a:gd name="adj1" fmla="val 119180"/>
              <a:gd name="adj2" fmla="val 41388"/>
              <a:gd name="adj3" fmla="val 1489098"/>
              <a:gd name="adj4" fmla="val 37812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3741" y="883912"/>
            <a:ext cx="3262741" cy="1498872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Tamanho até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7A003D"/>
                </a:solidFill>
              </a:rPr>
              <a:t>20</a:t>
            </a:r>
            <a:r>
              <a:rPr lang="pt-PT" dirty="0" smtClean="0">
                <a:solidFill>
                  <a:srgbClr val="481831"/>
                </a:solidFill>
              </a:rPr>
              <a:t> para título e </a:t>
            </a:r>
            <a:r>
              <a:rPr lang="pt-PT" b="1" dirty="0">
                <a:solidFill>
                  <a:srgbClr val="7A003D"/>
                </a:solidFill>
              </a:rPr>
              <a:t>18</a:t>
            </a:r>
            <a:r>
              <a:rPr lang="pt-PT" dirty="0" smtClean="0">
                <a:solidFill>
                  <a:srgbClr val="481831"/>
                </a:solidFill>
              </a:rPr>
              <a:t> para complemento.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Outros elementos escritos entre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>
                <a:solidFill>
                  <a:srgbClr val="7A003D"/>
                </a:solidFill>
              </a:rPr>
              <a:t>12</a:t>
            </a:r>
            <a:r>
              <a:rPr lang="pt-PT" dirty="0" smtClean="0">
                <a:solidFill>
                  <a:srgbClr val="481831"/>
                </a:solidFill>
              </a:rPr>
              <a:t> e </a:t>
            </a:r>
            <a:r>
              <a:rPr lang="pt-PT" b="1" dirty="0">
                <a:solidFill>
                  <a:srgbClr val="7A003D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056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58957"/>
            <a:ext cx="7886700" cy="4984680"/>
          </a:xfrm>
        </p:spPr>
        <p:txBody>
          <a:bodyPr rtlCol="0">
            <a:normAutofit/>
          </a:bodyPr>
          <a:lstStyle/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Sumário:</a:t>
            </a:r>
            <a:r>
              <a:rPr lang="pt-PT" sz="2600" dirty="0" smtClean="0"/>
              <a:t> conjunto </a:t>
            </a:r>
            <a:r>
              <a:rPr lang="pt-PT" sz="2600" dirty="0"/>
              <a:t>de capítulos, secções e outras partes identificadas por títulos e subtítulos e que correspondem à estrutura do </a:t>
            </a:r>
            <a:r>
              <a:rPr lang="pt-PT" sz="2600" dirty="0" smtClean="0"/>
              <a:t>trabalho</a:t>
            </a:r>
            <a:r>
              <a:rPr lang="pt-PT" sz="2600" dirty="0"/>
              <a:t> </a:t>
            </a:r>
            <a:r>
              <a:rPr lang="pt-PT" sz="2600" dirty="0" smtClean="0"/>
              <a:t>(é vulgarmente </a:t>
            </a:r>
            <a:r>
              <a:rPr lang="pt-PT" sz="2600" dirty="0"/>
              <a:t>apelidado de </a:t>
            </a:r>
            <a:r>
              <a:rPr lang="pt-PT" sz="2600" dirty="0" smtClean="0"/>
              <a:t>índice).</a:t>
            </a:r>
          </a:p>
          <a:p>
            <a:pPr marL="268288" indent="-17462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Índice</a:t>
            </a:r>
            <a:r>
              <a:rPr lang="pt-PT" sz="2600" dirty="0" smtClean="0"/>
              <a:t>: </a:t>
            </a:r>
            <a:r>
              <a:rPr lang="pt-PT" sz="2600" dirty="0"/>
              <a:t>designa as listas de palavras, tabelas e figuras que se podem colocar nos trabalhos</a:t>
            </a:r>
            <a:r>
              <a:rPr lang="pt-PT" sz="2600" dirty="0" smtClean="0"/>
              <a:t>.</a:t>
            </a:r>
            <a:endParaRPr lang="pt-PT" sz="24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81909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Sumário e índice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1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060" y="1660472"/>
            <a:ext cx="3735957" cy="4505791"/>
          </a:xfrm>
          <a:prstGeom prst="rect">
            <a:avLst/>
          </a:prstGeom>
          <a:ln>
            <a:solidFill>
              <a:srgbClr val="48183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254102" y="175241"/>
            <a:ext cx="443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Sumário</a:t>
            </a:r>
            <a:endParaRPr lang="pt-PT" sz="28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62822" y="-22225"/>
            <a:ext cx="8981178" cy="6880225"/>
            <a:chOff x="182563" y="-14288"/>
            <a:chExt cx="8981178" cy="6880225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20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3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Nota de aviso com Linha 1 16"/>
          <p:cNvSpPr/>
          <p:nvPr/>
        </p:nvSpPr>
        <p:spPr>
          <a:xfrm>
            <a:off x="5031199" y="298378"/>
            <a:ext cx="3307434" cy="1079777"/>
          </a:xfrm>
          <a:prstGeom prst="borderCallout1">
            <a:avLst>
              <a:gd name="adj1" fmla="val 107809"/>
              <a:gd name="adj2" fmla="val 52307"/>
              <a:gd name="adj3" fmla="val 145892"/>
              <a:gd name="adj4" fmla="val 84972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o 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início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cada parte do trabalho com o número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respetivo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15451" y="4316086"/>
            <a:ext cx="3030861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Colocado a </a:t>
            </a:r>
            <a:r>
              <a:rPr lang="pt-PT" dirty="0">
                <a:solidFill>
                  <a:srgbClr val="481831"/>
                </a:solidFill>
              </a:rPr>
              <a:t>seguir à capa e antes do início do </a:t>
            </a:r>
            <a:r>
              <a:rPr lang="pt-PT" dirty="0" smtClean="0">
                <a:solidFill>
                  <a:srgbClr val="481831"/>
                </a:solidFill>
              </a:rPr>
              <a:t>texto</a:t>
            </a:r>
            <a:endParaRPr lang="pt-PT" dirty="0">
              <a:solidFill>
                <a:srgbClr val="48183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15452" y="5361618"/>
            <a:ext cx="3030860" cy="646331"/>
          </a:xfrm>
          <a:prstGeom prst="rect">
            <a:avLst/>
          </a:prstGeom>
          <a:ln>
            <a:solidFill>
              <a:srgbClr val="481831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  <a:r>
              <a:rPr lang="pt-PT" dirty="0">
                <a:solidFill>
                  <a:srgbClr val="481831"/>
                </a:solidFill>
              </a:rPr>
              <a:t>No </a:t>
            </a:r>
            <a:r>
              <a:rPr lang="pt-PT" i="1" dirty="0">
                <a:solidFill>
                  <a:srgbClr val="481831"/>
                </a:solidFill>
              </a:rPr>
              <a:t>Word</a:t>
            </a:r>
            <a:r>
              <a:rPr lang="pt-PT" dirty="0">
                <a:solidFill>
                  <a:srgbClr val="481831"/>
                </a:solidFill>
              </a:rPr>
              <a:t> é possível fazer sumários de modo automático</a:t>
            </a:r>
          </a:p>
        </p:txBody>
      </p:sp>
      <p:sp>
        <p:nvSpPr>
          <p:cNvPr id="29" name="Nota de aviso com Linha 1 28"/>
          <p:cNvSpPr/>
          <p:nvPr/>
        </p:nvSpPr>
        <p:spPr>
          <a:xfrm>
            <a:off x="615451" y="1001714"/>
            <a:ext cx="3062714" cy="478730"/>
          </a:xfrm>
          <a:prstGeom prst="borderCallout1">
            <a:avLst>
              <a:gd name="adj1" fmla="val 62399"/>
              <a:gd name="adj2" fmla="val 104436"/>
              <a:gd name="adj3" fmla="val 157828"/>
              <a:gd name="adj4" fmla="val 168717"/>
            </a:avLst>
          </a:prstGeom>
          <a:noFill/>
          <a:ln>
            <a:solidFill>
              <a:srgbClr val="481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Sumário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negrito e centrado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3110</TotalTime>
  <Words>691</Words>
  <Application>Microsoft Office PowerPoint</Application>
  <PresentationFormat>Apresentação no Ecrã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1_Tema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278</cp:revision>
  <dcterms:created xsi:type="dcterms:W3CDTF">2014-01-18T09:26:29Z</dcterms:created>
  <dcterms:modified xsi:type="dcterms:W3CDTF">2019-03-05T16:47:24Z</dcterms:modified>
</cp:coreProperties>
</file>