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1" r:id="rId3"/>
    <p:sldId id="279" r:id="rId4"/>
    <p:sldId id="359" r:id="rId5"/>
    <p:sldId id="342" r:id="rId6"/>
    <p:sldId id="343" r:id="rId7"/>
    <p:sldId id="360" r:id="rId8"/>
    <p:sldId id="344" r:id="rId9"/>
    <p:sldId id="355" r:id="rId10"/>
    <p:sldId id="347" r:id="rId11"/>
    <p:sldId id="357" r:id="rId12"/>
    <p:sldId id="356" r:id="rId13"/>
    <p:sldId id="348" r:id="rId14"/>
    <p:sldId id="358" r:id="rId15"/>
    <p:sldId id="349" r:id="rId16"/>
    <p:sldId id="351" r:id="rId17"/>
    <p:sldId id="278" r:id="rId18"/>
    <p:sldId id="303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E34"/>
    <a:srgbClr val="009999"/>
    <a:srgbClr val="0AADBA"/>
    <a:srgbClr val="089099"/>
    <a:srgbClr val="008E99"/>
    <a:srgbClr val="FFFCFF"/>
    <a:srgbClr val="EAF9FE"/>
    <a:srgbClr val="9FE2FF"/>
    <a:srgbClr val="A2DEF6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046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4.jpeg"/><Relationship Id="rId12" Type="http://schemas.openxmlformats.org/officeDocument/2006/relationships/image" Target="../media/image37.jpeg"/><Relationship Id="rId2" Type="http://schemas.openxmlformats.org/officeDocument/2006/relationships/hyperlink" Target="http://creativecommons.org/licenses/by-nc-nd/4.0/deed.pt_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36.jpeg"/><Relationship Id="rId5" Type="http://schemas.openxmlformats.org/officeDocument/2006/relationships/image" Target="../media/image2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1.JP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3613" y="1423845"/>
            <a:ext cx="9144000" cy="895350"/>
          </a:xfrm>
        </p:spPr>
        <p:txBody>
          <a:bodyPr>
            <a:normAutofit/>
          </a:bodyPr>
          <a:lstStyle/>
          <a:p>
            <a:r>
              <a:rPr lang="pt-PT" sz="4000" b="1" dirty="0">
                <a:solidFill>
                  <a:srgbClr val="BC0E34"/>
                </a:solidFill>
                <a:latin typeface="+mn-lt"/>
              </a:rPr>
              <a:t>O aprendiz de investigador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" y="2346543"/>
            <a:ext cx="9143998" cy="982761"/>
          </a:xfrm>
        </p:spPr>
        <p:txBody>
          <a:bodyPr>
            <a:noAutofit/>
          </a:bodyPr>
          <a:lstStyle/>
          <a:p>
            <a:r>
              <a:rPr lang="pt-PT" sz="3200" dirty="0" smtClean="0"/>
              <a:t>Apresentar </a:t>
            </a:r>
            <a:r>
              <a:rPr lang="pt-PT" sz="3200" dirty="0"/>
              <a:t>os resultados de uma </a:t>
            </a:r>
            <a:r>
              <a:rPr lang="pt-PT" sz="3200" dirty="0" smtClean="0"/>
              <a:t>investigação</a:t>
            </a:r>
          </a:p>
          <a:p>
            <a:r>
              <a:rPr lang="pt-PT" sz="2800" b="1" dirty="0" smtClean="0"/>
              <a:t>Trabalho </a:t>
            </a:r>
            <a:r>
              <a:rPr lang="pt-PT" sz="2800" b="1" dirty="0"/>
              <a:t>em </a:t>
            </a:r>
            <a:r>
              <a:rPr lang="pt-PT" sz="2800" b="1" dirty="0" smtClean="0"/>
              <a:t>cartaz e folheto</a:t>
            </a:r>
            <a:endParaRPr lang="pt-PT" sz="2800" b="1" dirty="0"/>
          </a:p>
        </p:txBody>
      </p:sp>
      <p:grpSp>
        <p:nvGrpSpPr>
          <p:cNvPr id="19" name="Grupo 18"/>
          <p:cNvGrpSpPr/>
          <p:nvPr/>
        </p:nvGrpSpPr>
        <p:grpSpPr>
          <a:xfrm>
            <a:off x="0" y="4038600"/>
            <a:ext cx="9144001" cy="2882900"/>
            <a:chOff x="0" y="4038600"/>
            <a:chExt cx="9144001" cy="2882900"/>
          </a:xfrm>
        </p:grpSpPr>
        <p:sp>
          <p:nvSpPr>
            <p:cNvPr id="20" name="Retângulo 19"/>
            <p:cNvSpPr/>
            <p:nvPr/>
          </p:nvSpPr>
          <p:spPr>
            <a:xfrm>
              <a:off x="0" y="4038600"/>
              <a:ext cx="9144000" cy="2882900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1" y="5078515"/>
              <a:ext cx="9144000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schemeClr val="bg1"/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483721" y="5674403"/>
              <a:ext cx="8083943" cy="960499"/>
              <a:chOff x="483721" y="5674403"/>
              <a:chExt cx="8083943" cy="960499"/>
            </a:xfrm>
          </p:grpSpPr>
          <p:pic>
            <p:nvPicPr>
              <p:cNvPr id="24" name="Imagem 2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27" r="5450" b="22882"/>
              <a:stretch/>
            </p:blipFill>
            <p:spPr>
              <a:xfrm>
                <a:off x="483721" y="5674403"/>
                <a:ext cx="1197037" cy="960499"/>
              </a:xfrm>
              <a:prstGeom prst="rect">
                <a:avLst/>
              </a:prstGeom>
            </p:spPr>
          </p:pic>
          <p:pic>
            <p:nvPicPr>
              <p:cNvPr id="25" name="Imagem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26" t="16855" r="27369" b="6358"/>
              <a:stretch/>
            </p:blipFill>
            <p:spPr>
              <a:xfrm>
                <a:off x="5636636" y="5674403"/>
                <a:ext cx="1197037" cy="960499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4" r="14192" b="18111"/>
              <a:stretch/>
            </p:blipFill>
            <p:spPr>
              <a:xfrm>
                <a:off x="2222496" y="5674403"/>
                <a:ext cx="1232857" cy="960499"/>
              </a:xfrm>
              <a:prstGeom prst="rect">
                <a:avLst/>
              </a:prstGeom>
            </p:spPr>
          </p:pic>
          <p:pic>
            <p:nvPicPr>
              <p:cNvPr id="27" name="Imagem 2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43" r="13744" b="11686"/>
              <a:stretch/>
            </p:blipFill>
            <p:spPr>
              <a:xfrm>
                <a:off x="7370626" y="5674403"/>
                <a:ext cx="1197038" cy="960499"/>
              </a:xfrm>
              <a:prstGeom prst="rect">
                <a:avLst/>
              </a:prstGeom>
            </p:spPr>
          </p:pic>
          <p:pic>
            <p:nvPicPr>
              <p:cNvPr id="28" name="Imagem 2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81" r="11511"/>
              <a:stretch/>
            </p:blipFill>
            <p:spPr>
              <a:xfrm>
                <a:off x="3997091" y="5674403"/>
                <a:ext cx="1102592" cy="960499"/>
              </a:xfrm>
              <a:prstGeom prst="rect">
                <a:avLst/>
              </a:prstGeom>
            </p:spPr>
          </p:pic>
        </p:grpSp>
      </p:grpSp>
      <p:sp>
        <p:nvSpPr>
          <p:cNvPr id="29" name="Retângulo 28"/>
          <p:cNvSpPr/>
          <p:nvPr/>
        </p:nvSpPr>
        <p:spPr>
          <a:xfrm>
            <a:off x="5102086" y="3478702"/>
            <a:ext cx="3750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ensino básico </a:t>
            </a:r>
            <a:r>
              <a:rPr lang="pt-PT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1.º ciclo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31" name="Retângulo 30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39" y="272861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apresentado em folheto</a:t>
            </a:r>
            <a:endParaRPr lang="pt-PT" sz="2800" b="1" dirty="0"/>
          </a:p>
        </p:txBody>
      </p:sp>
      <p:grpSp>
        <p:nvGrpSpPr>
          <p:cNvPr id="4" name="Grupo 3"/>
          <p:cNvGrpSpPr/>
          <p:nvPr/>
        </p:nvGrpSpPr>
        <p:grpSpPr>
          <a:xfrm>
            <a:off x="1111245" y="1981314"/>
            <a:ext cx="6702103" cy="3369681"/>
            <a:chOff x="840253" y="2140340"/>
            <a:chExt cx="6702103" cy="3369681"/>
          </a:xfrm>
        </p:grpSpPr>
        <p:pic>
          <p:nvPicPr>
            <p:cNvPr id="2056" name="Picture 8" descr="http://www.mpcreation.pt/sites/default/files/styles/img680/public/folhetos.jpg?itok=bFeFGklK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1516">
              <a:off x="4146348" y="3737024"/>
              <a:ext cx="3396008" cy="1698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2.bp.blogspot.com/-Lz1acjQGyzA/UKZV6awK44I/AAAAAAAAAH0/ICOorkOWATI/s1600/folheto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0508">
              <a:off x="2861347" y="2140340"/>
              <a:ext cx="2208110" cy="1560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direitoamoradia.org/wp-content/uploads/2013/01/folheto-megaeventos_capa-590x408.jp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6958">
              <a:off x="4871952" y="2177686"/>
              <a:ext cx="2283261" cy="1580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afromediacompany.files.wordpress.com/2013/07/layout-folheto-1.jp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19979">
              <a:off x="840253" y="3401922"/>
              <a:ext cx="2741059" cy="193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BC0E34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21148490">
              <a:off x="3024836" y="3882211"/>
              <a:ext cx="1627810" cy="1627810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rgbClr val="BC0E34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 rot="1004374">
              <a:off x="1363820" y="2239942"/>
              <a:ext cx="1965803" cy="1406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apresentado em folheto</a:t>
            </a:r>
            <a:endParaRPr lang="pt-PT" sz="28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10185"/>
            <a:ext cx="7886700" cy="4933451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É uma publicação indicada para fazer a divulgação de informações sobre um determinado tema. </a:t>
            </a:r>
          </a:p>
          <a:p>
            <a:pPr marL="177800" indent="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3" y="2871787"/>
            <a:ext cx="3481777" cy="24913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599" y="2875559"/>
            <a:ext cx="2487613" cy="2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/>
              <a:t>Trabalho apresentado em folheto</a:t>
            </a:r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10185"/>
            <a:ext cx="7886700" cy="4933451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Quando se inicia a construção do folheto, já devemos ter a informação (textos e imagens) definida e organizada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8" y="2663686"/>
            <a:ext cx="4320209" cy="32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1439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Trabalho em folheto: planificar</a:t>
            </a:r>
            <a:endParaRPr lang="pt-PT" sz="2800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21151"/>
            <a:ext cx="7886700" cy="140775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Marcar numa folha de rascunho (A4) as partes em que queremos dividir o </a:t>
            </a:r>
            <a:r>
              <a:rPr lang="pt-PT" sz="2400" dirty="0" smtClean="0"/>
              <a:t>folheto (2 ou 3 é o mais comum)</a:t>
            </a:r>
            <a:endParaRPr lang="pt-PT" sz="2200" dirty="0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2495337" y="10096439"/>
            <a:ext cx="1984375" cy="10763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rol 2"/>
          <p:cNvSpPr>
            <a:spLocks noChangeArrowheads="1" noChangeShapeType="1"/>
          </p:cNvSpPr>
          <p:nvPr/>
        </p:nvSpPr>
        <p:spPr bwMode="auto">
          <a:xfrm rot="16200000">
            <a:off x="8144755" y="10634386"/>
            <a:ext cx="3338624" cy="101139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" name="Control 7"/>
          <p:cNvSpPr>
            <a:spLocks noChangeArrowheads="1" noChangeShapeType="1"/>
          </p:cNvSpPr>
          <p:nvPr/>
        </p:nvSpPr>
        <p:spPr bwMode="auto">
          <a:xfrm rot="16200000">
            <a:off x="4535287" y="13343455"/>
            <a:ext cx="2345701" cy="15529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BC0E3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0419" y="3133275"/>
            <a:ext cx="2275787" cy="21087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BC0E3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16688" y="3133275"/>
            <a:ext cx="2032075" cy="2108757"/>
          </a:xfrm>
          <a:prstGeom prst="rect">
            <a:avLst/>
          </a:prstGeom>
        </p:spPr>
      </p:pic>
      <p:pic>
        <p:nvPicPr>
          <p:cNvPr id="3074" name="Picture 2" descr="http://thumbs.dreamstime.com/t/folheto-em-branco-12739776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BC0E3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5019"/>
          <a:stretch/>
        </p:blipFill>
        <p:spPr bwMode="auto">
          <a:xfrm>
            <a:off x="5589245" y="3133274"/>
            <a:ext cx="2754554" cy="21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1439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Trabalho em folheto: planificar</a:t>
            </a:r>
            <a:endParaRPr lang="pt-PT" sz="2800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21150"/>
            <a:ext cx="7886700" cy="2107265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dirty="0" smtClean="0"/>
              <a:t>Planifica </a:t>
            </a:r>
            <a:r>
              <a:rPr lang="pt-PT" sz="2300" dirty="0"/>
              <a:t>o folheto elaborando um esboço com a distribuição da informação que vais apresentar.</a:t>
            </a:r>
          </a:p>
          <a:p>
            <a:pPr marL="355600" indent="-17780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dirty="0" smtClean="0"/>
              <a:t>A informação </a:t>
            </a:r>
            <a:r>
              <a:rPr lang="pt-PT" sz="2300" dirty="0"/>
              <a:t>mais importante deve aparecer na </a:t>
            </a:r>
            <a:r>
              <a:rPr lang="pt-PT" sz="2300" b="1" dirty="0">
                <a:solidFill>
                  <a:srgbClr val="BC0E34"/>
                </a:solidFill>
              </a:rPr>
              <a:t>capa</a:t>
            </a:r>
            <a:r>
              <a:rPr lang="pt-PT" sz="2300" dirty="0"/>
              <a:t> e nas páginas “</a:t>
            </a:r>
            <a:r>
              <a:rPr lang="pt-PT" sz="2300" b="1" dirty="0">
                <a:solidFill>
                  <a:srgbClr val="BC0E34"/>
                </a:solidFill>
              </a:rPr>
              <a:t>interiores</a:t>
            </a:r>
            <a:r>
              <a:rPr lang="pt-PT" sz="2300" dirty="0" smtClean="0"/>
              <a:t>”</a:t>
            </a:r>
            <a:endParaRPr lang="pt-PT" sz="2300" dirty="0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2495337" y="10096439"/>
            <a:ext cx="1984375" cy="10763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rol 2"/>
          <p:cNvSpPr>
            <a:spLocks noChangeArrowheads="1" noChangeShapeType="1"/>
          </p:cNvSpPr>
          <p:nvPr/>
        </p:nvSpPr>
        <p:spPr bwMode="auto">
          <a:xfrm rot="16200000">
            <a:off x="8144755" y="10634386"/>
            <a:ext cx="3338624" cy="101139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" name="Control 7"/>
          <p:cNvSpPr>
            <a:spLocks noChangeArrowheads="1" noChangeShapeType="1"/>
          </p:cNvSpPr>
          <p:nvPr/>
        </p:nvSpPr>
        <p:spPr bwMode="auto">
          <a:xfrm rot="16200000">
            <a:off x="4535287" y="13343455"/>
            <a:ext cx="2345701" cy="15529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BC0E3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18750" y="3534205"/>
            <a:ext cx="2262195" cy="235208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BC0E3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312646" y="3534205"/>
            <a:ext cx="2262195" cy="235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1439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</a:t>
            </a:r>
            <a:r>
              <a:rPr lang="pt-PT" sz="2800" b="1" dirty="0"/>
              <a:t>folheto | </a:t>
            </a:r>
            <a:r>
              <a:rPr lang="pt-PT" sz="2800" b="1" dirty="0" smtClean="0"/>
              <a:t>orientações</a:t>
            </a:r>
            <a:endParaRPr lang="pt-PT" sz="28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98713"/>
            <a:ext cx="4738687" cy="4944923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/>
              <a:t>Texto</a:t>
            </a:r>
            <a:r>
              <a:rPr lang="pt-PT" sz="2400" dirty="0"/>
              <a:t>: frases curtas, </a:t>
            </a:r>
            <a:r>
              <a:rPr lang="pt-PT" sz="2400" dirty="0" smtClean="0"/>
              <a:t>diretas e reduzidas ao essencial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/>
              <a:t>Figuras</a:t>
            </a:r>
            <a:r>
              <a:rPr lang="pt-PT" sz="2400" dirty="0"/>
              <a:t>: sugestivas e de cores </a:t>
            </a:r>
            <a:r>
              <a:rPr lang="pt-PT" sz="2400" dirty="0" smtClean="0"/>
              <a:t>contrastantes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/>
              <a:t>Utiliza </a:t>
            </a:r>
            <a:r>
              <a:rPr lang="pt-PT" sz="2400" b="1" dirty="0"/>
              <a:t>marcas</a:t>
            </a:r>
            <a:r>
              <a:rPr lang="pt-PT" sz="2400" dirty="0"/>
              <a:t> e/ou numerações para tornar a leitura mais organizada e simples</a:t>
            </a: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 smtClean="0"/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2495337" y="10096439"/>
            <a:ext cx="1984375" cy="10763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rol 2"/>
          <p:cNvSpPr>
            <a:spLocks noChangeArrowheads="1" noChangeShapeType="1"/>
          </p:cNvSpPr>
          <p:nvPr/>
        </p:nvSpPr>
        <p:spPr bwMode="auto">
          <a:xfrm rot="16200000">
            <a:off x="8144755" y="10634386"/>
            <a:ext cx="3338624" cy="101139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" name="Control 7"/>
          <p:cNvSpPr>
            <a:spLocks noChangeArrowheads="1" noChangeShapeType="1"/>
          </p:cNvSpPr>
          <p:nvPr/>
        </p:nvSpPr>
        <p:spPr bwMode="auto">
          <a:xfrm rot="16200000">
            <a:off x="4535287" y="13343455"/>
            <a:ext cx="2345701" cy="15529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37" y="4268361"/>
            <a:ext cx="1847248" cy="1975275"/>
          </a:xfrm>
          <a:prstGeom prst="rect">
            <a:avLst/>
          </a:prstGeom>
          <a:ln>
            <a:solidFill>
              <a:srgbClr val="BC0E34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734" y="1298713"/>
            <a:ext cx="2993505" cy="21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1439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</a:t>
            </a:r>
            <a:r>
              <a:rPr lang="pt-PT" sz="2800" b="1" dirty="0"/>
              <a:t>folheto| </a:t>
            </a:r>
            <a:r>
              <a:rPr lang="pt-PT" sz="2800" b="1" dirty="0" smtClean="0"/>
              <a:t>orientações</a:t>
            </a:r>
            <a:endParaRPr lang="pt-PT" sz="28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91639"/>
            <a:ext cx="7886700" cy="1813561"/>
          </a:xfrm>
        </p:spPr>
        <p:txBody>
          <a:bodyPr rtlCol="0">
            <a:noAutofit/>
          </a:bodyPr>
          <a:lstStyle/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Podes usar recursos digitais como o programa Publisher, para elaborares o teu folheto.</a:t>
            </a:r>
          </a:p>
          <a:p>
            <a:pPr marL="355600" lvl="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/>
              <a:t>Escolhe o modelo que </a:t>
            </a:r>
            <a:r>
              <a:rPr lang="pt-PT" sz="2200" dirty="0" smtClean="0"/>
              <a:t>queres </a:t>
            </a:r>
            <a:r>
              <a:rPr lang="pt-PT" sz="2200" dirty="0"/>
              <a:t>usar e define as opções de esquemas possíveis.</a:t>
            </a:r>
          </a:p>
        </p:txBody>
      </p:sp>
      <p:sp>
        <p:nvSpPr>
          <p:cNvPr id="7" name="Control 1"/>
          <p:cNvSpPr>
            <a:spLocks noChangeArrowheads="1" noChangeShapeType="1"/>
          </p:cNvSpPr>
          <p:nvPr/>
        </p:nvSpPr>
        <p:spPr bwMode="auto">
          <a:xfrm>
            <a:off x="2495337" y="10096439"/>
            <a:ext cx="1984375" cy="10763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Control 2"/>
          <p:cNvSpPr>
            <a:spLocks noChangeArrowheads="1" noChangeShapeType="1"/>
          </p:cNvSpPr>
          <p:nvPr/>
        </p:nvSpPr>
        <p:spPr bwMode="auto">
          <a:xfrm rot="16200000">
            <a:off x="8144755" y="10634386"/>
            <a:ext cx="3338624" cy="101139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1" name="Control 7"/>
          <p:cNvSpPr>
            <a:spLocks noChangeArrowheads="1" noChangeShapeType="1"/>
          </p:cNvSpPr>
          <p:nvPr/>
        </p:nvSpPr>
        <p:spPr bwMode="auto">
          <a:xfrm rot="16200000">
            <a:off x="4535287" y="13343455"/>
            <a:ext cx="2345701" cy="155297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5122" name="Picture 2" descr="Ficheiro:Logo Publisher-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" y="4248806"/>
            <a:ext cx="1518787" cy="151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t="-84" r="51486" b="25851"/>
          <a:stretch/>
        </p:blipFill>
        <p:spPr>
          <a:xfrm>
            <a:off x="2728131" y="3835056"/>
            <a:ext cx="5454728" cy="234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3193577"/>
            <a:ext cx="9139237" cy="2755607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295791" y="3418536"/>
            <a:ext cx="8547652" cy="230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pt-PT" sz="1800" b="1" dirty="0">
                <a:solidFill>
                  <a:schemeClr val="bg1"/>
                </a:solidFill>
              </a:rPr>
              <a:t>Outros recursos </a:t>
            </a:r>
            <a:r>
              <a:rPr lang="pt-PT" sz="1800" b="1" dirty="0" smtClean="0">
                <a:solidFill>
                  <a:schemeClr val="bg1"/>
                </a:solidFill>
              </a:rPr>
              <a:t>no Aprendiz </a:t>
            </a:r>
            <a:r>
              <a:rPr lang="pt-PT" sz="1800" b="1" dirty="0">
                <a:solidFill>
                  <a:schemeClr val="bg1"/>
                </a:solidFill>
              </a:rPr>
              <a:t>de </a:t>
            </a:r>
            <a:r>
              <a:rPr lang="pt-PT" sz="1800" b="1" dirty="0" smtClean="0">
                <a:solidFill>
                  <a:schemeClr val="bg1"/>
                </a:solidFill>
              </a:rPr>
              <a:t>Investigador</a:t>
            </a:r>
            <a:endParaRPr lang="pt-PT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Tutoriais em PowerPoint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Tutoriais em vídeo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Tutoriais com exercícios de auto verificação e autocorreção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PT" sz="2000" dirty="0">
                <a:solidFill>
                  <a:schemeClr val="bg1"/>
                </a:solidFill>
              </a:rPr>
              <a:t>Grelhas de apoio ao trabalho do aluno </a:t>
            </a:r>
            <a:endParaRPr lang="pt-PT" sz="20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PT" sz="2000" dirty="0" smtClean="0">
              <a:solidFill>
                <a:schemeClr val="bg1"/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t-PT" b="1" dirty="0" smtClean="0">
                <a:solidFill>
                  <a:schemeClr val="bg1"/>
                </a:solidFill>
              </a:rPr>
              <a:t>aprendizinvestigador.pt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08807"/>
            <a:ext cx="9139237" cy="2202631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5" name="Marcador de Posição de Conteúdo 2"/>
          <p:cNvSpPr txBox="1">
            <a:spLocks/>
          </p:cNvSpPr>
          <p:nvPr/>
        </p:nvSpPr>
        <p:spPr>
          <a:xfrm>
            <a:off x="181574" y="891748"/>
            <a:ext cx="8547652" cy="17984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PT" sz="1600" b="1" dirty="0" smtClean="0">
                <a:solidFill>
                  <a:schemeClr val="bg1"/>
                </a:solidFill>
              </a:rPr>
              <a:t>Lista de referências </a:t>
            </a:r>
          </a:p>
          <a:p>
            <a:pPr marL="365125" indent="-365125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PT" sz="1600" dirty="0" smtClean="0">
                <a:solidFill>
                  <a:schemeClr val="bg1"/>
                </a:solidFill>
              </a:rPr>
              <a:t>Escola </a:t>
            </a:r>
            <a:r>
              <a:rPr lang="pt-PT" sz="1600" dirty="0">
                <a:solidFill>
                  <a:schemeClr val="bg1"/>
                </a:solidFill>
              </a:rPr>
              <a:t>EB 2,3/S de Valença. (s/d). </a:t>
            </a:r>
            <a:r>
              <a:rPr lang="pt-PT" sz="1600" i="1" dirty="0">
                <a:solidFill>
                  <a:schemeClr val="bg1"/>
                </a:solidFill>
              </a:rPr>
              <a:t>Como fazer um cartaz</a:t>
            </a:r>
            <a:r>
              <a:rPr lang="pt-PT" sz="1600" dirty="0">
                <a:solidFill>
                  <a:schemeClr val="bg1"/>
                </a:solidFill>
              </a:rPr>
              <a:t>. Disponível em  http://biblioteca.muralhasdominho.com/be015.pdf</a:t>
            </a:r>
          </a:p>
          <a:p>
            <a:pPr marL="365125" indent="-365125" algn="just" fontAlgn="auto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t-PT" sz="1600" dirty="0">
                <a:solidFill>
                  <a:schemeClr val="bg1"/>
                </a:solidFill>
              </a:rPr>
              <a:t>Gomes, Cristiana (2012). </a:t>
            </a:r>
            <a:r>
              <a:rPr lang="pt-PT" sz="1600" i="1" dirty="0">
                <a:solidFill>
                  <a:schemeClr val="bg1"/>
                </a:solidFill>
              </a:rPr>
              <a:t>Cartaz – como fazer</a:t>
            </a:r>
            <a:r>
              <a:rPr lang="pt-PT" sz="1600" dirty="0">
                <a:solidFill>
                  <a:schemeClr val="bg1"/>
                </a:solidFill>
              </a:rPr>
              <a:t>. Disponível em http://</a:t>
            </a:r>
            <a:r>
              <a:rPr lang="pt-PT" sz="1600" dirty="0" smtClean="0">
                <a:solidFill>
                  <a:schemeClr val="bg1"/>
                </a:solidFill>
              </a:rPr>
              <a:t>www.slideshare.net/CristianaGomes/cartaz-como-fazer</a:t>
            </a:r>
            <a:endParaRPr lang="pt-PT" sz="1600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17" name="Retângulo 16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671" y="768765"/>
            <a:ext cx="9144000" cy="6248400"/>
          </a:xfrm>
          <a:prstGeom prst="rect">
            <a:avLst/>
          </a:prstGeom>
          <a:solidFill>
            <a:srgbClr val="BC0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86503" y="1063316"/>
            <a:ext cx="8559322" cy="2370516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/>
                </a:solidFill>
              </a:rPr>
              <a:t>Ficha técnica</a:t>
            </a:r>
          </a:p>
          <a:p>
            <a:pPr marL="723900" indent="-723900" algn="just">
              <a:spcBef>
                <a:spcPts val="0"/>
              </a:spcBef>
              <a:buNone/>
            </a:pPr>
            <a:endParaRPr lang="pt-PT" sz="800" b="1" dirty="0" smtClean="0">
              <a:solidFill>
                <a:schemeClr val="bg1"/>
              </a:solidFill>
            </a:endParaRP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Título: </a:t>
            </a:r>
            <a:r>
              <a:rPr lang="pt-PT" sz="1500" dirty="0" smtClean="0">
                <a:solidFill>
                  <a:schemeClr val="bg1"/>
                </a:solidFill>
              </a:rPr>
              <a:t>O aprendiz de investigador. </a:t>
            </a:r>
            <a:r>
              <a:rPr lang="pt-PT" sz="1500" dirty="0">
                <a:solidFill>
                  <a:schemeClr val="bg1"/>
                </a:solidFill>
              </a:rPr>
              <a:t>Apresentar os resultados de uma investigação. Trabalho em </a:t>
            </a:r>
            <a:r>
              <a:rPr lang="pt-PT" sz="1500" dirty="0" smtClean="0">
                <a:solidFill>
                  <a:schemeClr val="bg1"/>
                </a:solidFill>
              </a:rPr>
              <a:t>cartaz e folheto. Ensino básico 1.º CEB.</a:t>
            </a:r>
          </a:p>
          <a:p>
            <a:pPr marL="723900" indent="-72390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Autores: </a:t>
            </a:r>
            <a:r>
              <a:rPr lang="pt-PT" sz="1500" dirty="0" smtClean="0">
                <a:solidFill>
                  <a:schemeClr val="bg1"/>
                </a:solidFill>
              </a:rPr>
              <a:t>Graça Silva e Isabel Bernardo  |  Projeto </a:t>
            </a:r>
            <a:r>
              <a:rPr lang="pt-PT" sz="1500" i="1" dirty="0" smtClean="0">
                <a:solidFill>
                  <a:schemeClr val="bg1"/>
                </a:solidFill>
              </a:rPr>
              <a:t>Literacias na escola: formar os parceiros da biblioteca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Fotos</a:t>
            </a:r>
            <a:r>
              <a:rPr lang="pt-PT" sz="1500" b="1" dirty="0">
                <a:solidFill>
                  <a:schemeClr val="bg1"/>
                </a:solidFill>
              </a:rPr>
              <a:t>:  </a:t>
            </a:r>
            <a:r>
              <a:rPr lang="pt-PT" sz="1500" dirty="0">
                <a:solidFill>
                  <a:schemeClr val="bg1"/>
                </a:solidFill>
              </a:rPr>
              <a:t>Graça </a:t>
            </a:r>
            <a:r>
              <a:rPr lang="pt-PT" sz="1500" dirty="0" smtClean="0">
                <a:solidFill>
                  <a:schemeClr val="bg1"/>
                </a:solidFill>
              </a:rPr>
              <a:t>Silva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1500" b="1" dirty="0" smtClean="0">
                <a:solidFill>
                  <a:schemeClr val="bg1"/>
                </a:solidFill>
              </a:rPr>
              <a:t>Edição: </a:t>
            </a:r>
            <a:r>
              <a:rPr lang="pt-PT" sz="1500" dirty="0" smtClean="0">
                <a:solidFill>
                  <a:schemeClr val="bg1"/>
                </a:solidFill>
              </a:rPr>
              <a:t>Bibliotecas Escolares dos Agrupamentos de Escolas do Concelho de Cantanhede, 2016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PT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274834" y="4332324"/>
            <a:ext cx="84657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de investigador. </a:t>
            </a:r>
            <a:r>
              <a:rPr lang="pt-PT" sz="1000" dirty="0" smtClean="0">
                <a:solidFill>
                  <a:schemeClr val="bg1"/>
                </a:solidFill>
              </a:rPr>
              <a:t>Apresentar os resultados de uma investigação. Trabalho em cartaz e folheto.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Ensino básico 1.º CEB.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Graça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Atribuição-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SemDerivações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16" name="Imagem 1" descr="Licença Creative Comm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00" y="420240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/>
          <p:cNvGrpSpPr/>
          <p:nvPr/>
        </p:nvGrpSpPr>
        <p:grpSpPr>
          <a:xfrm>
            <a:off x="0" y="154657"/>
            <a:ext cx="9143999" cy="65840"/>
            <a:chOff x="0" y="154657"/>
            <a:chExt cx="9143999" cy="65840"/>
          </a:xfrm>
        </p:grpSpPr>
        <p:sp>
          <p:nvSpPr>
            <p:cNvPr id="34" name="Retângulo 33"/>
            <p:cNvSpPr/>
            <p:nvPr/>
          </p:nvSpPr>
          <p:spPr>
            <a:xfrm>
              <a:off x="0" y="166628"/>
              <a:ext cx="2949620" cy="53869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194379" y="154657"/>
              <a:ext cx="2949620" cy="6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3097189" y="166628"/>
              <a:ext cx="2949620" cy="53869"/>
            </a:xfrm>
            <a:prstGeom prst="rect">
              <a:avLst/>
            </a:prstGeom>
            <a:solidFill>
              <a:srgbClr val="EF2D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83721" y="5674403"/>
            <a:ext cx="8083943" cy="960499"/>
            <a:chOff x="483721" y="5674403"/>
            <a:chExt cx="8083943" cy="960499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7" r="5450" b="22882"/>
            <a:stretch/>
          </p:blipFill>
          <p:spPr>
            <a:xfrm>
              <a:off x="483721" y="5674403"/>
              <a:ext cx="1197037" cy="960499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6" t="16855" r="27369" b="6358"/>
            <a:stretch/>
          </p:blipFill>
          <p:spPr>
            <a:xfrm>
              <a:off x="5636636" y="5674403"/>
              <a:ext cx="1197037" cy="960499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4" r="14192" b="18111"/>
            <a:stretch/>
          </p:blipFill>
          <p:spPr>
            <a:xfrm>
              <a:off x="2222496" y="5674403"/>
              <a:ext cx="1232857" cy="960499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43" r="13744" b="11686"/>
            <a:stretch/>
          </p:blipFill>
          <p:spPr>
            <a:xfrm>
              <a:off x="7370626" y="5674403"/>
              <a:ext cx="1197038" cy="960499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1" r="11511"/>
            <a:stretch/>
          </p:blipFill>
          <p:spPr>
            <a:xfrm>
              <a:off x="3997091" y="5674403"/>
              <a:ext cx="1102592" cy="960499"/>
            </a:xfrm>
            <a:prstGeom prst="rect">
              <a:avLst/>
            </a:prstGeom>
          </p:spPr>
        </p:pic>
      </p:grpSp>
      <p:grpSp>
        <p:nvGrpSpPr>
          <p:cNvPr id="23" name="Grupo 22"/>
          <p:cNvGrpSpPr/>
          <p:nvPr/>
        </p:nvGrpSpPr>
        <p:grpSpPr>
          <a:xfrm>
            <a:off x="5328846" y="3615700"/>
            <a:ext cx="3375728" cy="716624"/>
            <a:chOff x="5256559" y="3589214"/>
            <a:chExt cx="3375728" cy="716624"/>
          </a:xfrm>
        </p:grpSpPr>
        <p:grpSp>
          <p:nvGrpSpPr>
            <p:cNvPr id="24" name="Grupo 23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8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1" name="Imagem 4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02364" y="1133856"/>
            <a:ext cx="6795716" cy="5109781"/>
          </a:xfrm>
        </p:spPr>
        <p:txBody>
          <a:bodyPr rtlCol="0">
            <a:normAutofit/>
          </a:bodyPr>
          <a:lstStyle/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BC0E34"/>
                </a:solidFill>
              </a:rPr>
              <a:t>T</a:t>
            </a:r>
            <a:r>
              <a:rPr lang="pt-PT" sz="2400" b="1" dirty="0" smtClean="0">
                <a:solidFill>
                  <a:srgbClr val="BC0E34"/>
                </a:solidFill>
                <a:hlinkClick r:id="rId2" action="ppaction://hlinksldjump"/>
              </a:rPr>
              <a:t>rabalho </a:t>
            </a:r>
            <a:r>
              <a:rPr lang="pt-PT" sz="2400" b="1" dirty="0">
                <a:solidFill>
                  <a:srgbClr val="BC0E34"/>
                </a:solidFill>
                <a:hlinkClick r:id="rId2" action="ppaction://hlinksldjump"/>
              </a:rPr>
              <a:t>em cartaz</a:t>
            </a:r>
            <a:endParaRPr lang="pt-PT" sz="2400" b="1" dirty="0">
              <a:solidFill>
                <a:srgbClr val="BC0E34"/>
              </a:solidFill>
            </a:endParaRPr>
          </a:p>
          <a:p>
            <a:pPr marL="44450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solidFill>
                  <a:srgbClr val="BC0E34"/>
                </a:solidFill>
                <a:hlinkClick r:id="rId3" action="ppaction://hlinksldjump"/>
              </a:rPr>
              <a:t>Trabalho em cartaz | orientações</a:t>
            </a:r>
            <a:endParaRPr lang="pt-PT" sz="2400" dirty="0">
              <a:solidFill>
                <a:srgbClr val="BC0E34"/>
              </a:solidFill>
            </a:endParaRPr>
          </a:p>
          <a:p>
            <a:pPr marL="44450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BC0E34"/>
                </a:solidFill>
                <a:hlinkClick r:id="rId4" action="ppaction://hlinksldjump"/>
              </a:rPr>
              <a:t>Trabalho </a:t>
            </a:r>
            <a:r>
              <a:rPr lang="pt-PT" sz="2400" dirty="0">
                <a:solidFill>
                  <a:srgbClr val="BC0E34"/>
                </a:solidFill>
                <a:hlinkClick r:id="rId4" action="ppaction://hlinksldjump"/>
              </a:rPr>
              <a:t>em cartaz | </a:t>
            </a:r>
            <a:r>
              <a:rPr lang="pt-PT" sz="2400" dirty="0" smtClean="0">
                <a:solidFill>
                  <a:srgbClr val="BC0E34"/>
                </a:solidFill>
                <a:hlinkClick r:id="rId4" action="ppaction://hlinksldjump"/>
              </a:rPr>
              <a:t>planificação</a:t>
            </a:r>
            <a:endParaRPr lang="pt-PT" sz="2400" dirty="0">
              <a:solidFill>
                <a:srgbClr val="BC0E34"/>
              </a:solidFill>
            </a:endParaRPr>
          </a:p>
          <a:p>
            <a:pPr marL="44450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>
              <a:solidFill>
                <a:srgbClr val="BC0E34"/>
              </a:solidFill>
            </a:endParaRPr>
          </a:p>
          <a:p>
            <a:pPr marL="185738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>
                <a:solidFill>
                  <a:srgbClr val="BC0E34"/>
                </a:solidFill>
                <a:hlinkClick r:id="rId5" action="ppaction://hlinksldjump"/>
              </a:rPr>
              <a:t>Trabalho em folheto</a:t>
            </a:r>
            <a:endParaRPr lang="pt-PT" sz="2400" b="1" dirty="0">
              <a:solidFill>
                <a:srgbClr val="BC0E34"/>
              </a:solidFill>
            </a:endParaRPr>
          </a:p>
          <a:p>
            <a:pPr marL="44450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>
                <a:solidFill>
                  <a:srgbClr val="BC0E34"/>
                </a:solidFill>
                <a:hlinkClick r:id="rId6" action="ppaction://hlinksldjump"/>
              </a:rPr>
              <a:t>Trabalho em folheto | planificação</a:t>
            </a:r>
            <a:endParaRPr lang="pt-PT" sz="2400" dirty="0">
              <a:solidFill>
                <a:srgbClr val="BC0E34"/>
              </a:solidFill>
            </a:endParaRPr>
          </a:p>
          <a:p>
            <a:pPr marL="444500" indent="-1857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solidFill>
                  <a:srgbClr val="BC0E34"/>
                </a:solidFill>
                <a:hlinkClick r:id="rId7" action="ppaction://hlinksldjump"/>
              </a:rPr>
              <a:t>Trabalho </a:t>
            </a:r>
            <a:r>
              <a:rPr lang="pt-PT" sz="2400" dirty="0">
                <a:solidFill>
                  <a:srgbClr val="BC0E34"/>
                </a:solidFill>
                <a:hlinkClick r:id="rId7" action="ppaction://hlinksldjump"/>
              </a:rPr>
              <a:t>em folheto | </a:t>
            </a:r>
            <a:r>
              <a:rPr lang="pt-PT" sz="2400" dirty="0" smtClean="0">
                <a:solidFill>
                  <a:srgbClr val="BC0E34"/>
                </a:solidFill>
                <a:hlinkClick r:id="rId7" action="ppaction://hlinksldjump"/>
              </a:rPr>
              <a:t>orientações</a:t>
            </a:r>
            <a:endParaRPr lang="pt-PT" sz="2400" dirty="0">
              <a:solidFill>
                <a:srgbClr val="BC0E34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66878" y="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>
                <a:solidFill>
                  <a:srgbClr val="BC0E34"/>
                </a:solidFill>
              </a:rPr>
              <a:t>sumário</a:t>
            </a:r>
            <a:endParaRPr lang="pt-PT" sz="2800" b="1" dirty="0">
              <a:solidFill>
                <a:srgbClr val="BC0E34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227517" y="-6351"/>
            <a:ext cx="8991128" cy="6864351"/>
            <a:chOff x="152872" y="-6351"/>
            <a:chExt cx="8991128" cy="6864351"/>
          </a:xfrm>
        </p:grpSpPr>
        <p:sp>
          <p:nvSpPr>
            <p:cNvPr id="23" name="Retângulo 22"/>
            <p:cNvSpPr/>
            <p:nvPr/>
          </p:nvSpPr>
          <p:spPr bwMode="auto">
            <a:xfrm>
              <a:off x="8539162" y="-6351"/>
              <a:ext cx="604838" cy="6249988"/>
            </a:xfrm>
            <a:prstGeom prst="rect">
              <a:avLst/>
            </a:prstGeom>
            <a:solidFill>
              <a:srgbClr val="BC0E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Retângulo 23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prstClr val="black"/>
                <a:srgbClr val="BC0E3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3673"/>
                      </a14:imgEffect>
                      <a14:imgEffect>
                        <a14:saturation sat="1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76" t="18203" r="15590" b="2536"/>
            <a:stretch/>
          </p:blipFill>
          <p:spPr>
            <a:xfrm>
              <a:off x="8539162" y="6243637"/>
              <a:ext cx="604838" cy="614363"/>
            </a:xfrm>
            <a:prstGeom prst="rect">
              <a:avLst/>
            </a:prstGeom>
          </p:spPr>
        </p:pic>
        <p:grpSp>
          <p:nvGrpSpPr>
            <p:cNvPr id="26" name="Grupo 25"/>
            <p:cNvGrpSpPr/>
            <p:nvPr/>
          </p:nvGrpSpPr>
          <p:grpSpPr>
            <a:xfrm rot="5400000">
              <a:off x="-3042398" y="3195270"/>
              <a:ext cx="6449921" cy="59381"/>
              <a:chOff x="0" y="154657"/>
              <a:chExt cx="9143999" cy="65840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0" y="166628"/>
                <a:ext cx="2949620" cy="53869"/>
              </a:xfrm>
              <a:prstGeom prst="rect">
                <a:avLst/>
              </a:prstGeom>
              <a:solidFill>
                <a:srgbClr val="BC0E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8" name="Retângulo 27"/>
              <p:cNvSpPr/>
              <p:nvPr/>
            </p:nvSpPr>
            <p:spPr>
              <a:xfrm>
                <a:off x="6194379" y="154657"/>
                <a:ext cx="2949620" cy="6584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9" name="Retângulo 28"/>
              <p:cNvSpPr/>
              <p:nvPr/>
            </p:nvSpPr>
            <p:spPr>
              <a:xfrm>
                <a:off x="3097189" y="166628"/>
                <a:ext cx="2949620" cy="53869"/>
              </a:xfrm>
              <a:prstGeom prst="rect">
                <a:avLst/>
              </a:prstGeom>
              <a:solidFill>
                <a:srgbClr val="EF2D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9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193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apresentado em cartaz</a:t>
            </a:r>
            <a:endParaRPr lang="pt-PT" sz="28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303213" y="1462124"/>
            <a:ext cx="7886700" cy="1130951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Serve para apresentar </a:t>
            </a:r>
            <a:r>
              <a:rPr lang="pt-PT" sz="2200" dirty="0"/>
              <a:t>um conjunto de informações através da palavra e da </a:t>
            </a:r>
            <a:r>
              <a:rPr lang="pt-PT" sz="2200" dirty="0" smtClean="0"/>
              <a:t>imagem.</a:t>
            </a:r>
            <a:endParaRPr lang="pt-PT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8" y="3113467"/>
            <a:ext cx="3442625" cy="244426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8558" y="5557731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 smtClean="0"/>
              <a:t>EDV Digital</a:t>
            </a:r>
            <a:endParaRPr lang="pt-PT" sz="1000" dirty="0"/>
          </a:p>
        </p:txBody>
      </p:sp>
      <p:pic>
        <p:nvPicPr>
          <p:cNvPr id="4098" name="Picture 2" descr="http://www.planonacionaldeleitura.gov.pt/Concursos/upload/ficheiros/cartaz_minha__escola__educacao_pre-escol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23" y="3113467"/>
            <a:ext cx="3232085" cy="244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647810" y="5540137"/>
            <a:ext cx="28584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/>
              <a:t>Bibliotecas-Agrupamento Gonçalo Mendes da Maia</a:t>
            </a:r>
          </a:p>
        </p:txBody>
      </p: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193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apresentado em cartaz</a:t>
            </a:r>
            <a:endParaRPr lang="pt-PT" sz="2800" b="1" dirty="0"/>
          </a:p>
        </p:txBody>
      </p:sp>
      <p:sp>
        <p:nvSpPr>
          <p:cNvPr id="18" name="Marcador de Posição de Conteúdo 2"/>
          <p:cNvSpPr>
            <a:spLocks noGrp="1"/>
          </p:cNvSpPr>
          <p:nvPr>
            <p:ph idx="1"/>
          </p:nvPr>
        </p:nvSpPr>
        <p:spPr>
          <a:xfrm>
            <a:off x="303213" y="1462124"/>
            <a:ext cx="7886700" cy="1936170"/>
          </a:xfrm>
        </p:spPr>
        <p:txBody>
          <a:bodyPr rtlCol="0">
            <a:noAutofit/>
          </a:bodyPr>
          <a:lstStyle/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6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Deve </a:t>
            </a:r>
            <a:r>
              <a:rPr lang="pt-PT" sz="2200" dirty="0"/>
              <a:t>atrair a atenção </a:t>
            </a:r>
            <a:r>
              <a:rPr lang="pt-PT" sz="2200" dirty="0" smtClean="0"/>
              <a:t>de quem lê e </a:t>
            </a:r>
            <a:r>
              <a:rPr lang="pt-PT" sz="2200" dirty="0"/>
              <a:t>transmitir a mensagem de forma eficaz.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0"/>
            <a:ext cx="8992379" cy="686469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00" y="2827635"/>
            <a:ext cx="3967088" cy="32849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BC0E3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31023" y="4356409"/>
            <a:ext cx="1507507" cy="14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apresentado em cartaz</a:t>
            </a:r>
            <a:endParaRPr lang="pt-PT" sz="2800" b="1" dirty="0"/>
          </a:p>
        </p:txBody>
      </p:sp>
      <p:sp>
        <p:nvSpPr>
          <p:cNvPr id="3" name="Retângulo 2"/>
          <p:cNvSpPr/>
          <p:nvPr/>
        </p:nvSpPr>
        <p:spPr>
          <a:xfrm>
            <a:off x="442913" y="1735405"/>
            <a:ext cx="7886700" cy="88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Quando iniciamos a construção do cartaz já devemos ter toda a informação (textos e imagens) definida e organizada</a:t>
            </a:r>
            <a:r>
              <a:rPr lang="pt-PT" sz="2400" dirty="0" smtClean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97" y="302746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cartaz: orientações</a:t>
            </a:r>
            <a:endParaRPr lang="pt-PT" sz="2800" b="1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292771"/>
            <a:ext cx="4248357" cy="4950865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b="1" dirty="0" smtClean="0"/>
              <a:t>Tema</a:t>
            </a:r>
            <a:r>
              <a:rPr lang="pt-PT" sz="2300" dirty="0"/>
              <a:t>: um só assunto por </a:t>
            </a:r>
            <a:r>
              <a:rPr lang="pt-PT" sz="2300" dirty="0" smtClean="0"/>
              <a:t>cartaz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b="1" dirty="0" smtClean="0"/>
              <a:t>Fundo</a:t>
            </a:r>
            <a:r>
              <a:rPr lang="pt-PT" sz="2300" dirty="0"/>
              <a:t>: escolher cor que faça realçar o que se quer </a:t>
            </a:r>
            <a:r>
              <a:rPr lang="pt-PT" sz="2300" dirty="0" smtClean="0"/>
              <a:t>apresentar</a:t>
            </a:r>
            <a:endParaRPr lang="pt-PT" sz="2300" dirty="0"/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b="1" dirty="0"/>
              <a:t>Imagens</a:t>
            </a:r>
            <a:r>
              <a:rPr lang="pt-PT" sz="2300" dirty="0"/>
              <a:t>: sugestivas e de cores contrastantes (devem ser legendadas e devem respeitar os direitos de autor</a:t>
            </a:r>
            <a:r>
              <a:rPr lang="pt-PT" sz="2300" dirty="0" smtClean="0"/>
              <a:t>)</a:t>
            </a:r>
            <a:endParaRPr lang="pt-PT" sz="2300" dirty="0"/>
          </a:p>
          <a:p>
            <a:pPr marL="355600" indent="-17780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9999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800" y="1292771"/>
            <a:ext cx="2580792" cy="1937084"/>
          </a:xfrm>
          <a:prstGeom prst="rect">
            <a:avLst/>
          </a:prstGeom>
        </p:spPr>
      </p:pic>
      <p:pic>
        <p:nvPicPr>
          <p:cNvPr id="1028" name="Picture 4" descr="https://benentroncamento.files.wordpress.com/2012/06/dscf13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6" t="3037" r="3136"/>
          <a:stretch/>
        </p:blipFill>
        <p:spPr bwMode="auto">
          <a:xfrm>
            <a:off x="5427800" y="3796654"/>
            <a:ext cx="2580792" cy="209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426533" y="5894029"/>
            <a:ext cx="258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Biblioteca Escolar Norte</a:t>
            </a:r>
            <a:endParaRPr lang="pt-PT" sz="1000" dirty="0"/>
          </a:p>
        </p:txBody>
      </p:sp>
      <p:sp>
        <p:nvSpPr>
          <p:cNvPr id="4" name="Retângulo 3"/>
          <p:cNvSpPr/>
          <p:nvPr/>
        </p:nvSpPr>
        <p:spPr>
          <a:xfrm>
            <a:off x="5421581" y="3240563"/>
            <a:ext cx="18020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000" dirty="0"/>
              <a:t>Escola Parque de São </a:t>
            </a:r>
            <a:r>
              <a:rPr lang="pt-PT" sz="1000" dirty="0" smtClean="0"/>
              <a:t>Cristóvão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38700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cartaz: orientações</a:t>
            </a:r>
            <a:endParaRPr lang="pt-PT" sz="2800" b="1" dirty="0"/>
          </a:p>
        </p:txBody>
      </p:sp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42914" y="1292771"/>
            <a:ext cx="3612252" cy="4935751"/>
          </a:xfrm>
        </p:spPr>
        <p:txBody>
          <a:bodyPr rtlCol="0">
            <a:normAutofit/>
          </a:bodyPr>
          <a:lstStyle/>
          <a:p>
            <a:pPr marL="355600" indent="-1778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b="1" dirty="0" smtClean="0"/>
              <a:t>Texto</a:t>
            </a:r>
            <a:r>
              <a:rPr lang="pt-PT" sz="2300" dirty="0"/>
              <a:t>: </a:t>
            </a:r>
            <a:r>
              <a:rPr lang="pt-PT" sz="2300" dirty="0" smtClean="0"/>
              <a:t>escrever frases curtas e </a:t>
            </a:r>
            <a:r>
              <a:rPr lang="pt-PT" sz="2300" dirty="0"/>
              <a:t>diretas</a:t>
            </a:r>
          </a:p>
          <a:p>
            <a:pPr marL="355600" indent="-177800" algn="just">
              <a:lnSpc>
                <a:spcPct val="100000"/>
              </a:lnSpc>
              <a:spcBef>
                <a:spcPts val="1800"/>
              </a:spcBef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b="1" dirty="0" smtClean="0"/>
              <a:t>Letra</a:t>
            </a:r>
            <a:r>
              <a:rPr lang="pt-PT" sz="2300" dirty="0" smtClean="0"/>
              <a:t>:</a:t>
            </a:r>
          </a:p>
          <a:p>
            <a:pPr marL="5207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pt-PT" sz="2300" dirty="0" smtClean="0"/>
              <a:t>de </a:t>
            </a:r>
            <a:r>
              <a:rPr lang="pt-PT" sz="2300" dirty="0"/>
              <a:t>leitura </a:t>
            </a:r>
            <a:r>
              <a:rPr lang="pt-PT" sz="2300" dirty="0" smtClean="0"/>
              <a:t>fácil</a:t>
            </a:r>
          </a:p>
          <a:p>
            <a:pPr marL="5207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pt-PT" sz="2300" dirty="0" smtClean="0"/>
              <a:t>cor </a:t>
            </a:r>
            <a:r>
              <a:rPr lang="pt-PT" sz="2300" dirty="0"/>
              <a:t>contrastante com o </a:t>
            </a:r>
            <a:r>
              <a:rPr lang="pt-PT" sz="2300" dirty="0" smtClean="0"/>
              <a:t>fundo</a:t>
            </a:r>
          </a:p>
          <a:p>
            <a:pPr marL="520700" indent="-3429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pt-PT" sz="2300" dirty="0" smtClean="0"/>
              <a:t>tamanho </a:t>
            </a:r>
            <a:r>
              <a:rPr lang="pt-PT" sz="2300" dirty="0"/>
              <a:t>diferente para o título (maior) e texto ou </a:t>
            </a:r>
            <a:r>
              <a:rPr lang="pt-PT" sz="2300" dirty="0" smtClean="0"/>
              <a:t>legenda</a:t>
            </a:r>
            <a:endParaRPr lang="pt-PT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52" y="2042699"/>
            <a:ext cx="4010025" cy="30003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80451" y="5043074"/>
            <a:ext cx="4010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Colégio Bom Jesus, Curitiba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33306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cartaz: </a:t>
            </a:r>
            <a:r>
              <a:rPr lang="pt-PT" sz="2800" b="1" dirty="0"/>
              <a:t>orientações</a:t>
            </a: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442913" y="1391478"/>
            <a:ext cx="7886700" cy="303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As frases mais importantes devem ser destacadas.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/>
              <a:t>O espaço ocupado pelo texto deve ser menor do que o espaço ocupado pela imagem.</a:t>
            </a:r>
          </a:p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A </a:t>
            </a:r>
            <a:r>
              <a:rPr lang="pt-PT" sz="2400" dirty="0"/>
              <a:t>informação deve ser distribuída de forma equilibrada pelo espaço disponível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pic>
        <p:nvPicPr>
          <p:cNvPr id="8" name="Picture 2" descr="slide-12-728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9912" r="35880" b="48119"/>
          <a:stretch>
            <a:fillRect/>
          </a:stretch>
        </p:blipFill>
        <p:spPr bwMode="auto">
          <a:xfrm>
            <a:off x="3219615" y="4789411"/>
            <a:ext cx="2333296" cy="1459286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1" y="-6691"/>
            <a:ext cx="8992379" cy="6864691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2913" y="269881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Trabalho em cartaz: planificação</a:t>
            </a:r>
            <a:endParaRPr lang="pt-PT" sz="2800" b="1" dirty="0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442913" y="1452152"/>
            <a:ext cx="7886700" cy="156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1778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BC0E34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/>
              <a:t>Planifica </a:t>
            </a:r>
            <a:r>
              <a:rPr lang="pt-PT" sz="2400" dirty="0"/>
              <a:t>o cartaz, elaborando um esboço com as zonas que </a:t>
            </a:r>
            <a:r>
              <a:rPr lang="pt-PT" sz="2400" dirty="0" smtClean="0"/>
              <a:t>se querem  </a:t>
            </a:r>
            <a:r>
              <a:rPr lang="pt-PT" sz="2400" dirty="0"/>
              <a:t>trabalhar.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52773"/>
              </p:ext>
            </p:extLst>
          </p:nvPr>
        </p:nvGraphicFramePr>
        <p:xfrm>
          <a:off x="724480" y="3390678"/>
          <a:ext cx="3661783" cy="2394176"/>
        </p:xfrm>
        <a:graphic>
          <a:graphicData uri="http://schemas.openxmlformats.org/drawingml/2006/table">
            <a:tbl>
              <a:tblPr/>
              <a:tblGrid>
                <a:gridCol w="1208375"/>
                <a:gridCol w="1226704"/>
                <a:gridCol w="1226704"/>
              </a:tblGrid>
              <a:tr h="80742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Título</a:t>
                      </a:r>
                      <a:endParaRPr lang="pt-PT" sz="2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37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b="1" kern="1400" dirty="0" smtClean="0">
                          <a:ln>
                            <a:noFill/>
                          </a:ln>
                          <a:solidFill>
                            <a:srgbClr val="BC0E34"/>
                          </a:solidFill>
                          <a:effectLst/>
                          <a:latin typeface="Calibri" panose="020F0502020204030204" pitchFamily="34" charset="0"/>
                        </a:rPr>
                        <a:t>Imagem</a:t>
                      </a:r>
                      <a:endParaRPr lang="pt-PT" sz="2000" kern="1400" dirty="0">
                        <a:ln>
                          <a:noFill/>
                        </a:ln>
                        <a:solidFill>
                          <a:srgbClr val="BC0E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b="1" kern="1400" dirty="0">
                          <a:ln>
                            <a:noFill/>
                          </a:ln>
                          <a:solidFill>
                            <a:srgbClr val="BC0E34"/>
                          </a:solidFill>
                          <a:effectLst/>
                          <a:latin typeface="Calibri" panose="020F0502020204030204" pitchFamily="34" charset="0"/>
                        </a:rPr>
                        <a:t>Imagem</a:t>
                      </a:r>
                      <a:endParaRPr lang="pt-PT" sz="2000" kern="1400" dirty="0">
                        <a:ln>
                          <a:noFill/>
                        </a:ln>
                        <a:solidFill>
                          <a:srgbClr val="BC0E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b="1" kern="1400" dirty="0" smtClean="0">
                          <a:ln>
                            <a:noFill/>
                          </a:ln>
                          <a:solidFill>
                            <a:srgbClr val="BC0E34"/>
                          </a:solidFill>
                          <a:effectLst/>
                          <a:latin typeface="Calibri" panose="020F0502020204030204" pitchFamily="34" charset="0"/>
                        </a:rPr>
                        <a:t>Imagem</a:t>
                      </a:r>
                      <a:endParaRPr lang="pt-PT" sz="2000" kern="1400" dirty="0">
                        <a:ln>
                          <a:noFill/>
                        </a:ln>
                        <a:solidFill>
                          <a:srgbClr val="BC0E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37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b="1" kern="1400" dirty="0">
                          <a:ln>
                            <a:noFill/>
                          </a:ln>
                          <a:solidFill>
                            <a:srgbClr val="BC0E34"/>
                          </a:solidFill>
                          <a:effectLst/>
                          <a:latin typeface="Calibri" panose="020F0502020204030204" pitchFamily="34" charset="0"/>
                        </a:rPr>
                        <a:t>Imagem</a:t>
                      </a:r>
                      <a:endParaRPr lang="pt-PT" sz="2000" kern="1400" dirty="0">
                        <a:ln>
                          <a:noFill/>
                        </a:ln>
                        <a:solidFill>
                          <a:srgbClr val="BC0E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</a:t>
                      </a: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2000" b="1" kern="1400" dirty="0">
                          <a:ln>
                            <a:noFill/>
                          </a:ln>
                          <a:solidFill>
                            <a:srgbClr val="BC0E34"/>
                          </a:solidFill>
                          <a:effectLst/>
                          <a:latin typeface="Calibri" panose="020F0502020204030204" pitchFamily="34" charset="0"/>
                        </a:rPr>
                        <a:t>Imagem</a:t>
                      </a:r>
                      <a:endParaRPr lang="pt-PT" sz="2000" kern="1400" dirty="0">
                        <a:ln>
                          <a:noFill/>
                        </a:ln>
                        <a:solidFill>
                          <a:srgbClr val="BC0E3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 anchor="ctr">
                    <a:lnL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4851399" y="2743200"/>
            <a:ext cx="3001181" cy="3689133"/>
            <a:chOff x="943781" y="1997247"/>
            <a:chExt cx="3314700" cy="3948781"/>
          </a:xfrm>
        </p:grpSpPr>
        <p:sp>
          <p:nvSpPr>
            <p:cNvPr id="12" name="Retângulo 11"/>
            <p:cNvSpPr/>
            <p:nvPr/>
          </p:nvSpPr>
          <p:spPr>
            <a:xfrm>
              <a:off x="943781" y="1997247"/>
              <a:ext cx="3314700" cy="394878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1521631" y="2326527"/>
              <a:ext cx="2159000" cy="4282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BC0E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/>
                <a:t>Título</a:t>
              </a:r>
              <a:endParaRPr lang="pt-PT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273981" y="2840751"/>
              <a:ext cx="1136774" cy="6588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BC0E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pt-PT" sz="1000" dirty="0" smtClean="0"/>
            </a:p>
            <a:p>
              <a:pPr algn="ctr"/>
              <a:endParaRPr lang="pt-PT" sz="600" dirty="0" smtClean="0"/>
            </a:p>
            <a:p>
              <a:pPr algn="ctr"/>
              <a:r>
                <a:rPr lang="pt-PT" dirty="0" smtClean="0"/>
                <a:t>Texto</a:t>
              </a:r>
              <a:endParaRPr lang="pt-PT" sz="10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827486" y="3820695"/>
              <a:ext cx="1136774" cy="18777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BC0E34"/>
              </a:solidFill>
            </a:ln>
          </p:spPr>
          <p:txBody>
            <a:bodyPr wrap="square" rtlCol="0">
              <a:spAutoFit/>
            </a:bodyPr>
            <a:lstStyle/>
            <a:p>
              <a:endParaRPr lang="pt-PT" dirty="0" smtClean="0"/>
            </a:p>
            <a:p>
              <a:endParaRPr lang="pt-PT" dirty="0"/>
            </a:p>
            <a:p>
              <a:pPr algn="ctr"/>
              <a:r>
                <a:rPr lang="pt-PT" dirty="0" smtClean="0"/>
                <a:t>Imagem</a:t>
              </a:r>
            </a:p>
            <a:p>
              <a:pPr algn="ctr"/>
              <a:endParaRPr lang="pt-PT" dirty="0" smtClean="0"/>
            </a:p>
            <a:p>
              <a:endParaRPr lang="pt-PT" dirty="0"/>
            </a:p>
            <a:p>
              <a:endParaRPr lang="pt-PT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2827486" y="2801175"/>
              <a:ext cx="1136774" cy="7577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rgbClr val="BC0E3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pt-PT" sz="1000" dirty="0" smtClean="0"/>
            </a:p>
            <a:p>
              <a:pPr algn="ctr"/>
              <a:endParaRPr lang="pt-PT" sz="600" dirty="0" smtClean="0"/>
            </a:p>
            <a:p>
              <a:pPr algn="ctr"/>
              <a:r>
                <a:rPr lang="pt-PT" dirty="0" smtClean="0"/>
                <a:t>Texto</a:t>
              </a:r>
            </a:p>
            <a:p>
              <a:pPr algn="ctr"/>
              <a:endParaRPr lang="pt-PT" sz="600" dirty="0" smtClean="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825500" y="274320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2">
                    <a:lumMod val="50000"/>
                  </a:schemeClr>
                </a:solidFill>
              </a:rPr>
              <a:t>Exemplos:</a:t>
            </a:r>
            <a:endParaRPr lang="pt-P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150366" y="4481721"/>
            <a:ext cx="1029253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BC0E34"/>
            </a:solidFill>
          </a:ln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  <a:p>
            <a:pPr algn="ctr"/>
            <a:r>
              <a:rPr lang="pt-PT" dirty="0" smtClean="0"/>
              <a:t>Imagem</a:t>
            </a:r>
          </a:p>
          <a:p>
            <a:pPr algn="ctr"/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89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3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9004C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3244</TotalTime>
  <Words>629</Words>
  <Application>Microsoft Office PowerPoint</Application>
  <PresentationFormat>Apresentação no Ecrã (4:3)</PresentationFormat>
  <Paragraphs>104</Paragraphs>
  <Slides>18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Tema do Office</vt:lpstr>
      <vt:lpstr>O aprendiz de investigador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305</cp:revision>
  <dcterms:created xsi:type="dcterms:W3CDTF">2014-01-18T09:26:29Z</dcterms:created>
  <dcterms:modified xsi:type="dcterms:W3CDTF">2019-03-05T15:32:57Z</dcterms:modified>
</cp:coreProperties>
</file>