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1"/>
  </p:notesMasterIdLst>
  <p:sldIdLst>
    <p:sldId id="280" r:id="rId5"/>
    <p:sldId id="260" r:id="rId6"/>
    <p:sldId id="279" r:id="rId7"/>
    <p:sldId id="261" r:id="rId8"/>
    <p:sldId id="292" r:id="rId9"/>
    <p:sldId id="293" r:id="rId10"/>
    <p:sldId id="262" r:id="rId11"/>
    <p:sldId id="284" r:id="rId12"/>
    <p:sldId id="285" r:id="rId13"/>
    <p:sldId id="286" r:id="rId14"/>
    <p:sldId id="287" r:id="rId15"/>
    <p:sldId id="288" r:id="rId16"/>
    <p:sldId id="291" r:id="rId17"/>
    <p:sldId id="290" r:id="rId18"/>
    <p:sldId id="263" r:id="rId19"/>
    <p:sldId id="264" r:id="rId2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A6E39-C0B5-4E5E-BBA0-BC7CA183EF9E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B17C0-8B38-4BD2-8FE4-FA03B1ABDC7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216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2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4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9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5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5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72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88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4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77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37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45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7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37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3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4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29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32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14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33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16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0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1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36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78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0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73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70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96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90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50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32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84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8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80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33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69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71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9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3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7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3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9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1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2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6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6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hyperlink" Target="http://creativecommons.org/licenses/by-nc-nd/4.0/deed.pt_PT" TargetMode="External"/><Relationship Id="rId12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30.jpeg"/><Relationship Id="rId5" Type="http://schemas.openxmlformats.org/officeDocument/2006/relationships/image" Target="../media/image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ethisforme.com/p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1528375"/>
            <a:ext cx="9144000" cy="895350"/>
          </a:xfrm>
        </p:spPr>
        <p:txBody>
          <a:bodyPr>
            <a:normAutofit fontScale="90000"/>
          </a:bodyPr>
          <a:lstStyle/>
          <a:p>
            <a:r>
              <a:rPr lang="pt-PT" sz="4400" b="1" dirty="0">
                <a:solidFill>
                  <a:srgbClr val="009999"/>
                </a:solidFill>
                <a:latin typeface="+mn-lt"/>
              </a:rPr>
              <a:t>O aprendiz de </a:t>
            </a:r>
            <a:r>
              <a:rPr lang="pt-PT" sz="4400" b="1" dirty="0" smtClean="0">
                <a:solidFill>
                  <a:srgbClr val="009999"/>
                </a:solidFill>
                <a:latin typeface="+mn-lt"/>
              </a:rPr>
              <a:t>investigador</a:t>
            </a:r>
            <a:r>
              <a:rPr lang="pt-PT" dirty="0"/>
              <a:t>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" y="2447797"/>
            <a:ext cx="9143998" cy="982761"/>
          </a:xfrm>
        </p:spPr>
        <p:txBody>
          <a:bodyPr>
            <a:noAutofit/>
          </a:bodyPr>
          <a:lstStyle/>
          <a:p>
            <a:r>
              <a:rPr lang="pt-PT" sz="3200" dirty="0"/>
              <a:t>Respeitar os direitos de </a:t>
            </a:r>
            <a:r>
              <a:rPr lang="pt-PT" sz="3200" dirty="0" smtClean="0"/>
              <a:t>autor</a:t>
            </a:r>
          </a:p>
          <a:p>
            <a:r>
              <a:rPr lang="pt-PT" sz="2800" b="1" dirty="0"/>
              <a:t> Referências </a:t>
            </a:r>
            <a:r>
              <a:rPr lang="pt-PT" sz="2800" b="1" dirty="0" smtClean="0"/>
              <a:t>bibliográficas </a:t>
            </a:r>
            <a:r>
              <a:rPr lang="pt-PT" sz="2800" b="1"/>
              <a:t>automáticas </a:t>
            </a:r>
            <a:r>
              <a:rPr lang="pt-PT" sz="2800" b="1" i="1" smtClean="0"/>
              <a:t>online</a:t>
            </a:r>
            <a:endParaRPr lang="pt-PT" sz="28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3975100"/>
            <a:ext cx="9144000" cy="28829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prstClr val="white"/>
                </a:solidFill>
              </a:rPr>
              <a:t>Literacias na escola: formar os parceiros da biblioteca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0" y="208056"/>
            <a:ext cx="9143999" cy="65840"/>
            <a:chOff x="0" y="234950"/>
            <a:chExt cx="9143999" cy="65840"/>
          </a:xfrm>
        </p:grpSpPr>
        <p:sp>
          <p:nvSpPr>
            <p:cNvPr id="14" name="Retângulo 13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75882" y="5658737"/>
            <a:ext cx="8047897" cy="982229"/>
            <a:chOff x="575882" y="5658737"/>
            <a:chExt cx="8047897" cy="9822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1"/>
            <a:stretch>
              <a:fillRect/>
            </a:stretch>
          </p:blipFill>
          <p:spPr bwMode="auto">
            <a:xfrm>
              <a:off x="7521187" y="5682634"/>
              <a:ext cx="1102592" cy="944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525" y="5689094"/>
              <a:ext cx="1197037" cy="95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" r="2480"/>
            <a:stretch>
              <a:fillRect/>
            </a:stretch>
          </p:blipFill>
          <p:spPr bwMode="auto">
            <a:xfrm>
              <a:off x="4011168" y="5692788"/>
              <a:ext cx="1232856" cy="947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" r="22153"/>
            <a:stretch>
              <a:fillRect/>
            </a:stretch>
          </p:blipFill>
          <p:spPr bwMode="auto">
            <a:xfrm>
              <a:off x="575882" y="5658737"/>
              <a:ext cx="1197037" cy="957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6"/>
            <a:stretch>
              <a:fillRect/>
            </a:stretch>
          </p:blipFill>
          <p:spPr bwMode="auto">
            <a:xfrm>
              <a:off x="5784087" y="5682634"/>
              <a:ext cx="1197037" cy="957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6046809" y="3478702"/>
            <a:ext cx="2757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ensino </a:t>
            </a:r>
            <a:r>
              <a:rPr lang="pt-P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básico </a:t>
            </a:r>
            <a:r>
              <a:rPr lang="pt-PT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 2.º e 3.º CEB</a:t>
            </a:r>
            <a:endParaRPr lang="pt-PT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48" y="310571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0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609817"/>
            <a:ext cx="7886700" cy="575605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r>
              <a:rPr lang="pt-PT" sz="1800" dirty="0"/>
              <a:t> </a:t>
            </a:r>
          </a:p>
          <a:p>
            <a:pPr marL="0" indent="0">
              <a:buNone/>
            </a:pPr>
            <a:endParaRPr lang="pt-PT" sz="2400" dirty="0"/>
          </a:p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87" y="2192667"/>
            <a:ext cx="7553696" cy="141887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66878" y="70626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>
                <a:solidFill>
                  <a:srgbClr val="009999"/>
                </a:solidFill>
              </a:rPr>
              <a:t>Criar uma referência | livro</a:t>
            </a:r>
          </a:p>
        </p:txBody>
      </p:sp>
      <p:sp>
        <p:nvSpPr>
          <p:cNvPr id="11" name="Nota de aviso com Linha 1 10"/>
          <p:cNvSpPr/>
          <p:nvPr/>
        </p:nvSpPr>
        <p:spPr>
          <a:xfrm>
            <a:off x="442912" y="3801898"/>
            <a:ext cx="3824288" cy="744880"/>
          </a:xfrm>
          <a:prstGeom prst="borderCallout1">
            <a:avLst>
              <a:gd name="adj1" fmla="val -6569"/>
              <a:gd name="adj2" fmla="val 25661"/>
              <a:gd name="adj3" fmla="val -90454"/>
              <a:gd name="adj4" fmla="val 35784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Para fazer a </a:t>
            </a:r>
            <a:r>
              <a:rPr lang="pt-PT" b="1" dirty="0" smtClean="0">
                <a:solidFill>
                  <a:schemeClr val="accent5">
                    <a:lumMod val="50000"/>
                  </a:schemeClr>
                </a:solidFill>
              </a:rPr>
              <a:t>referência</a:t>
            </a:r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: “Bibliografia”</a:t>
            </a: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72070" y="4737138"/>
            <a:ext cx="4998913" cy="1438375"/>
          </a:xfrm>
          <a:prstGeom prst="ellipse">
            <a:avLst/>
          </a:prstGeom>
          <a:noFill/>
          <a:ln w="28575">
            <a:solidFill>
              <a:srgbClr val="008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Corrigir o que está em inglês e, em seguida, basta </a:t>
            </a:r>
            <a:r>
              <a:rPr lang="pt-P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copiar </a:t>
            </a:r>
            <a:r>
              <a:rPr lang="pt-P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pt-P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colar</a:t>
            </a:r>
            <a:r>
              <a:rPr lang="pt-P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Há limite de tempo.</a:t>
            </a:r>
          </a:p>
        </p:txBody>
      </p:sp>
      <p:sp>
        <p:nvSpPr>
          <p:cNvPr id="8" name="Nota de aviso com Linha 1 7"/>
          <p:cNvSpPr/>
          <p:nvPr/>
        </p:nvSpPr>
        <p:spPr>
          <a:xfrm>
            <a:off x="442914" y="1192695"/>
            <a:ext cx="2565330" cy="819631"/>
          </a:xfrm>
          <a:prstGeom prst="borderCallout1">
            <a:avLst>
              <a:gd name="adj1" fmla="val 107060"/>
              <a:gd name="adj2" fmla="val 52951"/>
              <a:gd name="adj3" fmla="val 191406"/>
              <a:gd name="adj4" fmla="val 62248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Para fazer uma </a:t>
            </a:r>
            <a:r>
              <a:rPr lang="pt-PT" b="1" dirty="0" smtClean="0">
                <a:solidFill>
                  <a:schemeClr val="accent5">
                    <a:lumMod val="50000"/>
                  </a:schemeClr>
                </a:solidFill>
              </a:rPr>
              <a:t>citação</a:t>
            </a:r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: “Texto do livro”</a:t>
            </a:r>
          </a:p>
        </p:txBody>
      </p:sp>
    </p:spTree>
    <p:extLst>
      <p:ext uri="{BB962C8B-B14F-4D97-AF65-F5344CB8AC3E}">
        <p14:creationId xmlns:p14="http://schemas.microsoft.com/office/powerpoint/2010/main" val="31292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12787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609817"/>
            <a:ext cx="7886700" cy="575605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r>
              <a:rPr lang="pt-PT" sz="1800" dirty="0"/>
              <a:t> </a:t>
            </a:r>
          </a:p>
          <a:p>
            <a:pPr marL="0" indent="0">
              <a:buNone/>
            </a:pPr>
            <a:endParaRPr lang="pt-PT" sz="2400" dirty="0"/>
          </a:p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0" name="Retângulo 9"/>
          <p:cNvSpPr/>
          <p:nvPr/>
        </p:nvSpPr>
        <p:spPr>
          <a:xfrm>
            <a:off x="366878" y="70626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>
                <a:solidFill>
                  <a:srgbClr val="009999"/>
                </a:solidFill>
              </a:rPr>
              <a:t>Criar uma referência | </a:t>
            </a:r>
            <a:r>
              <a:rPr lang="pt-PT" sz="2800" b="1" dirty="0" smtClean="0">
                <a:solidFill>
                  <a:srgbClr val="009999"/>
                </a:solidFill>
              </a:rPr>
              <a:t>página web</a:t>
            </a:r>
            <a:endParaRPr lang="pt-PT" sz="2800" b="1" dirty="0">
              <a:solidFill>
                <a:srgbClr val="009999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13" y="2338761"/>
            <a:ext cx="7115175" cy="28194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28619" y="2879671"/>
            <a:ext cx="6718761" cy="410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Publicidade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Nota de aviso com Linha 1 10"/>
          <p:cNvSpPr/>
          <p:nvPr/>
        </p:nvSpPr>
        <p:spPr>
          <a:xfrm>
            <a:off x="665000" y="5620277"/>
            <a:ext cx="3523001" cy="729429"/>
          </a:xfrm>
          <a:prstGeom prst="borderCallout1">
            <a:avLst>
              <a:gd name="adj1" fmla="val -6569"/>
              <a:gd name="adj2" fmla="val 25661"/>
              <a:gd name="adj3" fmla="val -213629"/>
              <a:gd name="adj4" fmla="val 50782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357188"/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1.º Colocar o endereço eletrónico, URL, e clicar em “autocite”</a:t>
            </a: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89966" y="3748461"/>
            <a:ext cx="996789" cy="537726"/>
          </a:xfrm>
          <a:prstGeom prst="ellipse">
            <a:avLst/>
          </a:prstGeom>
          <a:noFill/>
          <a:ln w="28575">
            <a:solidFill>
              <a:srgbClr val="008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Nota de aviso com Linha 1 14"/>
          <p:cNvSpPr/>
          <p:nvPr/>
        </p:nvSpPr>
        <p:spPr>
          <a:xfrm>
            <a:off x="5321722" y="5620277"/>
            <a:ext cx="2786725" cy="699541"/>
          </a:xfrm>
          <a:prstGeom prst="borderCallout1">
            <a:avLst>
              <a:gd name="adj1" fmla="val -6569"/>
              <a:gd name="adj2" fmla="val 25661"/>
              <a:gd name="adj3" fmla="val -159188"/>
              <a:gd name="adj4" fmla="val -14628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Informações com os passos a seguir</a:t>
            </a: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852" y="708751"/>
            <a:ext cx="2520796" cy="2935240"/>
          </a:xfrm>
          <a:prstGeom prst="rect">
            <a:avLst/>
          </a:prstGeom>
          <a:ln>
            <a:solidFill>
              <a:srgbClr val="009999"/>
            </a:solidFill>
          </a:ln>
        </p:spPr>
      </p:pic>
      <p:sp>
        <p:nvSpPr>
          <p:cNvPr id="17" name="Nota de aviso com Linha 1 16"/>
          <p:cNvSpPr/>
          <p:nvPr/>
        </p:nvSpPr>
        <p:spPr>
          <a:xfrm>
            <a:off x="4049513" y="928277"/>
            <a:ext cx="1272209" cy="364008"/>
          </a:xfrm>
          <a:prstGeom prst="borderCallout1">
            <a:avLst>
              <a:gd name="adj1" fmla="val 45984"/>
              <a:gd name="adj2" fmla="val 102934"/>
              <a:gd name="adj3" fmla="val 104845"/>
              <a:gd name="adj4" fmla="val 132886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Página web</a:t>
            </a:r>
          </a:p>
        </p:txBody>
      </p:sp>
    </p:spTree>
    <p:extLst>
      <p:ext uri="{BB962C8B-B14F-4D97-AF65-F5344CB8AC3E}">
        <p14:creationId xmlns:p14="http://schemas.microsoft.com/office/powerpoint/2010/main" val="27796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0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609817"/>
            <a:ext cx="7886700" cy="575605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r>
              <a:rPr lang="pt-PT" sz="1800" dirty="0"/>
              <a:t> </a:t>
            </a:r>
          </a:p>
          <a:p>
            <a:pPr marL="0" indent="0">
              <a:buNone/>
            </a:pPr>
            <a:endParaRPr lang="pt-PT" sz="2400" dirty="0"/>
          </a:p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0" name="Retângulo 9"/>
          <p:cNvSpPr/>
          <p:nvPr/>
        </p:nvSpPr>
        <p:spPr>
          <a:xfrm>
            <a:off x="366878" y="70626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>
                <a:solidFill>
                  <a:srgbClr val="009999"/>
                </a:solidFill>
              </a:rPr>
              <a:t>Criar uma referência | página web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645028"/>
            <a:ext cx="4818200" cy="242890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3" y="3288094"/>
            <a:ext cx="4800766" cy="2863615"/>
          </a:xfrm>
          <a:prstGeom prst="rect">
            <a:avLst/>
          </a:prstGeom>
        </p:spPr>
      </p:pic>
      <p:sp>
        <p:nvSpPr>
          <p:cNvPr id="8" name="Nota de aviso com Linha 1 7"/>
          <p:cNvSpPr/>
          <p:nvPr/>
        </p:nvSpPr>
        <p:spPr>
          <a:xfrm>
            <a:off x="5592114" y="1006124"/>
            <a:ext cx="2737499" cy="699541"/>
          </a:xfrm>
          <a:prstGeom prst="borderCallout1">
            <a:avLst>
              <a:gd name="adj1" fmla="val 118462"/>
              <a:gd name="adj2" fmla="val 35065"/>
              <a:gd name="adj3" fmla="val 248110"/>
              <a:gd name="adj4" fmla="val -83645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357188"/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2.º Clicar em “Final step”</a:t>
            </a: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Nota de aviso com Linha 1 11"/>
          <p:cNvSpPr/>
          <p:nvPr/>
        </p:nvSpPr>
        <p:spPr>
          <a:xfrm>
            <a:off x="5668148" y="3763617"/>
            <a:ext cx="2661465" cy="1049683"/>
          </a:xfrm>
          <a:prstGeom prst="borderCallout1">
            <a:avLst>
              <a:gd name="adj1" fmla="val 118462"/>
              <a:gd name="adj2" fmla="val 35065"/>
              <a:gd name="adj3" fmla="val 210235"/>
              <a:gd name="adj4" fmla="val -81709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357188" algn="just"/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3.º Corrigir o que for necessário e clicar em “Adicionar referência”</a:t>
            </a: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0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609817"/>
            <a:ext cx="7886700" cy="575605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r>
              <a:rPr lang="pt-PT" sz="1800" dirty="0"/>
              <a:t> </a:t>
            </a:r>
          </a:p>
          <a:p>
            <a:pPr marL="0" indent="0">
              <a:buNone/>
            </a:pPr>
            <a:endParaRPr lang="pt-PT" sz="2400" dirty="0"/>
          </a:p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0" name="Retângulo 9"/>
          <p:cNvSpPr/>
          <p:nvPr/>
        </p:nvSpPr>
        <p:spPr>
          <a:xfrm>
            <a:off x="366878" y="70626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>
                <a:solidFill>
                  <a:srgbClr val="009999"/>
                </a:solidFill>
              </a:rPr>
              <a:t>Criar uma referência | página web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035" y="846752"/>
            <a:ext cx="1875450" cy="2183793"/>
          </a:xfrm>
          <a:prstGeom prst="rect">
            <a:avLst/>
          </a:prstGeom>
          <a:ln>
            <a:solidFill>
              <a:srgbClr val="009999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135" y="3257219"/>
            <a:ext cx="6991350" cy="1371600"/>
          </a:xfrm>
          <a:prstGeom prst="rect">
            <a:avLst/>
          </a:prstGeom>
        </p:spPr>
      </p:pic>
      <p:sp>
        <p:nvSpPr>
          <p:cNvPr id="12" name="Nota de aviso com Linha 1 11"/>
          <p:cNvSpPr/>
          <p:nvPr/>
        </p:nvSpPr>
        <p:spPr>
          <a:xfrm>
            <a:off x="366878" y="4855493"/>
            <a:ext cx="3824288" cy="744880"/>
          </a:xfrm>
          <a:prstGeom prst="borderCallout1">
            <a:avLst>
              <a:gd name="adj1" fmla="val -6569"/>
              <a:gd name="adj2" fmla="val 25661"/>
              <a:gd name="adj3" fmla="val -122478"/>
              <a:gd name="adj4" fmla="val 39250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Para fazer a </a:t>
            </a:r>
            <a:r>
              <a:rPr lang="pt-PT" b="1" dirty="0" smtClean="0">
                <a:solidFill>
                  <a:schemeClr val="accent5">
                    <a:lumMod val="50000"/>
                  </a:schemeClr>
                </a:solidFill>
              </a:rPr>
              <a:t>referência</a:t>
            </a:r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: “Bibliografia”</a:t>
            </a: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Nota de aviso com Linha 1 12"/>
          <p:cNvSpPr/>
          <p:nvPr/>
        </p:nvSpPr>
        <p:spPr>
          <a:xfrm>
            <a:off x="366878" y="1905038"/>
            <a:ext cx="2565330" cy="819631"/>
          </a:xfrm>
          <a:prstGeom prst="borderCallout1">
            <a:avLst>
              <a:gd name="adj1" fmla="val 111911"/>
              <a:gd name="adj2" fmla="val 55017"/>
              <a:gd name="adj3" fmla="val 209192"/>
              <a:gd name="adj4" fmla="val 66898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Para fazer uma </a:t>
            </a:r>
            <a:r>
              <a:rPr lang="pt-PT" b="1" dirty="0" smtClean="0">
                <a:solidFill>
                  <a:schemeClr val="accent5">
                    <a:lumMod val="50000"/>
                  </a:schemeClr>
                </a:solidFill>
              </a:rPr>
              <a:t>citação</a:t>
            </a:r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: “Texto do livro”</a:t>
            </a:r>
          </a:p>
        </p:txBody>
      </p:sp>
    </p:spTree>
    <p:extLst>
      <p:ext uri="{BB962C8B-B14F-4D97-AF65-F5344CB8AC3E}">
        <p14:creationId xmlns:p14="http://schemas.microsoft.com/office/powerpoint/2010/main" val="14584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93" y="2446072"/>
            <a:ext cx="7636137" cy="38768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21" y="0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609817"/>
            <a:ext cx="7886700" cy="575605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r>
              <a:rPr lang="pt-PT" sz="1800" dirty="0"/>
              <a:t> </a:t>
            </a:r>
          </a:p>
          <a:p>
            <a:pPr marL="0" indent="0">
              <a:buNone/>
            </a:pPr>
            <a:endParaRPr lang="pt-PT" sz="2400" dirty="0"/>
          </a:p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0" name="Retângulo 9"/>
          <p:cNvSpPr/>
          <p:nvPr/>
        </p:nvSpPr>
        <p:spPr>
          <a:xfrm>
            <a:off x="366878" y="70626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>
                <a:solidFill>
                  <a:srgbClr val="009999"/>
                </a:solidFill>
              </a:rPr>
              <a:t>Criar </a:t>
            </a:r>
            <a:r>
              <a:rPr lang="pt-PT" sz="2800" b="1" dirty="0" smtClean="0">
                <a:solidFill>
                  <a:srgbClr val="009999"/>
                </a:solidFill>
              </a:rPr>
              <a:t>a lista de referências bibliográficas</a:t>
            </a:r>
            <a:endParaRPr lang="pt-PT" sz="2800" b="1" dirty="0">
              <a:solidFill>
                <a:srgbClr val="009999"/>
              </a:solidFill>
            </a:endParaRPr>
          </a:p>
        </p:txBody>
      </p:sp>
      <p:sp>
        <p:nvSpPr>
          <p:cNvPr id="12" name="Nota de aviso com Linha 1 11"/>
          <p:cNvSpPr/>
          <p:nvPr/>
        </p:nvSpPr>
        <p:spPr>
          <a:xfrm>
            <a:off x="442912" y="892353"/>
            <a:ext cx="2580861" cy="1005813"/>
          </a:xfrm>
          <a:prstGeom prst="borderCallout1">
            <a:avLst>
              <a:gd name="adj1" fmla="val 109239"/>
              <a:gd name="adj2" fmla="val 49442"/>
              <a:gd name="adj3" fmla="val 310573"/>
              <a:gd name="adj4" fmla="val 88607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Clicar em “Copiar e colar” e já está!</a:t>
            </a: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/>
          <a:srcRect l="1499" t="15157" r="3396" b="66457"/>
          <a:stretch/>
        </p:blipFill>
        <p:spPr>
          <a:xfrm>
            <a:off x="3468334" y="1007611"/>
            <a:ext cx="4735996" cy="6426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306" y="745164"/>
            <a:ext cx="856215" cy="116756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299791" y="3068081"/>
            <a:ext cx="3877636" cy="458214"/>
          </a:xfrm>
          <a:prstGeom prst="ellipse">
            <a:avLst/>
          </a:prstGeom>
          <a:noFill/>
          <a:ln w="28575">
            <a:solidFill>
              <a:srgbClr val="008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3" y="1550503"/>
            <a:ext cx="9139237" cy="417443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200" kern="0" spc="650" dirty="0">
                <a:solidFill>
                  <a:prstClr val="black"/>
                </a:solidFill>
              </a:rPr>
              <a:t>Literacias na escola: formar os parceiros da biblioteca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318052" y="1789042"/>
            <a:ext cx="8547652" cy="1855111"/>
          </a:xfrm>
          <a:ln>
            <a:noFill/>
          </a:ln>
        </p:spPr>
        <p:txBody>
          <a:bodyPr rtlCol="0" anchor="t"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400" b="1" dirty="0" smtClean="0">
                <a:solidFill>
                  <a:schemeClr val="bg1"/>
                </a:solidFill>
              </a:rPr>
              <a:t>Lista </a:t>
            </a:r>
            <a:r>
              <a:rPr lang="pt-PT" sz="2400" b="1" dirty="0">
                <a:solidFill>
                  <a:schemeClr val="bg1"/>
                </a:solidFill>
              </a:rPr>
              <a:t>de referências 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400" dirty="0" err="1">
                <a:solidFill>
                  <a:schemeClr val="bg1"/>
                </a:solidFill>
              </a:rPr>
              <a:t>American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Psychological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Association</a:t>
            </a:r>
            <a:r>
              <a:rPr lang="pt-PT" sz="2400" dirty="0">
                <a:solidFill>
                  <a:schemeClr val="bg1"/>
                </a:solidFill>
              </a:rPr>
              <a:t>. (2010). </a:t>
            </a:r>
            <a:r>
              <a:rPr lang="pt-PT" sz="2400" i="1" dirty="0" err="1">
                <a:solidFill>
                  <a:schemeClr val="bg1"/>
                </a:solidFill>
              </a:rPr>
              <a:t>Publication</a:t>
            </a:r>
            <a:r>
              <a:rPr lang="pt-PT" sz="2400" i="1" dirty="0">
                <a:solidFill>
                  <a:schemeClr val="bg1"/>
                </a:solidFill>
              </a:rPr>
              <a:t> manual </a:t>
            </a:r>
            <a:r>
              <a:rPr lang="pt-PT" sz="2400" i="1" dirty="0" err="1">
                <a:solidFill>
                  <a:schemeClr val="bg1"/>
                </a:solidFill>
              </a:rPr>
              <a:t>of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the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Americam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Psychological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Association</a:t>
            </a:r>
            <a:r>
              <a:rPr lang="pt-PT" sz="2400" dirty="0">
                <a:solidFill>
                  <a:schemeClr val="bg1"/>
                </a:solidFill>
              </a:rPr>
              <a:t> (6.ª Ed.). Washington, DC: APA</a:t>
            </a:r>
            <a:r>
              <a:rPr lang="pt-PT" sz="2400" dirty="0" smtClean="0">
                <a:solidFill>
                  <a:schemeClr val="bg1"/>
                </a:solidFill>
              </a:rPr>
              <a:t>.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 smtClean="0">
              <a:solidFill>
                <a:schemeClr val="bg1"/>
              </a:solidFill>
            </a:endParaRP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>
              <a:solidFill>
                <a:schemeClr val="bg1"/>
              </a:solidFill>
            </a:endParaRP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400" dirty="0">
                <a:solidFill>
                  <a:schemeClr val="bg1"/>
                </a:solidFill>
              </a:rPr>
              <a:t>  </a:t>
            </a:r>
            <a:endParaRPr lang="pt-PT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endParaRPr lang="pt-PT" sz="40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0" y="234950"/>
            <a:ext cx="9143999" cy="65840"/>
            <a:chOff x="0" y="234950"/>
            <a:chExt cx="9143999" cy="65840"/>
          </a:xfrm>
        </p:grpSpPr>
        <p:sp>
          <p:nvSpPr>
            <p:cNvPr id="12" name="Retângulo 11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318052" y="3644153"/>
            <a:ext cx="8547652" cy="18551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600" b="1" dirty="0">
                <a:solidFill>
                  <a:prstClr val="white"/>
                </a:solidFill>
              </a:rPr>
              <a:t>Outros recursos no </a:t>
            </a:r>
            <a:r>
              <a:rPr lang="pt-PT" sz="1600" b="1" dirty="0" smtClean="0">
                <a:solidFill>
                  <a:prstClr val="white"/>
                </a:solidFill>
              </a:rPr>
              <a:t>Aprendiz de Investigador</a:t>
            </a:r>
            <a:endParaRPr lang="pt-PT" sz="1600" dirty="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prstClr val="white"/>
                </a:solidFill>
              </a:rPr>
              <a:t>Tutoriais em PowerPoint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prstClr val="white"/>
                </a:solidFill>
              </a:rPr>
              <a:t>Tutoriais em vídeo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prstClr val="white"/>
                </a:solidFill>
              </a:rPr>
              <a:t>Tutoriais com exercícios de auto verificação e autocorreção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prstClr val="white"/>
                </a:solidFill>
              </a:rPr>
              <a:t>Grelhas de apoio ao trabalho do </a:t>
            </a:r>
            <a:r>
              <a:rPr lang="pt-PT" sz="1400" dirty="0" smtClean="0">
                <a:solidFill>
                  <a:prstClr val="white"/>
                </a:solidFill>
              </a:rPr>
              <a:t>aluno </a:t>
            </a:r>
            <a:endParaRPr lang="pt-PT" sz="1400" dirty="0">
              <a:solidFill>
                <a:prstClr val="white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2400" b="1" dirty="0">
                <a:solidFill>
                  <a:schemeClr val="bg1"/>
                </a:solidFill>
              </a:rPr>
              <a:t>aprendizinvestigador.pt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671" y="768765"/>
            <a:ext cx="9144000" cy="62484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86503" y="1063316"/>
            <a:ext cx="8559322" cy="2370516"/>
          </a:xfrm>
        </p:spPr>
        <p:txBody>
          <a:bodyPr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Ficha técnica</a:t>
            </a:r>
          </a:p>
          <a:p>
            <a:pPr marL="723900" indent="-723900" algn="just">
              <a:spcBef>
                <a:spcPts val="0"/>
              </a:spcBef>
              <a:buNone/>
            </a:pPr>
            <a:endParaRPr lang="pt-PT" sz="800" b="1" dirty="0" smtClean="0">
              <a:solidFill>
                <a:schemeClr val="bg1"/>
              </a:solidFill>
            </a:endParaRP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Título: </a:t>
            </a:r>
            <a:r>
              <a:rPr lang="pt-PT" sz="1500" dirty="0" smtClean="0">
                <a:solidFill>
                  <a:schemeClr val="bg1"/>
                </a:solidFill>
              </a:rPr>
              <a:t>O aprendiz de investigador</a:t>
            </a:r>
            <a:r>
              <a:rPr lang="pt-PT" sz="1500" dirty="0">
                <a:solidFill>
                  <a:schemeClr val="bg1"/>
                </a:solidFill>
              </a:rPr>
              <a:t>. Respeitar os direitos de autor. Referências bibliográficas automáticas </a:t>
            </a:r>
            <a:r>
              <a:rPr lang="pt-PT" sz="1500" i="1" dirty="0" smtClean="0">
                <a:solidFill>
                  <a:schemeClr val="bg1"/>
                </a:solidFill>
              </a:rPr>
              <a:t>online</a:t>
            </a:r>
            <a:r>
              <a:rPr lang="pt-PT" sz="1500" dirty="0" smtClean="0">
                <a:solidFill>
                  <a:schemeClr val="bg1"/>
                </a:solidFill>
              </a:rPr>
              <a:t>. </a:t>
            </a:r>
            <a:r>
              <a:rPr lang="pt-PT" sz="1500" dirty="0">
                <a:solidFill>
                  <a:schemeClr val="bg1"/>
                </a:solidFill>
              </a:rPr>
              <a:t>Ensino </a:t>
            </a:r>
            <a:r>
              <a:rPr lang="pt-PT" sz="1500" dirty="0" smtClean="0">
                <a:solidFill>
                  <a:schemeClr val="bg1"/>
                </a:solidFill>
              </a:rPr>
              <a:t>básico | 2.º e 3.º CEB.</a:t>
            </a:r>
            <a:endParaRPr lang="pt-PT" sz="1500" dirty="0">
              <a:solidFill>
                <a:schemeClr val="bg1"/>
              </a:solidFill>
            </a:endParaRP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Autores: </a:t>
            </a:r>
            <a:r>
              <a:rPr lang="pt-PT" sz="1500" dirty="0" smtClean="0">
                <a:solidFill>
                  <a:schemeClr val="bg1"/>
                </a:solidFill>
              </a:rPr>
              <a:t>Graça Silva e Isabel Bernardo  |  Projeto </a:t>
            </a:r>
            <a:r>
              <a:rPr lang="pt-PT" sz="1500" i="1" dirty="0" smtClean="0">
                <a:solidFill>
                  <a:schemeClr val="bg1"/>
                </a:solidFill>
              </a:rPr>
              <a:t>Literacias na escola: formar os parceiros da biblioteca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Fotos</a:t>
            </a:r>
            <a:r>
              <a:rPr lang="pt-PT" sz="1500" b="1" dirty="0">
                <a:solidFill>
                  <a:schemeClr val="bg1"/>
                </a:solidFill>
              </a:rPr>
              <a:t>:  </a:t>
            </a:r>
            <a:r>
              <a:rPr lang="pt-PT" sz="1500" dirty="0">
                <a:solidFill>
                  <a:schemeClr val="bg1"/>
                </a:solidFill>
              </a:rPr>
              <a:t>Graça Silva | José Plácido </a:t>
            </a:r>
            <a:endParaRPr lang="pt-PT" sz="1500" dirty="0" smtClean="0">
              <a:solidFill>
                <a:schemeClr val="bg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Edição: </a:t>
            </a:r>
            <a:r>
              <a:rPr lang="pt-PT" sz="1500" dirty="0" smtClean="0">
                <a:solidFill>
                  <a:schemeClr val="bg1"/>
                </a:solidFill>
              </a:rPr>
              <a:t>Bibliotecas Escolares dos Agrupamentos de Escolas do Concelho de Cantanhede, 2016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prstClr val="white">
                    <a:lumMod val="85000"/>
                  </a:prstClr>
                </a:solidFill>
              </a:rPr>
              <a:t>Literacias na escola: formar os parceiros da biblioteca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548050" y="5909648"/>
            <a:ext cx="8047897" cy="982229"/>
            <a:chOff x="575882" y="5658737"/>
            <a:chExt cx="8047897" cy="982229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1"/>
            <a:stretch>
              <a:fillRect/>
            </a:stretch>
          </p:blipFill>
          <p:spPr bwMode="auto">
            <a:xfrm>
              <a:off x="7521187" y="5682634"/>
              <a:ext cx="1102592" cy="944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525" y="5689094"/>
              <a:ext cx="1197037" cy="95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" r="2480"/>
            <a:stretch>
              <a:fillRect/>
            </a:stretch>
          </p:blipFill>
          <p:spPr bwMode="auto">
            <a:xfrm>
              <a:off x="4011168" y="5692788"/>
              <a:ext cx="1232856" cy="947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" r="22153"/>
            <a:stretch>
              <a:fillRect/>
            </a:stretch>
          </p:blipFill>
          <p:spPr bwMode="auto">
            <a:xfrm>
              <a:off x="575882" y="5658737"/>
              <a:ext cx="1197037" cy="957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6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6"/>
            <a:stretch>
              <a:fillRect/>
            </a:stretch>
          </p:blipFill>
          <p:spPr bwMode="auto">
            <a:xfrm>
              <a:off x="5784087" y="5682634"/>
              <a:ext cx="1197037" cy="957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upo 27"/>
          <p:cNvGrpSpPr/>
          <p:nvPr/>
        </p:nvGrpSpPr>
        <p:grpSpPr>
          <a:xfrm>
            <a:off x="0" y="234950"/>
            <a:ext cx="9143999" cy="65840"/>
            <a:chOff x="0" y="234950"/>
            <a:chExt cx="9143999" cy="65840"/>
          </a:xfrm>
        </p:grpSpPr>
        <p:sp>
          <p:nvSpPr>
            <p:cNvPr id="29" name="Retângulo 28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274834" y="4332324"/>
            <a:ext cx="84657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000" dirty="0">
                <a:solidFill>
                  <a:srgbClr val="000000"/>
                </a:solidFill>
                <a:latin typeface="Helvetica"/>
                <a:ea typeface="Calibri" pitchFamily="34" charset="0"/>
                <a:cs typeface="Times New Roman" pitchFamily="18" charset="0"/>
              </a:rPr>
              <a:t/>
            </a:r>
            <a:br>
              <a:rPr lang="pt-PT" altLang="pt-PT" sz="1000" dirty="0">
                <a:solidFill>
                  <a:srgbClr val="000000"/>
                </a:solidFill>
                <a:latin typeface="Helvetica"/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prstClr val="white">
                    <a:lumMod val="95000"/>
                  </a:prstClr>
                </a:solidFill>
              </a:rPr>
              <a:t>O aprendiz de investigador. Respeitar os direitos de autor. Referências bibliográficas automáticas </a:t>
            </a:r>
            <a:r>
              <a:rPr lang="pt-PT" sz="1000" dirty="0" smtClean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pt-PT" sz="1000" i="1" dirty="0" smtClean="0">
                <a:solidFill>
                  <a:prstClr val="white">
                    <a:lumMod val="95000"/>
                  </a:prstClr>
                </a:solidFill>
              </a:rPr>
              <a:t>online</a:t>
            </a:r>
            <a:r>
              <a:rPr lang="pt-PT" sz="1000" dirty="0" smtClean="0">
                <a:solidFill>
                  <a:prstClr val="white">
                    <a:lumMod val="95000"/>
                  </a:prstClr>
                </a:solidFill>
              </a:rPr>
              <a:t>. </a:t>
            </a:r>
            <a:r>
              <a:rPr lang="pt-PT" sz="1000" dirty="0">
                <a:solidFill>
                  <a:prstClr val="white">
                    <a:lumMod val="95000"/>
                  </a:prstClr>
                </a:solidFill>
              </a:rPr>
              <a:t>Ensino básico. </a:t>
            </a:r>
            <a:r>
              <a:rPr lang="pt-PT" sz="1000" dirty="0">
                <a:solidFill>
                  <a:schemeClr val="bg1"/>
                </a:solidFill>
              </a:rPr>
              <a:t>2.º e 3.º </a:t>
            </a:r>
            <a:r>
              <a:rPr lang="pt-PT" sz="1000" dirty="0" smtClean="0">
                <a:solidFill>
                  <a:schemeClr val="bg1"/>
                </a:solidFill>
              </a:rPr>
              <a:t>CEB. </a:t>
            </a:r>
            <a:r>
              <a:rPr lang="pt-PT" altLang="pt-PT" sz="1000" dirty="0" err="1" smtClean="0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by</a:t>
            </a:r>
            <a:r>
              <a:rPr lang="pt-PT" altLang="pt-PT" sz="1000" dirty="0" smtClean="0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pt-PT" altLang="pt-PT" sz="1000" dirty="0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Gra</a:t>
            </a:r>
            <a:r>
              <a:rPr lang="pt-PT" altLang="pt-PT" sz="10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ç</a:t>
            </a:r>
            <a:r>
              <a:rPr lang="pt-PT" altLang="pt-PT" sz="1000" dirty="0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a Silva e Isabel Bernardo, Projeto Literacias na Escola: formar os parceiros da biblioteca </a:t>
            </a:r>
            <a:r>
              <a:rPr lang="pt-PT" altLang="pt-PT" sz="1000" dirty="0" err="1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is</a:t>
            </a:r>
            <a:r>
              <a:rPr lang="pt-PT" altLang="pt-PT" sz="1000" dirty="0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pt-PT" altLang="pt-PT" sz="1000" dirty="0" err="1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licensed</a:t>
            </a:r>
            <a:r>
              <a:rPr lang="pt-PT" altLang="pt-PT" sz="1000" dirty="0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lang="pt-PT" altLang="pt-PT" sz="1000" dirty="0" err="1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under</a:t>
            </a:r>
            <a:r>
              <a:rPr lang="pt-PT" altLang="pt-PT" sz="1000" dirty="0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 a Creative </a:t>
            </a:r>
            <a:r>
              <a:rPr lang="pt-PT" altLang="pt-PT" sz="1000" dirty="0" err="1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Commons</a:t>
            </a:r>
            <a:r>
              <a:rPr lang="pt-PT" altLang="pt-PT" sz="1000" dirty="0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 Atribui</a:t>
            </a:r>
            <a:r>
              <a:rPr lang="pt-PT" altLang="pt-PT" sz="10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ç</a:t>
            </a:r>
            <a:r>
              <a:rPr lang="pt-PT" altLang="pt-PT" sz="1000" dirty="0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ão-</a:t>
            </a:r>
            <a:r>
              <a:rPr lang="pt-PT" altLang="pt-PT" sz="1000" dirty="0" err="1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NãoComercial</a:t>
            </a:r>
            <a:r>
              <a:rPr lang="pt-PT" altLang="pt-PT" sz="1000" dirty="0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-</a:t>
            </a:r>
            <a:r>
              <a:rPr lang="pt-PT" altLang="pt-PT" sz="1000" dirty="0" err="1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SemDeriva</a:t>
            </a:r>
            <a:r>
              <a:rPr lang="pt-PT" altLang="pt-PT" sz="1000" dirty="0" err="1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ç</a:t>
            </a:r>
            <a:r>
              <a:rPr lang="pt-PT" altLang="pt-PT" sz="1000" dirty="0" err="1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ões</a:t>
            </a:r>
            <a:r>
              <a:rPr lang="pt-PT" altLang="pt-PT" sz="1000" dirty="0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lang="pt-PT" altLang="pt-PT" sz="1000" dirty="0" err="1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License</a:t>
            </a:r>
            <a:r>
              <a:rPr lang="pt-PT" altLang="pt-PT" sz="1000" dirty="0">
                <a:solidFill>
                  <a:prstClr val="white"/>
                </a:solidFill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  <a:endParaRPr lang="pt-PT" altLang="pt-PT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m 1" descr="Licença Creative Common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0" y="420240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5364860" y="3615700"/>
            <a:ext cx="3375728" cy="716624"/>
            <a:chOff x="5256559" y="3589214"/>
            <a:chExt cx="3375728" cy="716624"/>
          </a:xfrm>
        </p:grpSpPr>
        <p:grpSp>
          <p:nvGrpSpPr>
            <p:cNvPr id="34" name="Grupo 33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7" name="Picture 7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41" name="Imagem 4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04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3" y="1843088"/>
            <a:ext cx="9139237" cy="282892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200" kern="0" spc="650" dirty="0">
                <a:solidFill>
                  <a:prstClr val="black"/>
                </a:solidFill>
              </a:rPr>
              <a:t>Literacias na escola: formar os parceiros da biblioteca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1588" y="2382838"/>
            <a:ext cx="9142412" cy="1712912"/>
          </a:xfrm>
        </p:spPr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A norma APA (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6.ª </a:t>
            </a: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ed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.)</a:t>
            </a:r>
            <a:endParaRPr lang="pt-PT" sz="40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pt-PT" sz="1400" smtClean="0">
                <a:solidFill>
                  <a:schemeClr val="bg1"/>
                </a:solidFill>
              </a:rPr>
              <a:t>APA </a:t>
            </a:r>
            <a:r>
              <a:rPr lang="pt-PT" sz="1400" dirty="0">
                <a:solidFill>
                  <a:schemeClr val="bg1"/>
                </a:solidFill>
              </a:rPr>
              <a:t>- </a:t>
            </a:r>
            <a:r>
              <a:rPr lang="pt-PT" sz="1400" dirty="0" err="1">
                <a:solidFill>
                  <a:schemeClr val="bg1"/>
                </a:solidFill>
              </a:rPr>
              <a:t>American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>
                <a:solidFill>
                  <a:schemeClr val="bg1"/>
                </a:solidFill>
              </a:rPr>
              <a:t>Psychological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>
                <a:solidFill>
                  <a:schemeClr val="bg1"/>
                </a:solidFill>
              </a:rPr>
              <a:t>Association</a:t>
            </a:r>
            <a:endParaRPr lang="pt-PT" sz="1400" dirty="0">
              <a:solidFill>
                <a:schemeClr val="bg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234950"/>
            <a:ext cx="9143999" cy="65840"/>
            <a:chOff x="0" y="234950"/>
            <a:chExt cx="9143999" cy="65840"/>
          </a:xfrm>
        </p:grpSpPr>
        <p:sp>
          <p:nvSpPr>
            <p:cNvPr id="12" name="Retângulo 11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1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5433" y="967409"/>
            <a:ext cx="7732352" cy="5276228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None/>
              <a:defRPr/>
            </a:pPr>
            <a:endParaRPr lang="pt-PT" sz="1600" dirty="0"/>
          </a:p>
          <a:p>
            <a:pPr marL="1431925" indent="-26511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b="1" dirty="0">
                <a:solidFill>
                  <a:srgbClr val="009999"/>
                </a:solidFill>
                <a:hlinkClick r:id="rId2" action="ppaction://hlinksldjump"/>
              </a:rPr>
              <a:t>Ferramentas online</a:t>
            </a:r>
            <a:endParaRPr lang="pt-PT" sz="2000" b="1" dirty="0">
              <a:solidFill>
                <a:srgbClr val="009999"/>
              </a:solidFill>
            </a:endParaRPr>
          </a:p>
          <a:p>
            <a:pPr marL="1431925" indent="-26511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b="1" dirty="0">
                <a:solidFill>
                  <a:srgbClr val="009999"/>
                </a:solidFill>
                <a:hlinkClick r:id="rId3" action="ppaction://hlinksldjump"/>
              </a:rPr>
              <a:t>Criar uma fonte</a:t>
            </a:r>
            <a:endParaRPr lang="pt-PT" sz="2000" b="1" dirty="0">
              <a:solidFill>
                <a:srgbClr val="009999"/>
              </a:solidFill>
            </a:endParaRPr>
          </a:p>
          <a:p>
            <a:pPr marL="1431925" indent="-26511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b="1" dirty="0">
                <a:solidFill>
                  <a:srgbClr val="009999"/>
                </a:solidFill>
                <a:hlinkClick r:id="rId4" action="ppaction://hlinksldjump"/>
              </a:rPr>
              <a:t>Criar uma referência | livro</a:t>
            </a:r>
            <a:endParaRPr lang="pt-PT" sz="2000" b="1" dirty="0">
              <a:solidFill>
                <a:srgbClr val="009999"/>
              </a:solidFill>
            </a:endParaRPr>
          </a:p>
          <a:p>
            <a:pPr marL="1431925" indent="-26511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b="1" dirty="0">
                <a:solidFill>
                  <a:srgbClr val="009999"/>
                </a:solidFill>
                <a:hlinkClick r:id="rId5" action="ppaction://hlinksldjump"/>
              </a:rPr>
              <a:t>Criar uma referência | página web</a:t>
            </a:r>
            <a:endParaRPr lang="pt-PT" sz="2000" b="1" dirty="0">
              <a:solidFill>
                <a:srgbClr val="009999"/>
              </a:solidFill>
            </a:endParaRPr>
          </a:p>
          <a:p>
            <a:pPr marL="1431925" indent="-26511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b="1" dirty="0" smtClean="0">
                <a:solidFill>
                  <a:srgbClr val="009999"/>
                </a:solidFill>
                <a:hlinkClick r:id="rId6" action="ppaction://hlinksldjump"/>
              </a:rPr>
              <a:t>Criar </a:t>
            </a:r>
            <a:r>
              <a:rPr lang="pt-PT" sz="2000" b="1" dirty="0">
                <a:solidFill>
                  <a:srgbClr val="009999"/>
                </a:solidFill>
                <a:hlinkClick r:id="rId6" action="ppaction://hlinksldjump"/>
              </a:rPr>
              <a:t>a lista de referências </a:t>
            </a:r>
            <a:r>
              <a:rPr lang="pt-PT" sz="2000" b="1" dirty="0" smtClean="0">
                <a:solidFill>
                  <a:srgbClr val="009999"/>
                </a:solidFill>
                <a:hlinkClick r:id="rId6" action="ppaction://hlinksldjump"/>
              </a:rPr>
              <a:t>bibliográficas</a:t>
            </a:r>
            <a:endParaRPr lang="pt-PT" sz="2000" b="1" dirty="0">
              <a:solidFill>
                <a:prstClr val="black"/>
              </a:solidFill>
            </a:endParaRPr>
          </a:p>
          <a:p>
            <a:pPr marL="185738" indent="-18573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000" dirty="0" smtClean="0">
              <a:solidFill>
                <a:prstClr val="black"/>
              </a:solidFill>
            </a:endParaRPr>
          </a:p>
          <a:p>
            <a:pPr marL="185738" indent="-18573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000" dirty="0">
              <a:solidFill>
                <a:prstClr val="black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>
                <a:solidFill>
                  <a:srgbClr val="009999"/>
                </a:solidFill>
              </a:rPr>
              <a:t>sumário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PT" sz="1200" kern="0" spc="650" dirty="0">
                  <a:solidFill>
                    <a:prstClr val="black"/>
                  </a:solidFill>
                </a:rPr>
                <a:t>Literacias na escola: formar os parceiros da biblioteca</a:t>
              </a:r>
            </a:p>
          </p:txBody>
        </p:sp>
        <p:grpSp>
          <p:nvGrpSpPr>
            <p:cNvPr id="17" name="Grupo 16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67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PT" sz="1200" kern="0" spc="650" dirty="0">
                  <a:solidFill>
                    <a:prstClr val="black"/>
                  </a:solidFill>
                </a:rPr>
                <a:t>Literacias na escola: formar os parceiros da biblioteca</a:t>
              </a:r>
            </a:p>
          </p:txBody>
        </p:sp>
        <p:grpSp>
          <p:nvGrpSpPr>
            <p:cNvPr id="17" name="Grupo 16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25" name="Retângulo 24"/>
          <p:cNvSpPr/>
          <p:nvPr/>
        </p:nvSpPr>
        <p:spPr>
          <a:xfrm>
            <a:off x="366878" y="70626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>
                <a:solidFill>
                  <a:srgbClr val="009999"/>
                </a:solidFill>
              </a:rPr>
              <a:t>Ferramentas online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947" y="942974"/>
            <a:ext cx="7551627" cy="3398797"/>
          </a:xfrm>
        </p:spPr>
        <p:txBody>
          <a:bodyPr>
            <a:normAutofit/>
          </a:bodyPr>
          <a:lstStyle/>
          <a:p>
            <a:pPr algn="just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Atualmente encontramos na Internet muitos geradores de referências bibliográficas.</a:t>
            </a:r>
          </a:p>
          <a:p>
            <a:pPr algn="just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Apresentam-se normalmente de forma fácil e intuitiva para o utilizador.</a:t>
            </a:r>
          </a:p>
          <a:p>
            <a:pPr algn="just"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Vamos exemplificar com </a:t>
            </a: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PT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Cite </a:t>
            </a:r>
            <a:r>
              <a:rPr lang="pt-PT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pt-PT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me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que está acessível em:</a:t>
            </a: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spcBef>
                <a:spcPts val="1200"/>
              </a:spcBef>
              <a:buClr>
                <a:srgbClr val="009999"/>
              </a:buClr>
              <a:buNone/>
            </a:pP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://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www.citethisforme.com/pt</a:t>
            </a:r>
            <a:endParaRPr lang="pt-P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787" y="4756621"/>
            <a:ext cx="4495800" cy="14763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587" y="5835761"/>
            <a:ext cx="1143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PT" sz="1200" kern="0" spc="650" dirty="0">
                  <a:solidFill>
                    <a:prstClr val="black"/>
                  </a:solidFill>
                </a:rPr>
                <a:t>Literacias na escola: formar os parceiros da biblioteca</a:t>
              </a:r>
            </a:p>
          </p:txBody>
        </p:sp>
        <p:grpSp>
          <p:nvGrpSpPr>
            <p:cNvPr id="17" name="Grupo 16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25" name="Retângulo 24"/>
          <p:cNvSpPr/>
          <p:nvPr/>
        </p:nvSpPr>
        <p:spPr>
          <a:xfrm>
            <a:off x="366878" y="70626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2800" b="1" dirty="0">
                <a:solidFill>
                  <a:srgbClr val="009999"/>
                </a:solidFill>
              </a:rPr>
              <a:t>Criar uma fonte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28" y="2561244"/>
            <a:ext cx="7134225" cy="2571750"/>
          </a:xfrm>
          <a:prstGeom prst="rect">
            <a:avLst/>
          </a:prstGeom>
        </p:spPr>
      </p:pic>
      <p:sp>
        <p:nvSpPr>
          <p:cNvPr id="22" name="Nota de aviso com Linha 1 21"/>
          <p:cNvSpPr/>
          <p:nvPr/>
        </p:nvSpPr>
        <p:spPr>
          <a:xfrm>
            <a:off x="4866072" y="1024338"/>
            <a:ext cx="2708050" cy="689113"/>
          </a:xfrm>
          <a:prstGeom prst="borderCallout1">
            <a:avLst>
              <a:gd name="adj1" fmla="val 119390"/>
              <a:gd name="adj2" fmla="val 36198"/>
              <a:gd name="adj3" fmla="val 465452"/>
              <a:gd name="adj4" fmla="val -29876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accent5">
                    <a:lumMod val="50000"/>
                  </a:schemeClr>
                </a:solidFill>
              </a:rPr>
              <a:t>Selecionar a norma </a:t>
            </a:r>
            <a:r>
              <a:rPr lang="pt-PT" b="1" dirty="0">
                <a:solidFill>
                  <a:schemeClr val="accent5">
                    <a:lumMod val="50000"/>
                  </a:schemeClr>
                </a:solidFill>
              </a:rPr>
              <a:t>APA</a:t>
            </a:r>
          </a:p>
        </p:txBody>
      </p:sp>
    </p:spTree>
    <p:extLst>
      <p:ext uri="{BB962C8B-B14F-4D97-AF65-F5344CB8AC3E}">
        <p14:creationId xmlns:p14="http://schemas.microsoft.com/office/powerpoint/2010/main" val="12483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PT" sz="1200" kern="0" spc="650" dirty="0">
                  <a:solidFill>
                    <a:prstClr val="black"/>
                  </a:solidFill>
                </a:rPr>
                <a:t>Literacias na escola: formar os parceiros da biblioteca</a:t>
              </a:r>
            </a:p>
          </p:txBody>
        </p:sp>
        <p:grpSp>
          <p:nvGrpSpPr>
            <p:cNvPr id="17" name="Grupo 16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25" name="Retângulo 24"/>
          <p:cNvSpPr/>
          <p:nvPr/>
        </p:nvSpPr>
        <p:spPr>
          <a:xfrm>
            <a:off x="366878" y="70626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2800" b="1" dirty="0">
                <a:solidFill>
                  <a:srgbClr val="009999"/>
                </a:solidFill>
              </a:rPr>
              <a:t>Criar uma fonte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7" y="1004736"/>
            <a:ext cx="4107068" cy="1599036"/>
          </a:xfrm>
          <a:prstGeom prst="rect">
            <a:avLst/>
          </a:prstGeom>
          <a:ln>
            <a:solidFill>
              <a:srgbClr val="009999"/>
            </a:solidFill>
          </a:ln>
        </p:spPr>
      </p:pic>
      <p:sp>
        <p:nvSpPr>
          <p:cNvPr id="22" name="Nota de aviso com Linha 1 21"/>
          <p:cNvSpPr/>
          <p:nvPr/>
        </p:nvSpPr>
        <p:spPr>
          <a:xfrm>
            <a:off x="5382907" y="1041511"/>
            <a:ext cx="2708050" cy="689113"/>
          </a:xfrm>
          <a:prstGeom prst="borderCallout1">
            <a:avLst>
              <a:gd name="adj1" fmla="val 119390"/>
              <a:gd name="adj2" fmla="val 36198"/>
              <a:gd name="adj3" fmla="val 163529"/>
              <a:gd name="adj4" fmla="val -20578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Escolher o tipo de fonte</a:t>
            </a:r>
            <a:endParaRPr lang="pt-P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684" y="2853276"/>
            <a:ext cx="5286375" cy="3400425"/>
          </a:xfrm>
          <a:prstGeom prst="rect">
            <a:avLst/>
          </a:prstGeom>
          <a:ln>
            <a:solidFill>
              <a:srgbClr val="009999"/>
            </a:solidFill>
          </a:ln>
        </p:spPr>
      </p:pic>
      <p:cxnSp>
        <p:nvCxnSpPr>
          <p:cNvPr id="6" name="Conexão reta 5"/>
          <p:cNvCxnSpPr/>
          <p:nvPr/>
        </p:nvCxnSpPr>
        <p:spPr>
          <a:xfrm>
            <a:off x="4161183" y="2491409"/>
            <a:ext cx="418912" cy="361867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9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0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609817"/>
            <a:ext cx="7886700" cy="575605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r>
              <a:rPr lang="pt-PT" sz="1800" dirty="0"/>
              <a:t> </a:t>
            </a:r>
          </a:p>
          <a:p>
            <a:pPr marL="0" indent="0">
              <a:buNone/>
            </a:pPr>
            <a:endParaRPr lang="pt-PT" sz="2400" dirty="0"/>
          </a:p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3" y="1081049"/>
            <a:ext cx="7191375" cy="4772025"/>
          </a:xfrm>
          <a:prstGeom prst="rect">
            <a:avLst/>
          </a:prstGeom>
        </p:spPr>
      </p:pic>
      <p:sp>
        <p:nvSpPr>
          <p:cNvPr id="8" name="Nota de aviso com Linha 1 7"/>
          <p:cNvSpPr/>
          <p:nvPr/>
        </p:nvSpPr>
        <p:spPr>
          <a:xfrm>
            <a:off x="5506796" y="5071861"/>
            <a:ext cx="1921564" cy="689113"/>
          </a:xfrm>
          <a:prstGeom prst="borderCallout1">
            <a:avLst>
              <a:gd name="adj1" fmla="val -13273"/>
              <a:gd name="adj2" fmla="val 24433"/>
              <a:gd name="adj3" fmla="val -227367"/>
              <a:gd name="adj4" fmla="val -47532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Manualmente</a:t>
            </a: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Nota de aviso com Linha 1 6"/>
          <p:cNvSpPr/>
          <p:nvPr/>
        </p:nvSpPr>
        <p:spPr>
          <a:xfrm>
            <a:off x="967500" y="4789179"/>
            <a:ext cx="3680310" cy="971795"/>
          </a:xfrm>
          <a:prstGeom prst="borderCallout1">
            <a:avLst>
              <a:gd name="adj1" fmla="val -13273"/>
              <a:gd name="adj2" fmla="val 24433"/>
              <a:gd name="adj3" fmla="val -195206"/>
              <a:gd name="adj4" fmla="val 53735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Automaticamente</a:t>
            </a:r>
          </a:p>
          <a:p>
            <a:pPr algn="ctr"/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(se o livro estiver disponível)</a:t>
            </a: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66878" y="70626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>
                <a:solidFill>
                  <a:srgbClr val="009999"/>
                </a:solidFill>
              </a:rPr>
              <a:t>Criar uma </a:t>
            </a:r>
            <a:r>
              <a:rPr lang="pt-PT" sz="2800" b="1" dirty="0" smtClean="0">
                <a:solidFill>
                  <a:srgbClr val="009999"/>
                </a:solidFill>
              </a:rPr>
              <a:t>referência | livro</a:t>
            </a:r>
            <a:endParaRPr lang="pt-PT" sz="2800" b="1" dirty="0">
              <a:solidFill>
                <a:srgbClr val="009999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7499" y="1696278"/>
            <a:ext cx="6718761" cy="410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Publicidade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0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609817"/>
            <a:ext cx="7886700" cy="575605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r>
              <a:rPr lang="pt-PT" sz="1800" dirty="0"/>
              <a:t> </a:t>
            </a:r>
          </a:p>
          <a:p>
            <a:pPr marL="0" indent="0">
              <a:buNone/>
            </a:pPr>
            <a:endParaRPr lang="pt-PT" sz="2400" dirty="0"/>
          </a:p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80" y="1986016"/>
            <a:ext cx="7404685" cy="422401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66878" y="70626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>
                <a:solidFill>
                  <a:srgbClr val="009999"/>
                </a:solidFill>
              </a:rPr>
              <a:t>Criar uma referência | livro</a:t>
            </a:r>
          </a:p>
        </p:txBody>
      </p:sp>
      <p:sp>
        <p:nvSpPr>
          <p:cNvPr id="11" name="Nota de aviso com Linha 1 10"/>
          <p:cNvSpPr/>
          <p:nvPr/>
        </p:nvSpPr>
        <p:spPr>
          <a:xfrm>
            <a:off x="802180" y="664472"/>
            <a:ext cx="7404685" cy="943521"/>
          </a:xfrm>
          <a:prstGeom prst="borderCallout1">
            <a:avLst>
              <a:gd name="adj1" fmla="val 109669"/>
              <a:gd name="adj2" fmla="val 24488"/>
              <a:gd name="adj3" fmla="val 150155"/>
              <a:gd name="adj4" fmla="val 27094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accent5">
                    <a:lumMod val="50000"/>
                  </a:schemeClr>
                </a:solidFill>
              </a:rPr>
              <a:t>Manualmente</a:t>
            </a:r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: Preencher os vários campos com os dados do livro</a:t>
            </a:r>
          </a:p>
          <a:p>
            <a:pPr algn="ctr"/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(ver ficha técnica do livro)</a:t>
            </a: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0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609817"/>
            <a:ext cx="7886700" cy="575605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r>
              <a:rPr lang="pt-PT" sz="1800" dirty="0"/>
              <a:t> </a:t>
            </a:r>
          </a:p>
          <a:p>
            <a:pPr marL="0" indent="0">
              <a:buNone/>
            </a:pPr>
            <a:endParaRPr lang="pt-PT" sz="2400" dirty="0"/>
          </a:p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2521783"/>
            <a:ext cx="5957887" cy="3331292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66878" y="70626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>
                <a:solidFill>
                  <a:srgbClr val="009999"/>
                </a:solidFill>
              </a:rPr>
              <a:t>Criar uma referência | livro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155" y="764241"/>
            <a:ext cx="2143458" cy="3338720"/>
          </a:xfrm>
          <a:prstGeom prst="rect">
            <a:avLst/>
          </a:prstGeom>
        </p:spPr>
      </p:pic>
      <p:sp>
        <p:nvSpPr>
          <p:cNvPr id="8" name="Nota de aviso com Linha 1 7"/>
          <p:cNvSpPr/>
          <p:nvPr/>
        </p:nvSpPr>
        <p:spPr>
          <a:xfrm>
            <a:off x="442913" y="923267"/>
            <a:ext cx="3233154" cy="918785"/>
          </a:xfrm>
          <a:prstGeom prst="borderCallout1">
            <a:avLst>
              <a:gd name="adj1" fmla="val 113650"/>
              <a:gd name="adj2" fmla="val 65122"/>
              <a:gd name="adj3" fmla="val 153878"/>
              <a:gd name="adj4" fmla="val 73529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manualmente e clicar em “Adicionar referência”</a:t>
            </a: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Nota de aviso com Linha 1 11"/>
          <p:cNvSpPr/>
          <p:nvPr/>
        </p:nvSpPr>
        <p:spPr>
          <a:xfrm>
            <a:off x="4212523" y="5665156"/>
            <a:ext cx="3947264" cy="699541"/>
          </a:xfrm>
          <a:prstGeom prst="borderCallout1">
            <a:avLst>
              <a:gd name="adj1" fmla="val 63524"/>
              <a:gd name="adj2" fmla="val -2205"/>
              <a:gd name="adj3" fmla="val -13318"/>
              <a:gd name="adj4" fmla="val -62973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Preencher no caso de querermos fazer uma citação de um excerto da obra</a:t>
            </a: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Personalizado 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66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Personalizado 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66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Personalizado 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66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Personalizado 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66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508</Words>
  <Application>Microsoft Office PowerPoint</Application>
  <PresentationFormat>Apresentação no Ecrã (4:3)</PresentationFormat>
  <Paragraphs>93</Paragraphs>
  <Slides>16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dos diapositivos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Times New Roman</vt:lpstr>
      <vt:lpstr>Wingdings</vt:lpstr>
      <vt:lpstr>1_Tema do Office</vt:lpstr>
      <vt:lpstr>2_Tema do Office</vt:lpstr>
      <vt:lpstr>Tema do Office</vt:lpstr>
      <vt:lpstr>3_Tema do Office</vt:lpstr>
      <vt:lpstr>O aprendiz de investigador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Fazer referências bibliográficas no Word</dc:title>
  <dc:creator>Graça</dc:creator>
  <cp:lastModifiedBy>Graça Madeira da Silva</cp:lastModifiedBy>
  <cp:revision>45</cp:revision>
  <dcterms:created xsi:type="dcterms:W3CDTF">2016-02-24T19:33:13Z</dcterms:created>
  <dcterms:modified xsi:type="dcterms:W3CDTF">2019-03-05T15:55:16Z</dcterms:modified>
</cp:coreProperties>
</file>