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24" r:id="rId2"/>
    <p:sldId id="302" r:id="rId3"/>
    <p:sldId id="311" r:id="rId4"/>
    <p:sldId id="279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278" r:id="rId13"/>
    <p:sldId id="303" r:id="rId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ça" initials="G" lastIdx="5" clrIdx="0">
    <p:extLst/>
  </p:cmAuthor>
  <p:cmAuthor id="2" name="Isabel" initials="I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FCFF"/>
    <a:srgbClr val="EAF9FE"/>
    <a:srgbClr val="9FE2FF"/>
    <a:srgbClr val="A2DEF6"/>
    <a:srgbClr val="FEFEFE"/>
    <a:srgbClr val="FFFFFF"/>
    <a:srgbClr val="008E99"/>
    <a:srgbClr val="089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54154-DAFD-4118-B86B-28F6DAB81031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AB10C-F6D7-489E-8BFD-AF7D159CCB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660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B10C-F6D7-489E-8BFD-AF7D159CCB85}" type="slidenum">
              <a:rPr lang="pt-PT" smtClean="0">
                <a:solidFill>
                  <a:prstClr val="black"/>
                </a:solidFill>
              </a:rPr>
              <a:pPr/>
              <a:t>1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31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803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329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059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73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912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399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962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70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535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887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706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391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hyperlink" Target="http://creativecommons.org/licenses/by-nc-nd/4.0/deed.pt_PT" TargetMode="External"/><Relationship Id="rId12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jpe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5.xml"/><Relationship Id="rId7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" y="1528375"/>
            <a:ext cx="9144000" cy="895350"/>
          </a:xfrm>
        </p:spPr>
        <p:txBody>
          <a:bodyPr>
            <a:normAutofit fontScale="90000"/>
          </a:bodyPr>
          <a:lstStyle/>
          <a:p>
            <a:r>
              <a:rPr lang="pt-PT" sz="4400" b="1" dirty="0">
                <a:solidFill>
                  <a:srgbClr val="009999"/>
                </a:solidFill>
                <a:latin typeface="+mn-lt"/>
              </a:rPr>
              <a:t>O aprendiz de </a:t>
            </a:r>
            <a:r>
              <a:rPr lang="pt-PT" sz="4400" b="1" dirty="0" smtClean="0">
                <a:solidFill>
                  <a:srgbClr val="009999"/>
                </a:solidFill>
                <a:latin typeface="+mn-lt"/>
              </a:rPr>
              <a:t>investigador</a:t>
            </a:r>
            <a:r>
              <a:rPr lang="pt-PT" dirty="0"/>
              <a:t> 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" y="2447797"/>
            <a:ext cx="9143998" cy="982761"/>
          </a:xfrm>
        </p:spPr>
        <p:txBody>
          <a:bodyPr>
            <a:noAutofit/>
          </a:bodyPr>
          <a:lstStyle/>
          <a:p>
            <a:r>
              <a:rPr lang="pt-PT" sz="3200" dirty="0"/>
              <a:t>Respeitar os direitos de </a:t>
            </a:r>
            <a:r>
              <a:rPr lang="pt-PT" sz="3200" dirty="0" smtClean="0"/>
              <a:t>autor</a:t>
            </a:r>
          </a:p>
          <a:p>
            <a:r>
              <a:rPr lang="pt-PT" sz="2800" b="1" dirty="0"/>
              <a:t> </a:t>
            </a:r>
            <a:r>
              <a:rPr lang="pt-PT" sz="2800" b="1" dirty="0" smtClean="0"/>
              <a:t>As citações</a:t>
            </a:r>
            <a:endParaRPr lang="pt-PT" sz="2800" b="1" dirty="0"/>
          </a:p>
        </p:txBody>
      </p:sp>
      <p:sp>
        <p:nvSpPr>
          <p:cNvPr id="4" name="Retângulo 3"/>
          <p:cNvSpPr/>
          <p:nvPr/>
        </p:nvSpPr>
        <p:spPr>
          <a:xfrm>
            <a:off x="0" y="3975100"/>
            <a:ext cx="9144000" cy="28829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" y="5078515"/>
            <a:ext cx="914400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PT" sz="1600" kern="100" spc="600" dirty="0">
                <a:solidFill>
                  <a:prstClr val="white"/>
                </a:solidFill>
              </a:rPr>
              <a:t>Literacias na escola: formar os parceiros da biblioteca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0" y="208056"/>
            <a:ext cx="9143999" cy="65840"/>
            <a:chOff x="0" y="234950"/>
            <a:chExt cx="9143999" cy="65840"/>
          </a:xfrm>
        </p:grpSpPr>
        <p:sp>
          <p:nvSpPr>
            <p:cNvPr id="14" name="Retângulo 13"/>
            <p:cNvSpPr/>
            <p:nvPr/>
          </p:nvSpPr>
          <p:spPr>
            <a:xfrm>
              <a:off x="0" y="246921"/>
              <a:ext cx="2949620" cy="53869"/>
            </a:xfrm>
            <a:prstGeom prst="rect">
              <a:avLst/>
            </a:prstGeom>
            <a:solidFill>
              <a:srgbClr val="089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6194379" y="234950"/>
              <a:ext cx="2949620" cy="65840"/>
            </a:xfrm>
            <a:prstGeom prst="rect">
              <a:avLst/>
            </a:prstGeom>
            <a:solidFill>
              <a:srgbClr val="8E8E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3097189" y="246921"/>
              <a:ext cx="2949620" cy="53869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575882" y="5658737"/>
            <a:ext cx="8047897" cy="982229"/>
            <a:chOff x="575882" y="5658737"/>
            <a:chExt cx="8047897" cy="98222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11"/>
            <a:stretch>
              <a:fillRect/>
            </a:stretch>
          </p:blipFill>
          <p:spPr bwMode="auto">
            <a:xfrm>
              <a:off x="7521187" y="5682634"/>
              <a:ext cx="1102592" cy="944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3525" y="5689094"/>
              <a:ext cx="1197037" cy="95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3" r="2480"/>
            <a:stretch>
              <a:fillRect/>
            </a:stretch>
          </p:blipFill>
          <p:spPr bwMode="auto">
            <a:xfrm>
              <a:off x="4011168" y="5692788"/>
              <a:ext cx="1232856" cy="947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0" r="22153"/>
            <a:stretch>
              <a:fillRect/>
            </a:stretch>
          </p:blipFill>
          <p:spPr bwMode="auto">
            <a:xfrm>
              <a:off x="575882" y="5658737"/>
              <a:ext cx="1197037" cy="957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36"/>
            <a:stretch>
              <a:fillRect/>
            </a:stretch>
          </p:blipFill>
          <p:spPr bwMode="auto">
            <a:xfrm>
              <a:off x="5784087" y="5682634"/>
              <a:ext cx="1197037" cy="957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5897217" y="3478702"/>
            <a:ext cx="2907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ensino </a:t>
            </a:r>
            <a:r>
              <a:rPr lang="pt-PT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básico </a:t>
            </a:r>
            <a:r>
              <a:rPr lang="pt-PT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|</a:t>
            </a:r>
            <a:r>
              <a:rPr lang="pt-PT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pt-PT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2.º e 3.º CEB</a:t>
            </a:r>
            <a:endParaRPr lang="pt-PT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948" y="310571"/>
            <a:ext cx="1327296" cy="13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113183"/>
            <a:ext cx="7886700" cy="5130454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ts val="28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/>
              <a:t>A transcrição de uma fonte deve ser igual ao original, incluindo a pontuação (ainda que contenha erros).</a:t>
            </a:r>
          </a:p>
          <a:p>
            <a:pPr marL="355600" indent="-177800" algn="just">
              <a:lnSpc>
                <a:spcPts val="28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/>
              <a:t>O início da transcrição pode ser efetuado em maiúsculas ou minúsculas, consoante o mais apropriado no texto onde se insere.</a:t>
            </a:r>
          </a:p>
          <a:p>
            <a:pPr marL="355600" indent="-177800" algn="just">
              <a:lnSpc>
                <a:spcPts val="28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/>
              <a:t> </a:t>
            </a:r>
            <a:r>
              <a:rPr lang="pt-PT" sz="2400" dirty="0" smtClean="0"/>
              <a:t>Só </a:t>
            </a:r>
            <a:r>
              <a:rPr lang="pt-PT" sz="2400" dirty="0"/>
              <a:t>são diretamente incorporadas no texto, transcrições até 40 palavras. As que excedem esse número de palavras são colocadas num bloco específico de texto e omitem-se as aspas. </a:t>
            </a:r>
          </a:p>
          <a:p>
            <a:pPr marL="355600" indent="-17780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Regras para transcrições</a:t>
            </a:r>
            <a:endParaRPr lang="pt-PT" sz="2800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4" name="Grupo 13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321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113183"/>
            <a:ext cx="7886700" cy="5130454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ts val="27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/>
              <a:t>A transcrição dos elementos relevantes deve ser efetuada na totalidade. As partes não relevantes, se intercaladas no texto transcrito, devem ser assinaladas com reticências entre parêntesis curvos  (…)</a:t>
            </a:r>
          </a:p>
          <a:p>
            <a:pPr marL="355600" indent="-17780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Regras para transcrições</a:t>
            </a:r>
            <a:endParaRPr lang="pt-PT" sz="2800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4" name="Grupo 13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18" name="CaixaDeTexto 17"/>
          <p:cNvSpPr txBox="1"/>
          <p:nvPr/>
        </p:nvSpPr>
        <p:spPr>
          <a:xfrm>
            <a:off x="597158" y="3557029"/>
            <a:ext cx="7732454" cy="1692771"/>
          </a:xfrm>
          <a:prstGeom prst="rect">
            <a:avLst/>
          </a:prstGeom>
          <a:noFill/>
          <a:ln w="28575">
            <a:solidFill>
              <a:srgbClr val="089099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pt-PT" sz="400" dirty="0" smtClean="0"/>
          </a:p>
          <a:p>
            <a:r>
              <a:rPr lang="pt-PT" sz="2000" dirty="0"/>
              <a:t>De acordo com Carvalho (Carvalho, 2002, 17) “Os primeiros vertebrados, com características de anfíbios, expandiram-se e diversificaram-se ao longo de cerca de 70 milhões de anos, durante o Carbónico. (…) Os anfíbios não tinham concorrência como predadores, a não ser a que exerciam entre si.” </a:t>
            </a:r>
          </a:p>
        </p:txBody>
      </p:sp>
      <p:sp>
        <p:nvSpPr>
          <p:cNvPr id="8" name="Retângulo 7"/>
          <p:cNvSpPr/>
          <p:nvPr/>
        </p:nvSpPr>
        <p:spPr>
          <a:xfrm>
            <a:off x="5936973" y="2749311"/>
            <a:ext cx="2392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009999"/>
                </a:solidFill>
              </a:rPr>
              <a:t>As transcrições são colocadas entre </a:t>
            </a:r>
            <a:r>
              <a:rPr lang="pt-PT" dirty="0" smtClean="0">
                <a:solidFill>
                  <a:srgbClr val="009999"/>
                </a:solidFill>
              </a:rPr>
              <a:t>aspas </a:t>
            </a:r>
            <a:endParaRPr lang="pt-PT" dirty="0">
              <a:solidFill>
                <a:srgbClr val="009999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425148" y="2919648"/>
            <a:ext cx="2134429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1905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089099"/>
                </a:solidFill>
                <a:effectLst/>
                <a:latin typeface="Calibri" panose="020F0502020204030204" pitchFamily="34" charset="0"/>
              </a:rPr>
              <a:t>Autor, data, página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680863" y="5578281"/>
            <a:ext cx="6454087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1905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089099"/>
                </a:solidFill>
                <a:effectLst/>
                <a:latin typeface="Calibri" panose="020F0502020204030204" pitchFamily="34" charset="0"/>
              </a:rPr>
              <a:t>As partes não relevantes, se intercaladas no texto transcrito, devem ser assinaladas com reticências entre parêntesis curvos:</a:t>
            </a:r>
            <a:r>
              <a:rPr kumimoji="0" lang="pt-PT" b="0" i="0" u="none" strike="noStrike" cap="none" normalizeH="0" dirty="0" smtClean="0">
                <a:ln>
                  <a:noFill/>
                </a:ln>
                <a:solidFill>
                  <a:srgbClr val="089099"/>
                </a:solidFill>
                <a:effectLst/>
                <a:latin typeface="Calibri" panose="020F0502020204030204" pitchFamily="34" charset="0"/>
              </a:rPr>
              <a:t> (…)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078" name="AutoShape 6"/>
          <p:cNvCxnSpPr>
            <a:cxnSpLocks noChangeShapeType="1"/>
          </p:cNvCxnSpPr>
          <p:nvPr/>
        </p:nvCxnSpPr>
        <p:spPr bwMode="auto">
          <a:xfrm>
            <a:off x="3640690" y="3257785"/>
            <a:ext cx="436287" cy="420625"/>
          </a:xfrm>
          <a:prstGeom prst="straightConnector1">
            <a:avLst/>
          </a:prstGeom>
          <a:noFill/>
          <a:ln w="25400" algn="ctr">
            <a:solidFill>
              <a:srgbClr val="089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1" name="AutoShape 6"/>
          <p:cNvCxnSpPr>
            <a:cxnSpLocks noChangeShapeType="1"/>
          </p:cNvCxnSpPr>
          <p:nvPr/>
        </p:nvCxnSpPr>
        <p:spPr bwMode="auto">
          <a:xfrm flipV="1">
            <a:off x="5779466" y="4560930"/>
            <a:ext cx="1270691" cy="998696"/>
          </a:xfrm>
          <a:prstGeom prst="straightConnector1">
            <a:avLst/>
          </a:prstGeom>
          <a:noFill/>
          <a:ln w="25400" algn="ctr">
            <a:solidFill>
              <a:srgbClr val="089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2" name="AutoShape 6"/>
          <p:cNvCxnSpPr>
            <a:cxnSpLocks noChangeShapeType="1"/>
          </p:cNvCxnSpPr>
          <p:nvPr/>
        </p:nvCxnSpPr>
        <p:spPr bwMode="auto">
          <a:xfrm flipH="1">
            <a:off x="5590898" y="3395642"/>
            <a:ext cx="1022972" cy="289305"/>
          </a:xfrm>
          <a:prstGeom prst="straightConnector1">
            <a:avLst/>
          </a:prstGeom>
          <a:noFill/>
          <a:ln w="25400" algn="ctr">
            <a:solidFill>
              <a:srgbClr val="089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20" name="Seta para a esquerda 19">
            <a:hlinkClick r:id="rId3" action="ppaction://hlinksldjump"/>
          </p:cNvPr>
          <p:cNvSpPr/>
          <p:nvPr/>
        </p:nvSpPr>
        <p:spPr>
          <a:xfrm>
            <a:off x="302019" y="6104964"/>
            <a:ext cx="255914" cy="310123"/>
          </a:xfrm>
          <a:prstGeom prst="leftArrow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070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763" y="1550503"/>
            <a:ext cx="9139237" cy="4174435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20" name="Retângulo 19"/>
          <p:cNvSpPr/>
          <p:nvPr/>
        </p:nvSpPr>
        <p:spPr bwMode="auto">
          <a:xfrm>
            <a:off x="0" y="654657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kern="0" spc="650" dirty="0">
                <a:latin typeface="+mn-lt"/>
                <a:cs typeface="+mn-cs"/>
              </a:rPr>
              <a:t>Literacias na escola: formar os parceiros da biblioteca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318052" y="1789042"/>
            <a:ext cx="8547652" cy="1855111"/>
          </a:xfrm>
          <a:ln>
            <a:noFill/>
          </a:ln>
        </p:spPr>
        <p:txBody>
          <a:bodyPr rtlCol="0" anchor="t"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2400" b="1" dirty="0" smtClean="0">
                <a:solidFill>
                  <a:schemeClr val="bg1"/>
                </a:solidFill>
              </a:rPr>
              <a:t>Lista </a:t>
            </a:r>
            <a:r>
              <a:rPr lang="pt-PT" sz="2400" b="1" dirty="0">
                <a:solidFill>
                  <a:schemeClr val="bg1"/>
                </a:solidFill>
              </a:rPr>
              <a:t>de referências </a:t>
            </a:r>
          </a:p>
          <a:p>
            <a:pPr marL="357188" indent="-35718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400" dirty="0" err="1">
                <a:solidFill>
                  <a:schemeClr val="bg1"/>
                </a:solidFill>
              </a:rPr>
              <a:t>American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Psychological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Association</a:t>
            </a:r>
            <a:r>
              <a:rPr lang="pt-PT" sz="2400" dirty="0">
                <a:solidFill>
                  <a:schemeClr val="bg1"/>
                </a:solidFill>
              </a:rPr>
              <a:t>. (2010). </a:t>
            </a:r>
            <a:r>
              <a:rPr lang="pt-PT" sz="2400" i="1" dirty="0" err="1">
                <a:solidFill>
                  <a:schemeClr val="bg1"/>
                </a:solidFill>
              </a:rPr>
              <a:t>Publication</a:t>
            </a:r>
            <a:r>
              <a:rPr lang="pt-PT" sz="2400" i="1" dirty="0">
                <a:solidFill>
                  <a:schemeClr val="bg1"/>
                </a:solidFill>
              </a:rPr>
              <a:t> manual </a:t>
            </a:r>
            <a:r>
              <a:rPr lang="pt-PT" sz="2400" i="1" dirty="0" err="1">
                <a:solidFill>
                  <a:schemeClr val="bg1"/>
                </a:solidFill>
              </a:rPr>
              <a:t>of</a:t>
            </a:r>
            <a:r>
              <a:rPr lang="pt-PT" sz="2400" i="1" dirty="0">
                <a:solidFill>
                  <a:schemeClr val="bg1"/>
                </a:solidFill>
              </a:rPr>
              <a:t> </a:t>
            </a:r>
            <a:r>
              <a:rPr lang="pt-PT" sz="2400" i="1" dirty="0" err="1">
                <a:solidFill>
                  <a:schemeClr val="bg1"/>
                </a:solidFill>
              </a:rPr>
              <a:t>the</a:t>
            </a:r>
            <a:r>
              <a:rPr lang="pt-PT" sz="2400" i="1" dirty="0">
                <a:solidFill>
                  <a:schemeClr val="bg1"/>
                </a:solidFill>
              </a:rPr>
              <a:t> </a:t>
            </a:r>
            <a:r>
              <a:rPr lang="pt-PT" sz="2400" i="1" dirty="0" err="1">
                <a:solidFill>
                  <a:schemeClr val="bg1"/>
                </a:solidFill>
              </a:rPr>
              <a:t>Americam</a:t>
            </a:r>
            <a:r>
              <a:rPr lang="pt-PT" sz="2400" i="1" dirty="0">
                <a:solidFill>
                  <a:schemeClr val="bg1"/>
                </a:solidFill>
              </a:rPr>
              <a:t> </a:t>
            </a:r>
            <a:r>
              <a:rPr lang="pt-PT" sz="2400" i="1" dirty="0" err="1">
                <a:solidFill>
                  <a:schemeClr val="bg1"/>
                </a:solidFill>
              </a:rPr>
              <a:t>Psychological</a:t>
            </a:r>
            <a:r>
              <a:rPr lang="pt-PT" sz="2400" i="1" dirty="0">
                <a:solidFill>
                  <a:schemeClr val="bg1"/>
                </a:solidFill>
              </a:rPr>
              <a:t> </a:t>
            </a:r>
            <a:r>
              <a:rPr lang="pt-PT" sz="2400" i="1" dirty="0" err="1">
                <a:solidFill>
                  <a:schemeClr val="bg1"/>
                </a:solidFill>
              </a:rPr>
              <a:t>Association</a:t>
            </a:r>
            <a:r>
              <a:rPr lang="pt-PT" sz="2400" dirty="0">
                <a:solidFill>
                  <a:schemeClr val="bg1"/>
                </a:solidFill>
              </a:rPr>
              <a:t> (6.ª Ed.). Washington, DC: APA</a:t>
            </a:r>
            <a:r>
              <a:rPr lang="pt-PT" sz="2400" dirty="0" smtClean="0">
                <a:solidFill>
                  <a:schemeClr val="bg1"/>
                </a:solidFill>
              </a:rPr>
              <a:t>.</a:t>
            </a:r>
          </a:p>
          <a:p>
            <a:pPr marL="357188" indent="-35718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400" dirty="0">
                <a:solidFill>
                  <a:schemeClr val="bg1"/>
                </a:solidFill>
              </a:rPr>
              <a:t>Lee, C. (2013, outubro 10). </a:t>
            </a:r>
            <a:r>
              <a:rPr lang="pt-PT" sz="2400" i="1" dirty="0" err="1">
                <a:solidFill>
                  <a:schemeClr val="bg1"/>
                </a:solidFill>
              </a:rPr>
              <a:t>How</a:t>
            </a:r>
            <a:r>
              <a:rPr lang="pt-PT" sz="2400" i="1" dirty="0">
                <a:solidFill>
                  <a:schemeClr val="bg1"/>
                </a:solidFill>
              </a:rPr>
              <a:t> to cite social media in APA </a:t>
            </a:r>
            <a:r>
              <a:rPr lang="pt-PT" sz="2400" i="1" dirty="0" err="1">
                <a:solidFill>
                  <a:schemeClr val="bg1"/>
                </a:solidFill>
              </a:rPr>
              <a:t>Style</a:t>
            </a:r>
            <a:r>
              <a:rPr lang="pt-PT" sz="2400" i="1" dirty="0">
                <a:solidFill>
                  <a:schemeClr val="bg1"/>
                </a:solidFill>
              </a:rPr>
              <a:t> (</a:t>
            </a:r>
            <a:r>
              <a:rPr lang="pt-PT" sz="2400" i="1" dirty="0" err="1">
                <a:solidFill>
                  <a:schemeClr val="bg1"/>
                </a:solidFill>
              </a:rPr>
              <a:t>Twitter</a:t>
            </a:r>
            <a:r>
              <a:rPr lang="pt-PT" sz="2400" i="1" dirty="0">
                <a:solidFill>
                  <a:schemeClr val="bg1"/>
                </a:solidFill>
              </a:rPr>
              <a:t>, </a:t>
            </a:r>
            <a:r>
              <a:rPr lang="pt-PT" sz="2400" i="1" dirty="0" err="1">
                <a:solidFill>
                  <a:schemeClr val="bg1"/>
                </a:solidFill>
              </a:rPr>
              <a:t>Facebook</a:t>
            </a:r>
            <a:r>
              <a:rPr lang="pt-PT" sz="2400" i="1" dirty="0">
                <a:solidFill>
                  <a:schemeClr val="bg1"/>
                </a:solidFill>
              </a:rPr>
              <a:t>, </a:t>
            </a:r>
            <a:r>
              <a:rPr lang="pt-PT" sz="2400" i="1" dirty="0" err="1">
                <a:solidFill>
                  <a:schemeClr val="bg1"/>
                </a:solidFill>
              </a:rPr>
              <a:t>and</a:t>
            </a:r>
            <a:r>
              <a:rPr lang="pt-PT" sz="2400" i="1" dirty="0">
                <a:solidFill>
                  <a:schemeClr val="bg1"/>
                </a:solidFill>
              </a:rPr>
              <a:t> Google+) </a:t>
            </a:r>
            <a:r>
              <a:rPr lang="pt-PT" sz="2400" dirty="0">
                <a:solidFill>
                  <a:schemeClr val="bg1"/>
                </a:solidFill>
              </a:rPr>
              <a:t>[Mensagem em blogue]. Disponível em http://blog.apastyle.org/apastyle/social-media/</a:t>
            </a:r>
          </a:p>
          <a:p>
            <a:pPr marL="357188" indent="-35718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400" dirty="0">
                <a:solidFill>
                  <a:schemeClr val="bg1"/>
                </a:solidFill>
              </a:rPr>
              <a:t>  </a:t>
            </a:r>
            <a:endParaRPr lang="pt-PT" sz="24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PT" sz="24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>
              <a:buNone/>
            </a:pPr>
            <a:endParaRPr lang="pt-PT" sz="4000" dirty="0"/>
          </a:p>
        </p:txBody>
      </p:sp>
      <p:grpSp>
        <p:nvGrpSpPr>
          <p:cNvPr id="11" name="Grupo 10"/>
          <p:cNvGrpSpPr/>
          <p:nvPr/>
        </p:nvGrpSpPr>
        <p:grpSpPr>
          <a:xfrm>
            <a:off x="0" y="234950"/>
            <a:ext cx="9143999" cy="65840"/>
            <a:chOff x="0" y="234950"/>
            <a:chExt cx="9143999" cy="65840"/>
          </a:xfrm>
        </p:grpSpPr>
        <p:sp>
          <p:nvSpPr>
            <p:cNvPr id="12" name="Retângulo 11"/>
            <p:cNvSpPr/>
            <p:nvPr/>
          </p:nvSpPr>
          <p:spPr>
            <a:xfrm>
              <a:off x="0" y="246921"/>
              <a:ext cx="2949620" cy="53869"/>
            </a:xfrm>
            <a:prstGeom prst="rect">
              <a:avLst/>
            </a:prstGeom>
            <a:solidFill>
              <a:srgbClr val="089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6194379" y="234950"/>
              <a:ext cx="2949620" cy="65840"/>
            </a:xfrm>
            <a:prstGeom prst="rect">
              <a:avLst/>
            </a:prstGeom>
            <a:solidFill>
              <a:srgbClr val="8E8E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3097189" y="246921"/>
              <a:ext cx="2949620" cy="53869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318052" y="3644153"/>
            <a:ext cx="8547652" cy="18551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b="1" dirty="0">
                <a:solidFill>
                  <a:schemeClr val="bg1"/>
                </a:solidFill>
              </a:rPr>
              <a:t>Outros recursos no </a:t>
            </a:r>
            <a:r>
              <a:rPr lang="pt-PT" sz="1600" b="1" dirty="0" smtClean="0">
                <a:solidFill>
                  <a:schemeClr val="bg1"/>
                </a:solidFill>
              </a:rPr>
              <a:t>Aprendiz de Investigador</a:t>
            </a:r>
            <a:endParaRPr lang="pt-PT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1400" dirty="0">
                <a:solidFill>
                  <a:schemeClr val="bg1"/>
                </a:solidFill>
              </a:rPr>
              <a:t>Tutoriais em PowerPoint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1400" dirty="0">
                <a:solidFill>
                  <a:schemeClr val="bg1"/>
                </a:solidFill>
              </a:rPr>
              <a:t>Tutoriais em vídeo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1400" dirty="0">
                <a:solidFill>
                  <a:schemeClr val="bg1"/>
                </a:solidFill>
              </a:rPr>
              <a:t>Tutoriais com exercícios de auto verificação e autocorreção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1400" dirty="0">
                <a:solidFill>
                  <a:schemeClr val="bg1"/>
                </a:solidFill>
              </a:rPr>
              <a:t>Grelhas de apoio ao trabalho do </a:t>
            </a:r>
            <a:r>
              <a:rPr lang="pt-PT" sz="1400" dirty="0" smtClean="0">
                <a:solidFill>
                  <a:schemeClr val="bg1"/>
                </a:solidFill>
              </a:rPr>
              <a:t>aluno </a:t>
            </a:r>
            <a:endParaRPr lang="pt-PT" sz="1400" dirty="0">
              <a:solidFill>
                <a:schemeClr val="bg1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t-PT" sz="2400" b="1" dirty="0">
                <a:solidFill>
                  <a:schemeClr val="bg1"/>
                </a:solidFill>
              </a:rPr>
              <a:t>aprendizinvestigador.pt</a:t>
            </a:r>
            <a:endParaRPr lang="pt-P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11671" y="768765"/>
            <a:ext cx="9144000" cy="62484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286503" y="1063316"/>
            <a:ext cx="8559322" cy="2370516"/>
          </a:xfrm>
        </p:spPr>
        <p:txBody>
          <a:bodyPr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1800" b="1" dirty="0" smtClean="0">
                <a:solidFill>
                  <a:schemeClr val="bg1"/>
                </a:solidFill>
              </a:rPr>
              <a:t>Ficha técnica</a:t>
            </a:r>
          </a:p>
          <a:p>
            <a:pPr marL="723900" indent="-723900" algn="just">
              <a:spcBef>
                <a:spcPts val="0"/>
              </a:spcBef>
              <a:buNone/>
            </a:pPr>
            <a:endParaRPr lang="pt-PT" sz="800" b="1" dirty="0" smtClean="0">
              <a:solidFill>
                <a:schemeClr val="bg1"/>
              </a:solidFill>
            </a:endParaRPr>
          </a:p>
          <a:p>
            <a:pPr marL="723900" indent="-7239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Título: </a:t>
            </a:r>
            <a:r>
              <a:rPr lang="pt-PT" sz="1500" dirty="0" smtClean="0">
                <a:solidFill>
                  <a:schemeClr val="bg1"/>
                </a:solidFill>
              </a:rPr>
              <a:t>O aprendiz de investigador. Respeitar os direitos de autor. As citações. Ensino </a:t>
            </a:r>
            <a:r>
              <a:rPr lang="pt-PT" sz="1500" dirty="0">
                <a:solidFill>
                  <a:schemeClr val="bg1"/>
                </a:solidFill>
              </a:rPr>
              <a:t>básico |2.º e 3.º CEB.</a:t>
            </a:r>
          </a:p>
          <a:p>
            <a:pPr marL="723900" indent="-7239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Autores: </a:t>
            </a:r>
            <a:r>
              <a:rPr lang="pt-PT" sz="1500" dirty="0" smtClean="0">
                <a:solidFill>
                  <a:schemeClr val="bg1"/>
                </a:solidFill>
              </a:rPr>
              <a:t>Graça Silva e Isabel Bernardo  |  Projeto </a:t>
            </a:r>
            <a:r>
              <a:rPr lang="pt-PT" sz="1500" i="1" dirty="0" smtClean="0">
                <a:solidFill>
                  <a:schemeClr val="bg1"/>
                </a:solidFill>
              </a:rPr>
              <a:t>Literacias na escola: formar os parceiros da biblioteca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Fotos</a:t>
            </a:r>
            <a:r>
              <a:rPr lang="pt-PT" sz="1500" b="1" dirty="0">
                <a:solidFill>
                  <a:schemeClr val="bg1"/>
                </a:solidFill>
              </a:rPr>
              <a:t>:  </a:t>
            </a:r>
            <a:r>
              <a:rPr lang="pt-PT" sz="1500" dirty="0">
                <a:solidFill>
                  <a:schemeClr val="bg1"/>
                </a:solidFill>
              </a:rPr>
              <a:t>Graça Silva | José </a:t>
            </a:r>
            <a:r>
              <a:rPr lang="pt-PT" sz="1500" dirty="0" smtClean="0">
                <a:solidFill>
                  <a:schemeClr val="bg1"/>
                </a:solidFill>
              </a:rPr>
              <a:t>Plácido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Edição: </a:t>
            </a:r>
            <a:r>
              <a:rPr lang="pt-PT" sz="1500" dirty="0" smtClean="0">
                <a:solidFill>
                  <a:schemeClr val="bg1"/>
                </a:solidFill>
              </a:rPr>
              <a:t>Bibliotecas Escolares dos Agrupamentos de Escolas do Concelho de Cantanhede, 2016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PT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" y="507851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kern="100" spc="600" dirty="0">
                <a:solidFill>
                  <a:schemeClr val="bg1">
                    <a:lumMod val="85000"/>
                  </a:schemeClr>
                </a:solidFill>
              </a:rPr>
              <a:t>Literacias na escola: formar os parceiros da biblioteca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548050" y="5909648"/>
            <a:ext cx="8047897" cy="982229"/>
            <a:chOff x="575882" y="5658737"/>
            <a:chExt cx="8047897" cy="982229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11"/>
            <a:stretch>
              <a:fillRect/>
            </a:stretch>
          </p:blipFill>
          <p:spPr bwMode="auto">
            <a:xfrm>
              <a:off x="7521187" y="5682634"/>
              <a:ext cx="1102592" cy="944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3525" y="5689094"/>
              <a:ext cx="1197037" cy="95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3" r="2480"/>
            <a:stretch>
              <a:fillRect/>
            </a:stretch>
          </p:blipFill>
          <p:spPr bwMode="auto">
            <a:xfrm>
              <a:off x="4011168" y="5692788"/>
              <a:ext cx="1232856" cy="947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0" r="22153"/>
            <a:stretch>
              <a:fillRect/>
            </a:stretch>
          </p:blipFill>
          <p:spPr bwMode="auto">
            <a:xfrm>
              <a:off x="575882" y="5658737"/>
              <a:ext cx="1197037" cy="957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6" cstate="print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36"/>
            <a:stretch>
              <a:fillRect/>
            </a:stretch>
          </p:blipFill>
          <p:spPr bwMode="auto">
            <a:xfrm>
              <a:off x="5784087" y="5682634"/>
              <a:ext cx="1197037" cy="957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28" name="Grupo 27"/>
          <p:cNvGrpSpPr/>
          <p:nvPr/>
        </p:nvGrpSpPr>
        <p:grpSpPr>
          <a:xfrm>
            <a:off x="0" y="234950"/>
            <a:ext cx="9143999" cy="65840"/>
            <a:chOff x="0" y="234950"/>
            <a:chExt cx="9143999" cy="65840"/>
          </a:xfrm>
        </p:grpSpPr>
        <p:sp>
          <p:nvSpPr>
            <p:cNvPr id="29" name="Retângulo 28"/>
            <p:cNvSpPr/>
            <p:nvPr/>
          </p:nvSpPr>
          <p:spPr>
            <a:xfrm>
              <a:off x="0" y="246921"/>
              <a:ext cx="2949620" cy="53869"/>
            </a:xfrm>
            <a:prstGeom prst="rect">
              <a:avLst/>
            </a:prstGeom>
            <a:solidFill>
              <a:srgbClr val="089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6194379" y="234950"/>
              <a:ext cx="2949620" cy="65840"/>
            </a:xfrm>
            <a:prstGeom prst="rect">
              <a:avLst/>
            </a:prstGeom>
            <a:solidFill>
              <a:srgbClr val="8E8E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3097189" y="246921"/>
              <a:ext cx="2949620" cy="53869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5" name="Rectangle 3"/>
          <p:cNvSpPr>
            <a:spLocks noChangeArrowheads="1"/>
          </p:cNvSpPr>
          <p:nvPr/>
        </p:nvSpPr>
        <p:spPr bwMode="auto">
          <a:xfrm rot="10800000" flipV="1">
            <a:off x="274833" y="4332324"/>
            <a:ext cx="85709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</a:br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O aprendiz de investigador. Respeitar os direitos de </a:t>
            </a:r>
            <a:r>
              <a:rPr lang="pt-PT" sz="1000" dirty="0" smtClean="0">
                <a:solidFill>
                  <a:schemeClr val="bg1">
                    <a:lumMod val="95000"/>
                  </a:schemeClr>
                </a:solidFill>
              </a:rPr>
              <a:t>autor. As citações. </a:t>
            </a:r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Ensino </a:t>
            </a:r>
            <a:r>
              <a:rPr lang="pt-PT" sz="1000" dirty="0" smtClean="0">
                <a:solidFill>
                  <a:schemeClr val="bg1">
                    <a:lumMod val="95000"/>
                  </a:schemeClr>
                </a:solidFill>
              </a:rPr>
              <a:t>básico </a:t>
            </a:r>
            <a:r>
              <a:rPr lang="pt-PT" sz="1000" dirty="0" err="1" smtClean="0">
                <a:solidFill>
                  <a:schemeClr val="bg1"/>
                </a:solidFill>
              </a:rPr>
              <a:t>básico</a:t>
            </a:r>
            <a:r>
              <a:rPr lang="pt-PT" sz="1000" dirty="0" smtClean="0">
                <a:solidFill>
                  <a:schemeClr val="bg1"/>
                </a:solidFill>
              </a:rPr>
              <a:t>. 2.º </a:t>
            </a:r>
            <a:r>
              <a:rPr lang="pt-PT" sz="1000" dirty="0">
                <a:solidFill>
                  <a:schemeClr val="bg1"/>
                </a:solidFill>
              </a:rPr>
              <a:t>e 3.º CEB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by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Gra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a Silva e Isabel Bernardo, Projeto Literacias na Escola: formar os parceiros da biblioteca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licensed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under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a Creative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Commons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Atribui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ão-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NãoComercial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SemDeriva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ões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4.0 Internacional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License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.</a:t>
            </a:r>
            <a:endParaRPr kumimoji="0" lang="pt-PT" altLang="pt-P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m 1" descr="Licença Creative Common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00" y="420240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upo 32"/>
          <p:cNvGrpSpPr/>
          <p:nvPr/>
        </p:nvGrpSpPr>
        <p:grpSpPr>
          <a:xfrm>
            <a:off x="5470097" y="3636943"/>
            <a:ext cx="3375728" cy="716624"/>
            <a:chOff x="5256559" y="3589214"/>
            <a:chExt cx="3375728" cy="716624"/>
          </a:xfrm>
        </p:grpSpPr>
        <p:grpSp>
          <p:nvGrpSpPr>
            <p:cNvPr id="34" name="Grupo 33"/>
            <p:cNvGrpSpPr/>
            <p:nvPr/>
          </p:nvGrpSpPr>
          <p:grpSpPr>
            <a:xfrm>
              <a:off x="6881198" y="3589214"/>
              <a:ext cx="1751089" cy="716624"/>
              <a:chOff x="6824386" y="3608651"/>
              <a:chExt cx="1751089" cy="716624"/>
            </a:xfrm>
          </p:grpSpPr>
          <p:pic>
            <p:nvPicPr>
              <p:cNvPr id="37" name="Picture 7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4386" y="4142582"/>
                <a:ext cx="595434" cy="1826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8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80" r="12038"/>
              <a:stretch>
                <a:fillRect/>
              </a:stretch>
            </p:blipFill>
            <p:spPr bwMode="auto">
              <a:xfrm>
                <a:off x="6978001" y="3937623"/>
                <a:ext cx="419837" cy="1819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9" name="Imagem 3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884991"/>
                <a:ext cx="749326" cy="203840"/>
              </a:xfrm>
              <a:prstGeom prst="rect">
                <a:avLst/>
              </a:prstGeom>
            </p:spPr>
          </p:pic>
          <p:pic>
            <p:nvPicPr>
              <p:cNvPr id="40" name="Imagem 3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4127135"/>
                <a:ext cx="1061092" cy="198140"/>
              </a:xfrm>
              <a:prstGeom prst="rect">
                <a:avLst/>
              </a:prstGeom>
            </p:spPr>
          </p:pic>
          <p:pic>
            <p:nvPicPr>
              <p:cNvPr id="41" name="Imagem 4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608651"/>
                <a:ext cx="749326" cy="250501"/>
              </a:xfrm>
              <a:prstGeom prst="rect">
                <a:avLst/>
              </a:prstGeom>
            </p:spPr>
          </p:pic>
        </p:grpSp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766" y="3761196"/>
              <a:ext cx="539621" cy="539621"/>
            </a:xfrm>
            <a:prstGeom prst="rect">
              <a:avLst/>
            </a:prstGeom>
          </p:spPr>
        </p:pic>
        <p:pic>
          <p:nvPicPr>
            <p:cNvPr id="36" name="Imagem 3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256559" y="3816923"/>
              <a:ext cx="812831" cy="4770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99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763" y="1843088"/>
            <a:ext cx="9139237" cy="2828925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20" name="Retângulo 19"/>
          <p:cNvSpPr/>
          <p:nvPr/>
        </p:nvSpPr>
        <p:spPr bwMode="auto">
          <a:xfrm>
            <a:off x="0" y="654657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kern="0" spc="650" dirty="0">
                <a:latin typeface="+mn-lt"/>
                <a:cs typeface="+mn-cs"/>
              </a:rPr>
              <a:t>Literacias na escola: formar os parceiros da biblioteca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1588" y="2382838"/>
            <a:ext cx="9142412" cy="1712912"/>
          </a:xfrm>
        </p:spPr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pt-PT" sz="4000" b="1" dirty="0">
                <a:solidFill>
                  <a:schemeClr val="bg1">
                    <a:lumMod val="95000"/>
                  </a:schemeClr>
                </a:solidFill>
              </a:rPr>
              <a:t>A norma APA (</a:t>
            </a:r>
            <a:r>
              <a:rPr lang="pt-PT" sz="4000" b="1" dirty="0" smtClean="0">
                <a:solidFill>
                  <a:schemeClr val="bg1">
                    <a:lumMod val="95000"/>
                  </a:schemeClr>
                </a:solidFill>
              </a:rPr>
              <a:t>6.ª </a:t>
            </a:r>
            <a:r>
              <a:rPr lang="pt-PT" sz="4000" b="1" dirty="0">
                <a:solidFill>
                  <a:schemeClr val="bg1">
                    <a:lumMod val="95000"/>
                  </a:schemeClr>
                </a:solidFill>
              </a:rPr>
              <a:t>ed</a:t>
            </a:r>
            <a:r>
              <a:rPr lang="pt-PT" sz="4000" b="1" dirty="0" smtClean="0">
                <a:solidFill>
                  <a:schemeClr val="bg1">
                    <a:lumMod val="95000"/>
                  </a:schemeClr>
                </a:solidFill>
              </a:rPr>
              <a:t>.)</a:t>
            </a:r>
            <a:endParaRPr lang="pt-PT" sz="4000" b="1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>
              <a:buNone/>
            </a:pPr>
            <a:r>
              <a:rPr lang="pt-PT" sz="1400" smtClean="0">
                <a:solidFill>
                  <a:schemeClr val="bg1"/>
                </a:solidFill>
              </a:rPr>
              <a:t>APA </a:t>
            </a:r>
            <a:r>
              <a:rPr lang="pt-PT" sz="1400" dirty="0">
                <a:solidFill>
                  <a:schemeClr val="bg1"/>
                </a:solidFill>
              </a:rPr>
              <a:t>- </a:t>
            </a:r>
            <a:r>
              <a:rPr lang="pt-PT" sz="1400" dirty="0" err="1">
                <a:solidFill>
                  <a:schemeClr val="bg1"/>
                </a:solidFill>
              </a:rPr>
              <a:t>American</a:t>
            </a:r>
            <a:r>
              <a:rPr lang="pt-PT" sz="1400" dirty="0">
                <a:solidFill>
                  <a:schemeClr val="bg1"/>
                </a:solidFill>
              </a:rPr>
              <a:t> </a:t>
            </a:r>
            <a:r>
              <a:rPr lang="pt-PT" sz="1400" dirty="0" err="1">
                <a:solidFill>
                  <a:schemeClr val="bg1"/>
                </a:solidFill>
              </a:rPr>
              <a:t>Psychological</a:t>
            </a:r>
            <a:r>
              <a:rPr lang="pt-PT" sz="1400" dirty="0">
                <a:solidFill>
                  <a:schemeClr val="bg1"/>
                </a:solidFill>
              </a:rPr>
              <a:t> </a:t>
            </a:r>
            <a:r>
              <a:rPr lang="pt-PT" sz="1400" dirty="0" err="1">
                <a:solidFill>
                  <a:schemeClr val="bg1"/>
                </a:solidFill>
              </a:rPr>
              <a:t>Association</a:t>
            </a:r>
            <a:endParaRPr lang="pt-PT" sz="1400" dirty="0">
              <a:solidFill>
                <a:schemeClr val="bg1"/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0" y="234950"/>
            <a:ext cx="9143999" cy="65840"/>
            <a:chOff x="0" y="234950"/>
            <a:chExt cx="9143999" cy="65840"/>
          </a:xfrm>
        </p:grpSpPr>
        <p:sp>
          <p:nvSpPr>
            <p:cNvPr id="12" name="Retângulo 11"/>
            <p:cNvSpPr/>
            <p:nvPr/>
          </p:nvSpPr>
          <p:spPr>
            <a:xfrm>
              <a:off x="0" y="246921"/>
              <a:ext cx="2949620" cy="53869"/>
            </a:xfrm>
            <a:prstGeom prst="rect">
              <a:avLst/>
            </a:prstGeom>
            <a:solidFill>
              <a:srgbClr val="089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6194379" y="234950"/>
              <a:ext cx="2949620" cy="65840"/>
            </a:xfrm>
            <a:prstGeom prst="rect">
              <a:avLst/>
            </a:prstGeom>
            <a:solidFill>
              <a:srgbClr val="8E8E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3097189" y="246921"/>
              <a:ext cx="2949620" cy="53869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47682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02365" y="1188384"/>
            <a:ext cx="4810538" cy="5055253"/>
          </a:xfrm>
        </p:spPr>
        <p:txBody>
          <a:bodyPr rtlCol="0">
            <a:normAutofit/>
          </a:bodyPr>
          <a:lstStyle/>
          <a:p>
            <a:pPr marL="185738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2" action="ppaction://hlinksldjump"/>
              </a:rPr>
              <a:t>Respeitar os direitos de autor</a:t>
            </a:r>
            <a:endParaRPr lang="pt-PT" sz="2400" dirty="0" smtClean="0"/>
          </a:p>
          <a:p>
            <a:pPr marL="185738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3" action="ppaction://hlinksldjump"/>
              </a:rPr>
              <a:t>Citar</a:t>
            </a:r>
            <a:endParaRPr lang="pt-PT" sz="2400" dirty="0" smtClean="0"/>
          </a:p>
          <a:p>
            <a:pPr marL="185738" lvl="0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4" action="ppaction://hlinksldjump"/>
              </a:rPr>
              <a:t>Transcrever</a:t>
            </a:r>
            <a:endParaRPr lang="pt-PT" sz="2400" dirty="0" smtClean="0"/>
          </a:p>
          <a:p>
            <a:pPr marL="185738" lvl="0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5" action="ppaction://hlinksldjump"/>
              </a:rPr>
              <a:t>Referências bibliográficas</a:t>
            </a:r>
            <a:endParaRPr lang="pt-PT" sz="2400" dirty="0" smtClean="0"/>
          </a:p>
          <a:p>
            <a:pPr marL="185738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>
                <a:hlinkClick r:id="rId6" action="ppaction://hlinksldjump"/>
              </a:rPr>
              <a:t>Regras para citações</a:t>
            </a:r>
            <a:endParaRPr lang="pt-PT" sz="2400" dirty="0"/>
          </a:p>
          <a:p>
            <a:pPr marL="185738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>
                <a:hlinkClick r:id="rId7" action="ppaction://hlinksldjump"/>
              </a:rPr>
              <a:t>Regras para transcrições</a:t>
            </a:r>
            <a:endParaRPr lang="pt-PT" sz="2400" dirty="0"/>
          </a:p>
          <a:p>
            <a:pPr marL="185738" lvl="0" indent="-18573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1800" dirty="0" smtClean="0"/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8080"/>
              </a:buClr>
              <a:buSzPct val="80000"/>
              <a:buNone/>
              <a:defRPr/>
            </a:pPr>
            <a:endParaRPr lang="pt-PT" sz="1800" dirty="0" smtClean="0"/>
          </a:p>
        </p:txBody>
      </p:sp>
      <p:sp>
        <p:nvSpPr>
          <p:cNvPr id="13" name="Retângulo 12"/>
          <p:cNvSpPr/>
          <p:nvPr/>
        </p:nvSpPr>
        <p:spPr>
          <a:xfrm>
            <a:off x="385433" y="345082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>
                <a:solidFill>
                  <a:srgbClr val="009999"/>
                </a:solidFill>
              </a:rPr>
              <a:t>sumário</a:t>
            </a:r>
            <a:endParaRPr lang="pt-PT" sz="2800" b="1" dirty="0">
              <a:solidFill>
                <a:srgbClr val="009999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6" name="Retângulo 15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7" name="Grupo 16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0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338469"/>
            <a:ext cx="7733678" cy="4905167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/>
              <a:t>Em </a:t>
            </a:r>
            <a:r>
              <a:rPr lang="pt-PT" sz="2400" dirty="0"/>
              <a:t>qualquer tipo de trabalho escolar que realizamos devemos, sempre, identificar as obras e os autores em que nos baseámos para o fazer, pois só assim estaremos a respeitar os direitos dos criadores, os seus </a:t>
            </a:r>
            <a:r>
              <a:rPr lang="pt-PT" sz="2400" dirty="0" smtClean="0"/>
              <a:t>autores</a:t>
            </a:r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/>
              <a:t>Para o fazer </a:t>
            </a:r>
            <a:r>
              <a:rPr lang="pt-PT" sz="2400" dirty="0"/>
              <a:t>existem várias normas</a:t>
            </a:r>
            <a:r>
              <a:rPr lang="pt-PT" sz="2400" dirty="0" smtClean="0"/>
              <a:t>.  </a:t>
            </a:r>
            <a:r>
              <a:rPr lang="pt-PT" sz="2400" dirty="0"/>
              <a:t>Nos agrupamentos de escolas do concelho </a:t>
            </a:r>
            <a:r>
              <a:rPr lang="pt-PT" sz="2400" dirty="0" smtClean="0"/>
              <a:t>de  Cantanhede  </a:t>
            </a:r>
            <a:r>
              <a:rPr lang="pt-PT" sz="2400" dirty="0"/>
              <a:t>foi adotada a </a:t>
            </a:r>
            <a:r>
              <a:rPr lang="pt-PT" sz="2400" b="1" dirty="0">
                <a:solidFill>
                  <a:srgbClr val="008E99"/>
                </a:solidFill>
              </a:rPr>
              <a:t>norma APA </a:t>
            </a:r>
            <a:r>
              <a:rPr lang="pt-PT" sz="2400" dirty="0"/>
              <a:t>(</a:t>
            </a:r>
            <a:r>
              <a:rPr lang="pt-PT" sz="2400" dirty="0" smtClean="0"/>
              <a:t>6.ª </a:t>
            </a:r>
            <a:r>
              <a:rPr lang="pt-PT" sz="2400" dirty="0"/>
              <a:t>edição) que é usada para fazer citações, </a:t>
            </a:r>
            <a:r>
              <a:rPr lang="pt-PT" sz="2400" dirty="0" smtClean="0"/>
              <a:t>transcrições </a:t>
            </a:r>
            <a:r>
              <a:rPr lang="pt-PT" sz="2400" dirty="0"/>
              <a:t>e referências bibliográficas.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42913" y="269881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/>
              <a:t>Respeitar os Direitos de Autor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4" name="Grupo 13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5" name="Seta para a esquerda 4">
            <a:hlinkClick r:id="rId3" action="ppaction://hlinksldjump"/>
          </p:cNvPr>
          <p:cNvSpPr/>
          <p:nvPr/>
        </p:nvSpPr>
        <p:spPr>
          <a:xfrm>
            <a:off x="302019" y="6104964"/>
            <a:ext cx="255914" cy="310123"/>
          </a:xfrm>
          <a:prstGeom prst="leftArrow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71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431235"/>
            <a:ext cx="7886700" cy="4812402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b="1" dirty="0"/>
              <a:t>Citamos</a:t>
            </a:r>
            <a:r>
              <a:rPr lang="pt-PT" sz="2400" dirty="0"/>
              <a:t>, quando indicamos o autor e a obra (texto, documentário, filme…) onde encontrámos a ideia que estamos a utilizar no nosso trabalho (mesmo que o estejamos a fazer por palavras nossas</a:t>
            </a:r>
            <a:r>
              <a:rPr lang="pt-PT" sz="2400" dirty="0" smtClean="0"/>
              <a:t>).</a:t>
            </a:r>
            <a:endParaRPr lang="pt-PT" sz="2400" dirty="0"/>
          </a:p>
          <a:p>
            <a:endParaRPr lang="pt-PT" sz="2400" dirty="0"/>
          </a:p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None/>
              <a:defRPr/>
            </a:pPr>
            <a:endParaRPr lang="pt-PT" sz="24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65928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Citar</a:t>
            </a:r>
            <a:endParaRPr lang="pt-PT" sz="2800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4" name="Grupo 13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19" name="CaixaDeTexto 18"/>
          <p:cNvSpPr txBox="1"/>
          <p:nvPr/>
        </p:nvSpPr>
        <p:spPr>
          <a:xfrm>
            <a:off x="927789" y="3699856"/>
            <a:ext cx="7401824" cy="830997"/>
          </a:xfrm>
          <a:prstGeom prst="rect">
            <a:avLst/>
          </a:prstGeom>
          <a:noFill/>
          <a:ln w="28575">
            <a:solidFill>
              <a:srgbClr val="089099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pt-PT" sz="400" dirty="0" smtClean="0"/>
          </a:p>
          <a:p>
            <a:pPr algn="just"/>
            <a:r>
              <a:rPr lang="pt-PT" sz="2000" dirty="0"/>
              <a:t>De acordo com Silva (2012) as razões que levaram à Batalha de Aljubarrota… </a:t>
            </a:r>
          </a:p>
          <a:p>
            <a:endParaRPr lang="pt-PT" sz="400" dirty="0"/>
          </a:p>
        </p:txBody>
      </p:sp>
    </p:spTree>
    <p:extLst>
      <p:ext uri="{BB962C8B-B14F-4D97-AF65-F5344CB8AC3E}">
        <p14:creationId xmlns:p14="http://schemas.microsoft.com/office/powerpoint/2010/main" val="274709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590204"/>
            <a:ext cx="7886700" cy="5124361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b="1" dirty="0"/>
              <a:t>Transcrevemos</a:t>
            </a:r>
            <a:r>
              <a:rPr lang="pt-PT" sz="2400" dirty="0"/>
              <a:t>, quando usamos as palavras de outros autores e as incorporamos no nosso trabalho.</a:t>
            </a:r>
          </a:p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None/>
              <a:defRPr/>
            </a:pPr>
            <a:endParaRPr lang="pt-PT" sz="2400" b="1" dirty="0"/>
          </a:p>
          <a:p>
            <a:endParaRPr lang="pt-PT" sz="2400" dirty="0"/>
          </a:p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None/>
              <a:defRPr/>
            </a:pPr>
            <a:endParaRPr lang="pt-PT" sz="24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21762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Transcrever</a:t>
            </a:r>
            <a:endParaRPr lang="pt-PT" sz="2800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149643" y="149044"/>
            <a:ext cx="8994357" cy="6870321"/>
            <a:chOff x="149643" y="-12321"/>
            <a:chExt cx="8994357" cy="6870321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4" name="Grupo 13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19" name="CaixaDeTexto 18"/>
          <p:cNvSpPr txBox="1"/>
          <p:nvPr/>
        </p:nvSpPr>
        <p:spPr>
          <a:xfrm>
            <a:off x="927789" y="3362749"/>
            <a:ext cx="7401824" cy="907941"/>
          </a:xfrm>
          <a:prstGeom prst="rect">
            <a:avLst/>
          </a:prstGeom>
          <a:noFill/>
          <a:ln w="28575">
            <a:solidFill>
              <a:srgbClr val="089099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pt-PT" sz="400" dirty="0" smtClean="0"/>
          </a:p>
          <a:p>
            <a:pPr algn="just"/>
            <a:r>
              <a:rPr lang="pt-PT" sz="2000" dirty="0" smtClean="0"/>
              <a:t>De acordo com Einstein (Einstein, 1961, 11) “o que há de mais belo na nossa vida é o sentimento de mistério”  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pt-PT" sz="400" dirty="0"/>
          </a:p>
        </p:txBody>
      </p:sp>
    </p:spTree>
    <p:extLst>
      <p:ext uri="{BB962C8B-B14F-4D97-AF65-F5344CB8AC3E}">
        <p14:creationId xmlns:p14="http://schemas.microsoft.com/office/powerpoint/2010/main" val="5710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457739"/>
            <a:ext cx="7886700" cy="4785898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b="1" dirty="0"/>
              <a:t>Fazemos uma referência bibliográfica</a:t>
            </a:r>
            <a:r>
              <a:rPr lang="pt-PT" sz="2400" dirty="0"/>
              <a:t>, quando registamos os elementos que identificam um documento (autor, ano de edição, título, local de edição, editora, URL,...).</a:t>
            </a:r>
          </a:p>
          <a:p>
            <a:endParaRPr lang="pt-PT" sz="2400" dirty="0" smtClean="0"/>
          </a:p>
          <a:p>
            <a:endParaRPr lang="pt-PT" sz="2400" dirty="0"/>
          </a:p>
          <a:p>
            <a:endParaRPr lang="pt-PT" sz="2400" dirty="0"/>
          </a:p>
          <a:p>
            <a:pPr marL="0" indent="0" algn="ctr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None/>
              <a:defRPr/>
            </a:pPr>
            <a:endParaRPr lang="pt-PT" sz="1800" dirty="0" smtClean="0"/>
          </a:p>
          <a:p>
            <a:pPr marL="0" indent="0" algn="ctr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None/>
              <a:defRPr/>
            </a:pPr>
            <a:r>
              <a:rPr lang="pt-PT" sz="1800" dirty="0" smtClean="0"/>
              <a:t>(ver apresentação sobre as referências bibliográficas)</a:t>
            </a:r>
          </a:p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None/>
              <a:defRPr/>
            </a:pPr>
            <a:endParaRPr lang="pt-PT" sz="24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203068"/>
            <a:ext cx="80387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Referências </a:t>
            </a:r>
            <a:r>
              <a:rPr lang="pt-PT" sz="2800" b="1" dirty="0"/>
              <a:t>bibliográficas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4" name="Grupo 13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19" name="CaixaDeTexto 18"/>
          <p:cNvSpPr txBox="1"/>
          <p:nvPr/>
        </p:nvSpPr>
        <p:spPr>
          <a:xfrm>
            <a:off x="913785" y="3161941"/>
            <a:ext cx="7401824" cy="600164"/>
          </a:xfrm>
          <a:prstGeom prst="rect">
            <a:avLst/>
          </a:prstGeom>
          <a:noFill/>
          <a:ln w="28575">
            <a:solidFill>
              <a:srgbClr val="089099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pt-PT" sz="400" dirty="0" smtClean="0"/>
          </a:p>
          <a:p>
            <a:r>
              <a:rPr lang="pt-PT" sz="2000" dirty="0" err="1"/>
              <a:t>Gaarder</a:t>
            </a:r>
            <a:r>
              <a:rPr lang="pt-PT" sz="2000" dirty="0"/>
              <a:t>, J. (2005). </a:t>
            </a:r>
            <a:r>
              <a:rPr lang="pt-PT" sz="2000" i="1" dirty="0"/>
              <a:t>A biblioteca mágica </a:t>
            </a:r>
            <a:r>
              <a:rPr lang="pt-PT" sz="2000" dirty="0"/>
              <a:t>(3.ª ed.). Barcarena: Presença</a:t>
            </a:r>
            <a:r>
              <a:rPr lang="pt-PT" sz="2000" dirty="0" smtClean="0"/>
              <a:t>.</a:t>
            </a:r>
            <a:r>
              <a:rPr lang="pt-PT" sz="2000" dirty="0"/>
              <a:t> 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pt-PT" sz="400" dirty="0"/>
          </a:p>
        </p:txBody>
      </p:sp>
      <p:sp>
        <p:nvSpPr>
          <p:cNvPr id="20" name="Seta para a esquerda 19">
            <a:hlinkClick r:id="rId3" action="ppaction://hlinksldjump"/>
          </p:cNvPr>
          <p:cNvSpPr/>
          <p:nvPr/>
        </p:nvSpPr>
        <p:spPr>
          <a:xfrm>
            <a:off x="302019" y="6104964"/>
            <a:ext cx="255914" cy="310123"/>
          </a:xfrm>
          <a:prstGeom prst="leftArrow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479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113183"/>
            <a:ext cx="7886700" cy="5130454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/>
              <a:t>Apenas se devem fazer citações de documentos que tenhamos efetivamente </a:t>
            </a:r>
            <a:r>
              <a:rPr lang="pt-PT" sz="2400" dirty="0" smtClean="0"/>
              <a:t>consultado.</a:t>
            </a:r>
          </a:p>
          <a:p>
            <a:pPr marL="355600" indent="-17780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/>
              <a:t>Uma </a:t>
            </a:r>
            <a:r>
              <a:rPr lang="pt-PT" sz="2400" dirty="0"/>
              <a:t>fonte é citada num texto quando a referimos </a:t>
            </a:r>
            <a:r>
              <a:rPr lang="pt-PT" sz="2400" dirty="0" smtClean="0"/>
              <a:t>diretamente.</a:t>
            </a:r>
          </a:p>
          <a:p>
            <a:pPr marL="355600" indent="-17780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/>
              <a:t>A fonte </a:t>
            </a:r>
            <a:r>
              <a:rPr lang="pt-PT" sz="2400" dirty="0" smtClean="0"/>
              <a:t>citada </a:t>
            </a:r>
            <a:r>
              <a:rPr lang="pt-PT" sz="2400" dirty="0"/>
              <a:t>deve fazer parte da lista de referências bibliográficas que aparece no final do trabalho.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Regras para citações</a:t>
            </a:r>
            <a:endParaRPr lang="pt-PT" sz="2800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4" name="Grupo 13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238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113183"/>
            <a:ext cx="7886700" cy="5130454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/>
              <a:t>A </a:t>
            </a:r>
            <a:r>
              <a:rPr lang="pt-PT" sz="2400" dirty="0"/>
              <a:t>citação implica referir o apelido do(s) autor(</a:t>
            </a:r>
            <a:r>
              <a:rPr lang="pt-PT" sz="2400" dirty="0" err="1"/>
              <a:t>es</a:t>
            </a:r>
            <a:r>
              <a:rPr lang="pt-PT" sz="2400" dirty="0"/>
              <a:t>) e o ano de publicação.</a:t>
            </a:r>
          </a:p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None/>
              <a:defRPr/>
            </a:pPr>
            <a:r>
              <a:rPr lang="pt-PT" sz="2400" dirty="0" smtClean="0"/>
              <a:t>Exemplo 1</a:t>
            </a:r>
          </a:p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None/>
              <a:defRPr/>
            </a:pPr>
            <a:endParaRPr lang="pt-PT" sz="2400" dirty="0"/>
          </a:p>
          <a:p>
            <a:pPr marL="17780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9999"/>
              </a:buClr>
              <a:buSzPct val="80000"/>
              <a:buNone/>
              <a:defRPr/>
            </a:pPr>
            <a:endParaRPr lang="pt-PT" sz="800" dirty="0" smtClean="0"/>
          </a:p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None/>
              <a:defRPr/>
            </a:pPr>
            <a:r>
              <a:rPr lang="pt-PT" sz="2400" dirty="0"/>
              <a:t>Exemplo </a:t>
            </a:r>
            <a:r>
              <a:rPr lang="pt-PT" sz="2400" dirty="0" smtClean="0"/>
              <a:t>2</a:t>
            </a:r>
            <a:endParaRPr lang="pt-PT" sz="2400" dirty="0"/>
          </a:p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None/>
              <a:defRPr/>
            </a:pPr>
            <a:endParaRPr lang="pt-PT" sz="24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Regras para citações</a:t>
            </a:r>
            <a:endParaRPr lang="pt-PT" sz="2800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4" name="Grupo 13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19" name="CaixaDeTexto 18"/>
          <p:cNvSpPr txBox="1"/>
          <p:nvPr/>
        </p:nvSpPr>
        <p:spPr>
          <a:xfrm>
            <a:off x="927789" y="3118643"/>
            <a:ext cx="7401824" cy="830997"/>
          </a:xfrm>
          <a:prstGeom prst="rect">
            <a:avLst/>
          </a:prstGeom>
          <a:noFill/>
          <a:ln w="28575">
            <a:solidFill>
              <a:srgbClr val="089099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pt-PT" sz="400" dirty="0" smtClean="0"/>
          </a:p>
          <a:p>
            <a:pPr algn="just"/>
            <a:r>
              <a:rPr lang="pt-PT" sz="2000" dirty="0"/>
              <a:t>De acordo com Silva (2012) as razões que levaram à Batalha de Aljubarrota… </a:t>
            </a:r>
          </a:p>
          <a:p>
            <a:endParaRPr lang="pt-PT" sz="4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927789" y="4962931"/>
            <a:ext cx="7401824" cy="523220"/>
          </a:xfrm>
          <a:prstGeom prst="rect">
            <a:avLst/>
          </a:prstGeom>
          <a:noFill/>
          <a:ln w="28575">
            <a:solidFill>
              <a:srgbClr val="089099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pt-PT" sz="400" dirty="0" smtClean="0"/>
          </a:p>
          <a:p>
            <a:r>
              <a:rPr lang="pt-PT" sz="2000" dirty="0"/>
              <a:t>As razões que levaram à Batalha de Aljubarrota (Silva, 2012) foram….  </a:t>
            </a:r>
          </a:p>
          <a:p>
            <a:endParaRPr lang="pt-PT" sz="400" dirty="0"/>
          </a:p>
        </p:txBody>
      </p:sp>
      <p:cxnSp>
        <p:nvCxnSpPr>
          <p:cNvPr id="20" name="Conexão reta unidirecional 19"/>
          <p:cNvCxnSpPr/>
          <p:nvPr/>
        </p:nvCxnSpPr>
        <p:spPr>
          <a:xfrm flipH="1">
            <a:off x="3285008" y="2481478"/>
            <a:ext cx="279286" cy="551439"/>
          </a:xfrm>
          <a:prstGeom prst="straightConnector1">
            <a:avLst/>
          </a:prstGeom>
          <a:ln w="28575">
            <a:solidFill>
              <a:srgbClr val="089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ta unidirecional 20"/>
          <p:cNvCxnSpPr/>
          <p:nvPr/>
        </p:nvCxnSpPr>
        <p:spPr>
          <a:xfrm flipH="1">
            <a:off x="6553832" y="4257421"/>
            <a:ext cx="279286" cy="551439"/>
          </a:xfrm>
          <a:prstGeom prst="straightConnector1">
            <a:avLst/>
          </a:prstGeom>
          <a:ln w="28575">
            <a:solidFill>
              <a:srgbClr val="089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513004" y="5816536"/>
            <a:ext cx="7746517" cy="398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7150" indent="247650" algn="ctr">
              <a:lnSpc>
                <a:spcPct val="118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kern="1400" dirty="0">
                <a:solidFill>
                  <a:srgbClr val="000000"/>
                </a:solidFill>
                <a:latin typeface="Calibri" panose="020F0502020204030204" pitchFamily="34" charset="0"/>
              </a:rPr>
              <a:t>A diferença </a:t>
            </a:r>
            <a:r>
              <a:rPr lang="pt-PT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está </a:t>
            </a:r>
            <a:r>
              <a:rPr lang="pt-PT" kern="1400" dirty="0">
                <a:solidFill>
                  <a:srgbClr val="000000"/>
                </a:solidFill>
                <a:latin typeface="Calibri" panose="020F0502020204030204" pitchFamily="34" charset="0"/>
              </a:rPr>
              <a:t>em indicar ou não o nome do autor dentro de</a:t>
            </a:r>
            <a:r>
              <a:rPr lang="pt-PT" sz="105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pt-PT" kern="1400" dirty="0">
                <a:solidFill>
                  <a:srgbClr val="000000"/>
                </a:solidFill>
                <a:latin typeface="Calibri" panose="020F0502020204030204" pitchFamily="34" charset="0"/>
              </a:rPr>
              <a:t> parêntesis</a:t>
            </a:r>
            <a:r>
              <a:rPr lang="pt-PT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pt-PT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pt-PT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3" name="Seta para a esquerda 22">
            <a:hlinkClick r:id="rId3" action="ppaction://hlinksldjump"/>
          </p:cNvPr>
          <p:cNvSpPr/>
          <p:nvPr/>
        </p:nvSpPr>
        <p:spPr>
          <a:xfrm>
            <a:off x="302019" y="6104964"/>
            <a:ext cx="255914" cy="310123"/>
          </a:xfrm>
          <a:prstGeom prst="leftArrow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333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o 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6666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2523</TotalTime>
  <Words>837</Words>
  <Application>Microsoft Office PowerPoint</Application>
  <PresentationFormat>Apresentação no Ecrã (4:3)</PresentationFormat>
  <Paragraphs>91</Paragraphs>
  <Slides>13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Times New Roman</vt:lpstr>
      <vt:lpstr>Wingdings</vt:lpstr>
      <vt:lpstr>Tema do Office</vt:lpstr>
      <vt:lpstr>O aprendiz de investigador 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Referências bibliográficas</dc:title>
  <dc:creator>Graça</dc:creator>
  <cp:lastModifiedBy>Graça Madeira da Silva</cp:lastModifiedBy>
  <cp:revision>217</cp:revision>
  <dcterms:created xsi:type="dcterms:W3CDTF">2014-01-18T09:26:29Z</dcterms:created>
  <dcterms:modified xsi:type="dcterms:W3CDTF">2019-03-05T14:50:49Z</dcterms:modified>
</cp:coreProperties>
</file>