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362" r:id="rId3"/>
    <p:sldId id="279" r:id="rId4"/>
    <p:sldId id="337" r:id="rId5"/>
    <p:sldId id="338" r:id="rId6"/>
    <p:sldId id="339" r:id="rId7"/>
    <p:sldId id="341" r:id="rId8"/>
    <p:sldId id="350" r:id="rId9"/>
    <p:sldId id="344" r:id="rId10"/>
    <p:sldId id="342" r:id="rId11"/>
    <p:sldId id="343" r:id="rId12"/>
    <p:sldId id="345" r:id="rId13"/>
    <p:sldId id="349" r:id="rId14"/>
    <p:sldId id="348" r:id="rId15"/>
    <p:sldId id="346" r:id="rId16"/>
    <p:sldId id="352" r:id="rId17"/>
    <p:sldId id="351" r:id="rId18"/>
    <p:sldId id="359" r:id="rId19"/>
    <p:sldId id="358" r:id="rId20"/>
    <p:sldId id="354" r:id="rId21"/>
    <p:sldId id="355" r:id="rId22"/>
    <p:sldId id="356" r:id="rId23"/>
    <p:sldId id="360" r:id="rId24"/>
    <p:sldId id="361" r:id="rId25"/>
    <p:sldId id="278" r:id="rId26"/>
    <p:sldId id="303" r:id="rId2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ça" initials="G" lastIdx="5" clrIdx="0">
    <p:extLst/>
  </p:cmAuthor>
  <p:cmAuthor id="2" name="Isabel" initials="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831"/>
    <a:srgbClr val="7A003D"/>
    <a:srgbClr val="FBFBFB"/>
    <a:srgbClr val="FFEBF5"/>
    <a:srgbClr val="A9A9A9"/>
    <a:srgbClr val="8E8E8E"/>
    <a:srgbClr val="6600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4154-DAFD-4118-B86B-28F6DAB81031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B10C-F6D7-489E-8BFD-AF7D159CCB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6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B10C-F6D7-489E-8BFD-AF7D159CCB85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03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32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0596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22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9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17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0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05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75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7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30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84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41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7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91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99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96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70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35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887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0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/>
              <a:t>11-03-2019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3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11-03-2019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4.xml"/><Relationship Id="rId7" Type="http://schemas.openxmlformats.org/officeDocument/2006/relationships/slide" Target="slide2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8.png"/><Relationship Id="rId18" Type="http://schemas.openxmlformats.org/officeDocument/2006/relationships/image" Target="../media/image33.jpeg"/><Relationship Id="rId3" Type="http://schemas.microsoft.com/office/2007/relationships/hdphoto" Target="../media/hdphoto1.wdp"/><Relationship Id="rId7" Type="http://schemas.microsoft.com/office/2007/relationships/hdphoto" Target="../media/hdphoto10.wdp"/><Relationship Id="rId12" Type="http://schemas.openxmlformats.org/officeDocument/2006/relationships/hyperlink" Target="http://creativecommons.org/licenses/by-nc-nd/4.0/deed.pt_PT" TargetMode="External"/><Relationship Id="rId17" Type="http://schemas.openxmlformats.org/officeDocument/2006/relationships/image" Target="../media/image32.jpeg"/><Relationship Id="rId2" Type="http://schemas.openxmlformats.org/officeDocument/2006/relationships/image" Target="../media/image1.png"/><Relationship Id="rId16" Type="http://schemas.openxmlformats.org/officeDocument/2006/relationships/image" Target="../media/image31.jpe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30.png"/><Relationship Id="rId10" Type="http://schemas.microsoft.com/office/2007/relationships/hdphoto" Target="../media/hdphoto11.wdp"/><Relationship Id="rId19" Type="http://schemas.openxmlformats.org/officeDocument/2006/relationships/image" Target="../media/image34.jpe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1452407"/>
            <a:ext cx="9143998" cy="895350"/>
          </a:xfrm>
        </p:spPr>
        <p:txBody>
          <a:bodyPr>
            <a:noAutofit/>
          </a:bodyPr>
          <a:lstStyle/>
          <a:p>
            <a:r>
              <a:rPr lang="pt-PT" sz="4000" b="1" dirty="0" smtClean="0">
                <a:solidFill>
                  <a:srgbClr val="481831"/>
                </a:solidFill>
                <a:latin typeface="+mn-lt"/>
              </a:rPr>
              <a:t>O aprendiz de investigador</a:t>
            </a:r>
            <a:endParaRPr lang="pt-PT" sz="3800" b="1" dirty="0">
              <a:solidFill>
                <a:srgbClr val="481831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403223"/>
            <a:ext cx="9143999" cy="980824"/>
          </a:xfrm>
        </p:spPr>
        <p:txBody>
          <a:bodyPr>
            <a:noAutofit/>
          </a:bodyPr>
          <a:lstStyle/>
          <a:p>
            <a:r>
              <a:rPr lang="pt-PT" sz="3200" dirty="0" smtClean="0"/>
              <a:t>Apresentar os resultados de uma investigação</a:t>
            </a:r>
          </a:p>
          <a:p>
            <a:r>
              <a:rPr lang="pt-PT" sz="2600" b="1" dirty="0"/>
              <a:t>Trabalho com som e imagem: </a:t>
            </a:r>
            <a:r>
              <a:rPr lang="pt-PT" sz="2600" b="1" i="1" dirty="0"/>
              <a:t>PowerPoint</a:t>
            </a:r>
            <a:r>
              <a:rPr lang="pt-PT" sz="2600" b="1" dirty="0"/>
              <a:t>, </a:t>
            </a:r>
            <a:r>
              <a:rPr lang="pt-PT" sz="2600" b="1" i="1" dirty="0" err="1"/>
              <a:t>Prezi</a:t>
            </a:r>
            <a:r>
              <a:rPr lang="pt-PT" sz="2600" b="1" i="1" dirty="0"/>
              <a:t> </a:t>
            </a:r>
            <a:r>
              <a:rPr lang="pt-PT" sz="2600" b="1" dirty="0"/>
              <a:t>ou filme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0" y="234950"/>
            <a:ext cx="9144001" cy="6699250"/>
            <a:chOff x="0" y="234950"/>
            <a:chExt cx="9144001" cy="6699250"/>
          </a:xfrm>
        </p:grpSpPr>
        <p:sp>
          <p:nvSpPr>
            <p:cNvPr id="4" name="Retângulo 3"/>
            <p:cNvSpPr/>
            <p:nvPr/>
          </p:nvSpPr>
          <p:spPr>
            <a:xfrm>
              <a:off x="0" y="4051300"/>
              <a:ext cx="9144000" cy="2882900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" y="5154715"/>
              <a:ext cx="9144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1600" kern="100" spc="600" dirty="0">
                  <a:solidFill>
                    <a:prstClr val="white">
                      <a:lumMod val="85000"/>
                    </a:prstClr>
                  </a:solidFill>
                </a:rPr>
                <a:t>Literacias na escola: formar os parceiros da biblioteca</a:t>
              </a:r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0" y="234950"/>
              <a:ext cx="9143999" cy="65840"/>
              <a:chOff x="0" y="234950"/>
              <a:chExt cx="9143999" cy="65840"/>
            </a:xfrm>
          </p:grpSpPr>
          <p:sp>
            <p:nvSpPr>
              <p:cNvPr id="14" name="Retângulo 13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39047" y="5715913"/>
              <a:ext cx="8422237" cy="1006330"/>
              <a:chOff x="339047" y="5715913"/>
              <a:chExt cx="8422237" cy="1006330"/>
            </a:xfrm>
          </p:grpSpPr>
          <p:pic>
            <p:nvPicPr>
              <p:cNvPr id="8" name="Imagem 7"/>
              <p:cNvPicPr preferRelativeResize="0">
                <a:picLocks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36" r="23364" b="7890"/>
              <a:stretch/>
            </p:blipFill>
            <p:spPr>
              <a:xfrm>
                <a:off x="7681284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11" name="Imagem 10"/>
              <p:cNvPicPr preferRelativeResize="0">
                <a:picLocks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" r="7870"/>
              <a:stretch/>
            </p:blipFill>
            <p:spPr>
              <a:xfrm>
                <a:off x="1790973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26" name="Imagem 25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9047" y="5716908"/>
                <a:ext cx="1080000" cy="981818"/>
              </a:xfrm>
              <a:prstGeom prst="rect">
                <a:avLst/>
              </a:prstGeom>
            </p:spPr>
          </p:pic>
          <p:pic>
            <p:nvPicPr>
              <p:cNvPr id="32" name="Imagem 31"/>
              <p:cNvPicPr preferRelativeResize="0">
                <a:picLocks/>
              </p:cNvPicPr>
              <p:nvPr/>
            </p:nvPicPr>
            <p:blipFill rotWithShape="1">
              <a:blip r:embed="rId9"/>
              <a:srcRect t="1487" b="10755"/>
              <a:stretch/>
            </p:blipFill>
            <p:spPr>
              <a:xfrm>
                <a:off x="4768892" y="573944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6" name="Imagem 5"/>
              <p:cNvPicPr preferRelativeResize="0">
                <a:picLocks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</a:extLst>
              </a:blip>
              <a:srcRect l="-1" t="28399" r="59004" b="14363"/>
              <a:stretch/>
            </p:blipFill>
            <p:spPr>
              <a:xfrm>
                <a:off x="6225088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 preferRelativeResize="0">
                <a:picLocks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2068" y="5722334"/>
                <a:ext cx="1080000" cy="982800"/>
              </a:xfrm>
              <a:prstGeom prst="rect">
                <a:avLst/>
              </a:prstGeom>
            </p:spPr>
          </p:pic>
        </p:grpSp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91" y="355937"/>
            <a:ext cx="1327296" cy="13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2661318" y="3195788"/>
            <a:ext cx="4355606" cy="2728078"/>
            <a:chOff x="827088" y="2238375"/>
            <a:chExt cx="7300912" cy="4046538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425" y="2238375"/>
              <a:ext cx="3030538" cy="207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575" y="4351338"/>
              <a:ext cx="2765425" cy="187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2" descr="C:\Documentos\IMAGENS\História\séc XX\Portugal 1ª República\Busto República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900" y="4316413"/>
              <a:ext cx="1689100" cy="191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3" descr="C:\Documentos\IMAGENS\História\séc XX\Portugal 1ª República\image2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3078163"/>
              <a:ext cx="2624137" cy="207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4" descr="C:\Documentos\IMAGENS\História\séc XX\Portugal 1ª República\bandeir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725" y="5238751"/>
              <a:ext cx="1566863" cy="104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59326"/>
            <a:ext cx="7886700" cy="1667118"/>
          </a:xfrm>
        </p:spPr>
        <p:txBody>
          <a:bodyPr rtlCol="0">
            <a:normAutofit/>
          </a:bodyPr>
          <a:lstStyle/>
          <a:p>
            <a:pPr marL="5334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Evita </a:t>
            </a:r>
            <a:r>
              <a:rPr lang="pt-PT" sz="2200" dirty="0"/>
              <a:t>colocar texto sobre imagens</a:t>
            </a:r>
            <a:r>
              <a:rPr lang="pt-PT" sz="2200" dirty="0" smtClean="0"/>
              <a:t>.</a:t>
            </a:r>
          </a:p>
          <a:p>
            <a:pPr marL="5334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Não se devem aplicar efeitos e animações complicadas que distraem e dificultam a compreensão da informação</a:t>
            </a:r>
            <a:r>
              <a:rPr lang="pt-PT" sz="2200" dirty="0" smtClean="0"/>
              <a:t>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Apresentação em </a:t>
            </a:r>
            <a:r>
              <a:rPr lang="pt-PT" sz="2800" b="1" i="1" dirty="0" smtClean="0"/>
              <a:t>PowerPoint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7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" name="Marcador de Posição de Conteúdo 7"/>
          <p:cNvSpPr txBox="1">
            <a:spLocks/>
          </p:cNvSpPr>
          <p:nvPr/>
        </p:nvSpPr>
        <p:spPr>
          <a:xfrm>
            <a:off x="2433333" y="3085101"/>
            <a:ext cx="4684331" cy="2949452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 algn="just">
              <a:buFont typeface="Arial" charset="0"/>
              <a:buNone/>
              <a:defRPr/>
            </a:pPr>
            <a:r>
              <a:rPr lang="pt-PT" sz="1800" dirty="0" smtClean="0"/>
              <a:t>José Relvas e outros membros do diretório do Partido Republicano Português, proclamaram a República, à varanda da Câmara Municipal de Lisboa</a:t>
            </a:r>
          </a:p>
          <a:p>
            <a:pPr marL="0" indent="0">
              <a:buFont typeface="Arial" charset="0"/>
              <a:buNone/>
              <a:defRPr/>
            </a:pPr>
            <a:endParaRPr lang="pt-PT" dirty="0" smtClean="0"/>
          </a:p>
        </p:txBody>
      </p:sp>
      <p:grpSp>
        <p:nvGrpSpPr>
          <p:cNvPr id="22" name="Grupo 21"/>
          <p:cNvGrpSpPr/>
          <p:nvPr/>
        </p:nvGrpSpPr>
        <p:grpSpPr>
          <a:xfrm>
            <a:off x="1972851" y="2875657"/>
            <a:ext cx="688467" cy="688467"/>
            <a:chOff x="7375942" y="2917957"/>
            <a:chExt cx="688467" cy="688467"/>
          </a:xfrm>
        </p:grpSpPr>
        <p:sp>
          <p:nvSpPr>
            <p:cNvPr id="31" name="Retângulo 30"/>
            <p:cNvSpPr/>
            <p:nvPr/>
          </p:nvSpPr>
          <p:spPr>
            <a:xfrm rot="19071804">
              <a:off x="7375942" y="3226081"/>
              <a:ext cx="688467" cy="7222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Retângulo 31"/>
            <p:cNvSpPr/>
            <p:nvPr/>
          </p:nvSpPr>
          <p:spPr>
            <a:xfrm rot="2739164">
              <a:off x="7375941" y="3226081"/>
              <a:ext cx="688467" cy="7222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6354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417983"/>
            <a:ext cx="7886700" cy="4825654"/>
          </a:xfrm>
        </p:spPr>
        <p:txBody>
          <a:bodyPr rtlCol="0">
            <a:normAutofit/>
          </a:bodyPr>
          <a:lstStyle/>
          <a:p>
            <a:pPr marL="17780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400" dirty="0" smtClean="0"/>
              <a:t>Uma apresentação em </a:t>
            </a:r>
            <a:r>
              <a:rPr lang="pt-PT" sz="2400" i="1" dirty="0" err="1" smtClean="0"/>
              <a:t>Prezi</a:t>
            </a:r>
            <a:r>
              <a:rPr lang="pt-PT" sz="2400" dirty="0" smtClean="0"/>
              <a:t> deve ser utilizada se pudermos apresentar a informação de modo mais esquemático e </a:t>
            </a:r>
            <a:r>
              <a:rPr lang="pt-PT" sz="2400" dirty="0" smtClean="0"/>
              <a:t>dinâmico, não linear, </a:t>
            </a:r>
            <a:r>
              <a:rPr lang="pt-PT" sz="2400" dirty="0" smtClean="0"/>
              <a:t>pois permite criar mapas de conceitos onde é possível observar a relação entre ideias, </a:t>
            </a:r>
            <a:r>
              <a:rPr lang="pt-PT" sz="2400" dirty="0"/>
              <a:t>destacando-se a parte, o todo e a parte dentro do </a:t>
            </a:r>
            <a:r>
              <a:rPr lang="pt-PT" sz="2400" dirty="0" smtClean="0"/>
              <a:t>todo.</a:t>
            </a:r>
          </a:p>
          <a:p>
            <a:pPr marL="17780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400" dirty="0" smtClean="0"/>
          </a:p>
          <a:p>
            <a:pPr marL="17780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Apresentação em </a:t>
            </a:r>
            <a:r>
              <a:rPr lang="pt-PT" sz="2800" b="1" i="1" dirty="0" err="1" smtClean="0"/>
              <a:t>Prezi</a:t>
            </a:r>
            <a:endParaRPr lang="pt-PT" sz="2800" b="1" i="1" dirty="0" smtClean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65" y="4687602"/>
            <a:ext cx="248128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42913" y="17011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Apresentação em </a:t>
            </a:r>
            <a:r>
              <a:rPr lang="pt-PT" sz="2800" b="1" i="1" dirty="0" err="1" smtClean="0"/>
              <a:t>Prezi</a:t>
            </a:r>
            <a:endParaRPr lang="pt-PT" sz="2800" b="1" i="1" dirty="0" smtClean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28448" y="1370609"/>
            <a:ext cx="7129704" cy="4515849"/>
            <a:chOff x="103592489" y="108111431"/>
            <a:chExt cx="4033240" cy="262586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03600730" y="110400860"/>
              <a:ext cx="4024999" cy="336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150813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Exemplo de um esquema em </a:t>
              </a:r>
              <a:r>
                <a:rPr kumimoji="0" lang="pt-PT" sz="2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Prezi</a:t>
              </a:r>
              <a:r>
                <a:rPr kumimoji="0" lang="pt-PT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 Cada parte do esquema pode ser destacada e explorada individualmente</a:t>
              </a:r>
              <a:r>
                <a:rPr kumimoji="0" lang="pt-PT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28" name="Picture 4" descr="Diapositivo1"/>
            <p:cNvPicPr>
              <a:picLocks noChangeAspect="1" noChangeArrowheads="1"/>
            </p:cNvPicPr>
            <p:nvPr/>
          </p:nvPicPr>
          <p:blipFill>
            <a:blip r:embed="rId3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92489" y="108111431"/>
              <a:ext cx="4033240" cy="2268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96464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558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417983"/>
            <a:ext cx="7886700" cy="4825654"/>
          </a:xfrm>
        </p:spPr>
        <p:txBody>
          <a:bodyPr rtlCol="0">
            <a:normAutofit/>
          </a:bodyPr>
          <a:lstStyle/>
          <a:p>
            <a:pPr marL="265113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 smtClean="0"/>
              <a:t>Esta ferramenta apresenta uma versão básica gratuita. As avançadas exigem pagamento.</a:t>
            </a:r>
          </a:p>
          <a:p>
            <a:pPr marL="265113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 smtClean="0"/>
          </a:p>
          <a:p>
            <a:pPr marL="265113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 smtClean="0"/>
              <a:t>As </a:t>
            </a:r>
            <a:r>
              <a:rPr lang="pt-PT" sz="2200" dirty="0"/>
              <a:t>apresentações podem ser apresentadas diretamente </a:t>
            </a:r>
            <a:r>
              <a:rPr lang="pt-PT" sz="2200" i="1" dirty="0"/>
              <a:t>online</a:t>
            </a:r>
            <a:r>
              <a:rPr lang="pt-PT" sz="2200" dirty="0"/>
              <a:t> ou guardadas num PC ou numa </a:t>
            </a:r>
            <a:r>
              <a:rPr lang="pt-PT" sz="2200" i="1" dirty="0" err="1"/>
              <a:t>pen</a:t>
            </a:r>
            <a:r>
              <a:rPr lang="pt-PT" sz="2200" dirty="0"/>
              <a:t>. Nestas duas últimas hipóteses, devem ser guardados e transportados todos os elementos da pasta que é descarregada</a:t>
            </a:r>
            <a:r>
              <a:rPr lang="pt-PT" sz="2200" dirty="0" smtClean="0"/>
              <a:t>.</a:t>
            </a:r>
          </a:p>
          <a:p>
            <a:pPr marL="8001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8001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5334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Apresentação em </a:t>
            </a:r>
            <a:r>
              <a:rPr lang="pt-PT" sz="2800" b="1" i="1" dirty="0" err="1" smtClean="0"/>
              <a:t>Prezi</a:t>
            </a:r>
            <a:endParaRPr lang="pt-PT" sz="2800" b="1" i="1" dirty="0" smtClean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633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021353"/>
            <a:ext cx="7886700" cy="5222284"/>
          </a:xfrm>
        </p:spPr>
        <p:txBody>
          <a:bodyPr rtlCol="0">
            <a:normAutofit/>
          </a:bodyPr>
          <a:lstStyle/>
          <a:p>
            <a:pPr marL="533400" indent="-266700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Elaborar </a:t>
            </a:r>
            <a:r>
              <a:rPr lang="pt-PT" sz="2200" dirty="0"/>
              <a:t>um esboço com as ideias a transmitir e a sua </a:t>
            </a:r>
            <a:r>
              <a:rPr lang="pt-PT" sz="2200" dirty="0" smtClean="0"/>
              <a:t>sequência (guião, plano).</a:t>
            </a:r>
          </a:p>
          <a:p>
            <a:pPr marL="533400" indent="-266700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Não sobrecarregar a apresentação com muitos elementos e muitas relações entre ideias</a:t>
            </a:r>
            <a:r>
              <a:rPr lang="pt-PT" sz="2200" dirty="0" smtClean="0"/>
              <a:t>.</a:t>
            </a:r>
          </a:p>
          <a:p>
            <a:pPr marL="533400" indent="-266700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Figuras e vídeos devem ter qualidade para não perderem a definição quando são ampliados.</a:t>
            </a:r>
          </a:p>
          <a:p>
            <a:pPr marL="2667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/>
          </a:p>
          <a:p>
            <a:pPr marL="5334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Apresentação em </a:t>
            </a:r>
            <a:r>
              <a:rPr lang="pt-PT" sz="2800" b="1" i="1" dirty="0" err="1" smtClean="0"/>
              <a:t>Prezi</a:t>
            </a:r>
            <a:endParaRPr lang="pt-PT" sz="2800" b="1" i="1" dirty="0" smtClean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7" name="Imagem 2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64840" y="4984534"/>
            <a:ext cx="3461148" cy="5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013415"/>
            <a:ext cx="7886700" cy="5230222"/>
          </a:xfrm>
        </p:spPr>
        <p:txBody>
          <a:bodyPr rtlCol="0">
            <a:normAutofit/>
          </a:bodyPr>
          <a:lstStyle/>
          <a:p>
            <a:pPr marL="5334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O </a:t>
            </a:r>
            <a:r>
              <a:rPr lang="pt-PT" sz="2200" i="1" dirty="0" smtClean="0"/>
              <a:t>zoom</a:t>
            </a:r>
            <a:r>
              <a:rPr lang="pt-PT" sz="2200" dirty="0" smtClean="0"/>
              <a:t> nos detalhes permite estabelecer com facilidade uma conexão entre as imagens e tópicos da apresentação. O seu uso deve, no entanto, ser moderado.</a:t>
            </a:r>
          </a:p>
          <a:p>
            <a:pPr marL="5334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Evitar </a:t>
            </a:r>
            <a:r>
              <a:rPr lang="pt-PT" sz="2200" dirty="0"/>
              <a:t>as mudanças bruscas de posição (vertical e horizontal</a:t>
            </a:r>
            <a:r>
              <a:rPr lang="pt-PT" sz="2200" dirty="0" smtClean="0"/>
              <a:t>).</a:t>
            </a:r>
            <a:endParaRPr lang="pt-PT" sz="2200" dirty="0"/>
          </a:p>
          <a:p>
            <a:pPr marL="5334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Apresentação em </a:t>
            </a:r>
            <a:r>
              <a:rPr lang="pt-PT" sz="2800" b="1" i="1" dirty="0" err="1" smtClean="0"/>
              <a:t>Prezi</a:t>
            </a:r>
            <a:endParaRPr lang="pt-PT" sz="2800" b="1" i="1" dirty="0" smtClean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943" t="21950" r="16897" b="5246"/>
          <a:stretch/>
        </p:blipFill>
        <p:spPr>
          <a:xfrm>
            <a:off x="2391080" y="3683002"/>
            <a:ext cx="4142434" cy="206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380470"/>
            <a:ext cx="7886700" cy="4944924"/>
          </a:xfrm>
        </p:spPr>
        <p:txBody>
          <a:bodyPr rtlCol="0">
            <a:normAutofit/>
          </a:bodyPr>
          <a:lstStyle/>
          <a:p>
            <a:pPr marL="5334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Usar </a:t>
            </a:r>
            <a:r>
              <a:rPr lang="pt-PT" sz="2200" dirty="0"/>
              <a:t>cores e tamanho e tipo de letra que facilitem a comunicação.</a:t>
            </a:r>
          </a:p>
          <a:p>
            <a:pPr marL="5334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Escolher </a:t>
            </a:r>
            <a:r>
              <a:rPr lang="pt-PT" sz="2200" dirty="0"/>
              <a:t>um padrão de formatação de fundo, cores e figuras e mantê-lo uniforme até ao </a:t>
            </a:r>
            <a:r>
              <a:rPr lang="pt-PT" sz="2200" dirty="0" smtClean="0"/>
              <a:t>fim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Apresentação em </a:t>
            </a:r>
            <a:r>
              <a:rPr lang="pt-PT" sz="2800" b="1" i="1" dirty="0" err="1" smtClean="0"/>
              <a:t>Prezi</a:t>
            </a:r>
            <a:endParaRPr lang="pt-PT" sz="2800" b="1" i="1" dirty="0" smtClean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0157" t="24320" r="21176" b="14447"/>
          <a:stretch/>
        </p:blipFill>
        <p:spPr>
          <a:xfrm>
            <a:off x="1266037" y="3920188"/>
            <a:ext cx="3464671" cy="20330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4889" t="21603" r="11398" b="19882"/>
          <a:stretch/>
        </p:blipFill>
        <p:spPr>
          <a:xfrm>
            <a:off x="5553832" y="3920188"/>
            <a:ext cx="2083444" cy="20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955051"/>
            <a:ext cx="7886700" cy="5280649"/>
          </a:xfrm>
        </p:spPr>
        <p:txBody>
          <a:bodyPr rtlCol="0">
            <a:normAutofit/>
          </a:bodyPr>
          <a:lstStyle/>
          <a:p>
            <a:pPr marL="177800" indent="0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 smtClean="0"/>
              <a:t>Para </a:t>
            </a:r>
            <a:r>
              <a:rPr lang="pt-PT" sz="2200" dirty="0"/>
              <a:t>a elaboração do filme podem ser usados </a:t>
            </a:r>
            <a:r>
              <a:rPr lang="pt-PT" sz="2200" dirty="0" smtClean="0"/>
              <a:t>programas pagos mas também existe uma grande variedade disponível gratuitamente.</a:t>
            </a:r>
          </a:p>
          <a:p>
            <a:pPr marL="177800" indent="0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 smtClean="0"/>
          </a:p>
          <a:p>
            <a:pPr marL="177800" indent="0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 smtClean="0"/>
              <a:t>Também existem outros programas que </a:t>
            </a:r>
            <a:r>
              <a:rPr lang="pt-PT" sz="2200" dirty="0"/>
              <a:t>te permitem trabalhar, de forma simples, a </a:t>
            </a:r>
            <a:r>
              <a:rPr lang="pt-PT" sz="2200" dirty="0" smtClean="0"/>
              <a:t>edição </a:t>
            </a:r>
            <a:r>
              <a:rPr lang="pt-PT" sz="2200" dirty="0"/>
              <a:t>dos filmes</a:t>
            </a:r>
            <a:r>
              <a:rPr lang="pt-PT" sz="2200" dirty="0" smtClean="0"/>
              <a:t>: </a:t>
            </a:r>
            <a:r>
              <a:rPr lang="pt-PT" sz="2200" i="1" dirty="0" err="1" smtClean="0"/>
              <a:t>Audacity</a:t>
            </a:r>
            <a:r>
              <a:rPr lang="pt-PT" sz="2200" dirty="0" smtClean="0"/>
              <a:t> (editor e gravador áudio), </a:t>
            </a:r>
            <a:r>
              <a:rPr lang="pt-PT" sz="2200" i="1" dirty="0" smtClean="0"/>
              <a:t>Photoshop</a:t>
            </a:r>
            <a:r>
              <a:rPr lang="pt-PT" sz="2200" dirty="0" smtClean="0"/>
              <a:t> </a:t>
            </a:r>
            <a:r>
              <a:rPr lang="pt-PT" sz="2200" i="1" dirty="0" smtClean="0"/>
              <a:t>online</a:t>
            </a:r>
            <a:r>
              <a:rPr lang="pt-PT" sz="2200" dirty="0" smtClean="0"/>
              <a:t> (produção de imagens),...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307975" y="252443"/>
            <a:ext cx="8237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Trabalho sob </a:t>
            </a:r>
            <a:r>
              <a:rPr lang="pt-PT" sz="2800" b="1" dirty="0"/>
              <a:t>a forma de </a:t>
            </a:r>
            <a:r>
              <a:rPr lang="pt-PT" sz="2800" b="1" dirty="0" smtClean="0"/>
              <a:t>filme </a:t>
            </a:r>
            <a:endParaRPr lang="pt-PT" sz="28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772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955051"/>
            <a:ext cx="7886700" cy="5288585"/>
          </a:xfrm>
        </p:spPr>
        <p:txBody>
          <a:bodyPr rtlCol="0">
            <a:normAutofit/>
          </a:bodyPr>
          <a:lstStyle/>
          <a:p>
            <a:pPr marL="177800" indent="0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 smtClean="0"/>
              <a:t>O </a:t>
            </a:r>
            <a:r>
              <a:rPr lang="pt-PT" sz="2200" dirty="0"/>
              <a:t>filme pode </a:t>
            </a:r>
            <a:r>
              <a:rPr lang="pt-PT" sz="2200" dirty="0" smtClean="0"/>
              <a:t>constituir: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todo o </a:t>
            </a:r>
            <a:r>
              <a:rPr lang="pt-PT" sz="2200" dirty="0" smtClean="0"/>
              <a:t>trabalho, sendo </a:t>
            </a:r>
            <a:r>
              <a:rPr lang="pt-PT" sz="2200" dirty="0"/>
              <a:t>apresentado nesse formato e assumir, por exemplo, a forma de um documentário.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apenas </a:t>
            </a:r>
            <a:r>
              <a:rPr lang="pt-PT" sz="2200" dirty="0"/>
              <a:t>uma pequena parte da apresentação do trabalho, a incorporar numa apresentação em </a:t>
            </a:r>
            <a:r>
              <a:rPr lang="pt-PT" sz="2200" i="1" dirty="0"/>
              <a:t>PowerPoint</a:t>
            </a:r>
            <a:r>
              <a:rPr lang="pt-PT" sz="2200" dirty="0"/>
              <a:t> ou em </a:t>
            </a:r>
            <a:r>
              <a:rPr lang="pt-PT" sz="2200" i="1" dirty="0" err="1" smtClean="0"/>
              <a:t>Prezi</a:t>
            </a:r>
            <a:r>
              <a:rPr lang="pt-PT" sz="2200" dirty="0" smtClean="0"/>
              <a:t>.</a:t>
            </a:r>
          </a:p>
          <a:p>
            <a:pPr marL="177800" indent="0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 smtClean="0"/>
          </a:p>
          <a:p>
            <a:pPr marL="177800" indent="0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 smtClean="0"/>
              <a:t>Ao </a:t>
            </a:r>
            <a:r>
              <a:rPr lang="pt-PT" sz="2200" dirty="0"/>
              <a:t>nível dos recursos podem ser usadas imagens, filmagens do próprio autor do trabalho ou de outros autores, músicas e narração de voz.</a:t>
            </a:r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307975" y="252443"/>
            <a:ext cx="8237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Trabalho sob </a:t>
            </a:r>
            <a:r>
              <a:rPr lang="pt-PT" sz="2800" b="1" dirty="0"/>
              <a:t>a forma de </a:t>
            </a:r>
            <a:r>
              <a:rPr lang="pt-PT" sz="2800" b="1" dirty="0" smtClean="0"/>
              <a:t>filme </a:t>
            </a:r>
            <a:endParaRPr lang="pt-PT" sz="28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30172">
            <a:off x="4115185" y="3259830"/>
            <a:ext cx="623475" cy="182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371600"/>
            <a:ext cx="7886700" cy="4872037"/>
          </a:xfrm>
        </p:spPr>
        <p:txBody>
          <a:bodyPr rtlCol="0">
            <a:noAutofit/>
          </a:bodyPr>
          <a:lstStyle/>
          <a:p>
            <a:pPr marL="177800" indent="0" algn="just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 smtClean="0"/>
              <a:t>Elaborar um </a:t>
            </a:r>
            <a:r>
              <a:rPr lang="pt-PT" sz="2200" dirty="0"/>
              <a:t>guião (</a:t>
            </a:r>
            <a:r>
              <a:rPr lang="pt-PT" sz="2200" i="1" dirty="0"/>
              <a:t>storyboard</a:t>
            </a:r>
            <a:r>
              <a:rPr lang="pt-PT" sz="2200" dirty="0"/>
              <a:t>) </a:t>
            </a:r>
            <a:r>
              <a:rPr lang="pt-PT" sz="2200" dirty="0" smtClean="0"/>
              <a:t>no </a:t>
            </a:r>
            <a:r>
              <a:rPr lang="pt-PT" sz="2200" dirty="0"/>
              <a:t>qual estejam </a:t>
            </a:r>
            <a:r>
              <a:rPr lang="pt-PT" sz="2200" dirty="0" smtClean="0"/>
              <a:t>definidos:</a:t>
            </a:r>
          </a:p>
          <a:p>
            <a:pPr marL="355600" indent="-177800" algn="just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 </a:t>
            </a:r>
            <a:r>
              <a:rPr lang="pt-PT" sz="2200" dirty="0"/>
              <a:t>os objetivos a alcançar com o </a:t>
            </a:r>
            <a:r>
              <a:rPr lang="pt-PT" sz="2200" dirty="0" smtClean="0"/>
              <a:t>formato</a:t>
            </a:r>
          </a:p>
          <a:p>
            <a:pPr marL="355600" indent="-177800" algn="just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as </a:t>
            </a:r>
            <a:r>
              <a:rPr lang="pt-PT" sz="2200" dirty="0"/>
              <a:t>ideias a transmitir e respetiva </a:t>
            </a:r>
            <a:r>
              <a:rPr lang="pt-PT" sz="2200" dirty="0" smtClean="0"/>
              <a:t>sequência</a:t>
            </a:r>
          </a:p>
          <a:p>
            <a:pPr marL="355600" indent="-177800" algn="just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</a:t>
            </a:r>
            <a:r>
              <a:rPr lang="pt-PT" sz="2200" dirty="0"/>
              <a:t>duração do </a:t>
            </a:r>
            <a:r>
              <a:rPr lang="pt-PT" sz="2200" dirty="0" smtClean="0"/>
              <a:t>filme</a:t>
            </a:r>
          </a:p>
          <a:p>
            <a:pPr marL="355600" indent="-177800" algn="just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os </a:t>
            </a:r>
            <a:r>
              <a:rPr lang="pt-PT" sz="2200" dirty="0"/>
              <a:t>tipos de recursos a usar (imagens, músicas, filmagens</a:t>
            </a:r>
            <a:r>
              <a:rPr lang="pt-PT" sz="2200" dirty="0" smtClean="0"/>
              <a:t>…)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40809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Regras para </a:t>
            </a:r>
            <a:r>
              <a:rPr lang="pt-PT" sz="2800" b="1" dirty="0"/>
              <a:t>a elaboração do filme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6453570" y="3113576"/>
            <a:ext cx="2788274" cy="5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89039"/>
            <a:ext cx="7886700" cy="5054598"/>
          </a:xfrm>
        </p:spPr>
        <p:txBody>
          <a:bodyPr rtlCol="0">
            <a:normAutofit lnSpcReduction="10000"/>
          </a:bodyPr>
          <a:lstStyle/>
          <a:p>
            <a:pPr marL="355600" indent="-177800" algn="just">
              <a:lnSpc>
                <a:spcPct val="16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>
                <a:hlinkClick r:id="rId2" action="ppaction://hlinksldjump"/>
              </a:rPr>
              <a:t>Apresentar um trabalho em PowerPoint ou em </a:t>
            </a:r>
            <a:r>
              <a:rPr lang="pt-PT" sz="2400" dirty="0" err="1">
                <a:hlinkClick r:id="rId2" action="ppaction://hlinksldjump"/>
              </a:rPr>
              <a:t>Prezi</a:t>
            </a:r>
            <a:endParaRPr lang="pt-PT" sz="2400" dirty="0"/>
          </a:p>
          <a:p>
            <a:pPr marL="355600" indent="-177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>
                <a:hlinkClick r:id="rId3" action="ppaction://hlinksldjump"/>
              </a:rPr>
              <a:t>Apresentação em </a:t>
            </a:r>
            <a:r>
              <a:rPr lang="pt-PT" sz="2400" i="1" dirty="0">
                <a:hlinkClick r:id="rId3" action="ppaction://hlinksldjump"/>
              </a:rPr>
              <a:t>PowerPoint</a:t>
            </a:r>
            <a:endParaRPr lang="pt-PT" sz="2400" i="1" dirty="0"/>
          </a:p>
          <a:p>
            <a:pPr marL="355600" indent="-177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>
                <a:hlinkClick r:id="rId4" action="ppaction://hlinksldjump"/>
              </a:rPr>
              <a:t>Apresentação em </a:t>
            </a:r>
            <a:r>
              <a:rPr lang="pt-PT" sz="2400" i="1" dirty="0" err="1" smtClean="0">
                <a:hlinkClick r:id="rId4" action="ppaction://hlinksldjump"/>
              </a:rPr>
              <a:t>Prezi</a:t>
            </a:r>
            <a:endParaRPr lang="pt-PT" sz="2400" i="1" dirty="0" smtClean="0"/>
          </a:p>
          <a:p>
            <a:pPr marL="355600" indent="-177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>
                <a:hlinkClick r:id="rId5" action="ppaction://hlinksldjump"/>
              </a:rPr>
              <a:t>Apresentação em </a:t>
            </a:r>
            <a:r>
              <a:rPr lang="pt-PT" sz="2400" i="1" dirty="0" smtClean="0">
                <a:hlinkClick r:id="rId5" action="ppaction://hlinksldjump"/>
              </a:rPr>
              <a:t>filme</a:t>
            </a:r>
            <a:endParaRPr lang="pt-PT" sz="2400" i="1" dirty="0" smtClean="0"/>
          </a:p>
          <a:p>
            <a:pPr marL="355600" indent="-177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6" action="ppaction://hlinksldjump"/>
              </a:rPr>
              <a:t>Capa</a:t>
            </a:r>
            <a:endParaRPr lang="pt-PT" sz="2400" dirty="0" smtClean="0"/>
          </a:p>
          <a:p>
            <a:pPr marL="355600" indent="-177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7" action="ppaction://hlinksldjump"/>
              </a:rPr>
              <a:t>Ficha Técnica</a:t>
            </a:r>
            <a:endParaRPr lang="pt-PT" sz="2400" dirty="0"/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i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t-PT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sz="2000" b="1" dirty="0" smtClean="0"/>
          </a:p>
          <a:p>
            <a:endParaRPr lang="pt-PT" sz="2000" dirty="0"/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b="1" dirty="0"/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b="1" dirty="0"/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dirty="0">
              <a:solidFill>
                <a:srgbClr val="FF0000"/>
              </a:solidFill>
            </a:endParaRP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b="1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b="1" dirty="0"/>
          </a:p>
          <a:p>
            <a:pPr marL="355600" indent="-177800" algn="just" fontAlgn="auto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33780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sumário</a:t>
            </a:r>
            <a:endParaRPr lang="pt-PT" sz="28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6149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8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171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30172">
            <a:off x="3715813" y="4252540"/>
            <a:ext cx="1028571" cy="3009524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923038"/>
            <a:ext cx="7886700" cy="5320600"/>
          </a:xfrm>
        </p:spPr>
        <p:txBody>
          <a:bodyPr rtlCol="0">
            <a:noAutofit/>
          </a:bodyPr>
          <a:lstStyle/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/>
              <a:t>Aplicar, caso as imagens sejam acompanhadas de texto, </a:t>
            </a:r>
            <a:r>
              <a:rPr lang="pt-PT" sz="2200" dirty="0" smtClean="0"/>
              <a:t>princípios </a:t>
            </a:r>
            <a:r>
              <a:rPr lang="pt-PT" sz="2200" dirty="0"/>
              <a:t>de legibilidade </a:t>
            </a:r>
            <a:r>
              <a:rPr lang="pt-PT" sz="2200" dirty="0" smtClean="0"/>
              <a:t>como:</a:t>
            </a:r>
          </a:p>
          <a:p>
            <a:pPr marL="355600" indent="-177800" algn="just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Usar </a:t>
            </a:r>
            <a:r>
              <a:rPr lang="pt-PT" sz="2200" dirty="0"/>
              <a:t>cores e tamanho e tipo de letra que facilitem a </a:t>
            </a:r>
            <a:r>
              <a:rPr lang="pt-PT" sz="2200" dirty="0" smtClean="0"/>
              <a:t>comunicação.</a:t>
            </a:r>
            <a:endParaRPr lang="pt-PT" sz="2200" dirty="0"/>
          </a:p>
          <a:p>
            <a:pPr marL="355600" indent="-177800" algn="just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Figuras </a:t>
            </a:r>
            <a:r>
              <a:rPr lang="pt-PT" sz="2200" dirty="0"/>
              <a:t>e vídeos devem ter qualidade para não perderem a definição quando são </a:t>
            </a:r>
            <a:r>
              <a:rPr lang="pt-PT" sz="2200" dirty="0" smtClean="0"/>
              <a:t>ampliados.</a:t>
            </a:r>
            <a:endParaRPr lang="pt-PT" sz="2200" dirty="0"/>
          </a:p>
          <a:p>
            <a:pPr marL="355600" indent="-177800" algn="just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Não </a:t>
            </a:r>
            <a:r>
              <a:rPr lang="pt-PT" sz="2200" dirty="0"/>
              <a:t>usar excessivamente os efeitos de animação  complicadas que distraem e dificultam a compreensão da informação</a:t>
            </a:r>
            <a:r>
              <a:rPr lang="pt-PT" sz="2200" dirty="0" smtClean="0"/>
              <a:t>.</a:t>
            </a:r>
            <a:r>
              <a:rPr lang="pt-PT" sz="2400" dirty="0"/>
              <a:t> </a:t>
            </a:r>
          </a:p>
          <a:p>
            <a:pPr marL="355600" indent="-177800" algn="just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71799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/>
              <a:t>Regras para a elaboração do filme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4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165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30172">
            <a:off x="3871978" y="4122365"/>
            <a:ext cx="1028571" cy="3009524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73192"/>
            <a:ext cx="7886700" cy="5070445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Garantir que a informação transmitida em cada </a:t>
            </a:r>
            <a:r>
              <a:rPr lang="pt-PT" sz="2200" i="1" dirty="0" err="1"/>
              <a:t>frame</a:t>
            </a:r>
            <a:r>
              <a:rPr lang="pt-PT" sz="2200" dirty="0"/>
              <a:t> tem o tempo de exposição necessário para poder ser lida e compreendida.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Garantir, caso seja usada uma narrativa ou música gravada por ti, que o som é audível e sem ruídos que perturbem a compreensão.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No </a:t>
            </a:r>
            <a:r>
              <a:rPr lang="pt-PT" sz="2200" dirty="0"/>
              <a:t>caso de ser inserida no filme uma narração de voz, a mesma deve ser previamente gravada e sincronizada com as imagens</a:t>
            </a:r>
            <a:r>
              <a:rPr lang="pt-PT" sz="2200" dirty="0" smtClean="0"/>
              <a:t>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40809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/>
              <a:t>Regras para a elaboração do filme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4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931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43000"/>
            <a:ext cx="7886700" cy="5092699"/>
          </a:xfrm>
        </p:spPr>
        <p:txBody>
          <a:bodyPr rtlCol="0">
            <a:noAutofit/>
          </a:bodyPr>
          <a:lstStyle/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/>
              <a:t>Em qualquer dos suportes escolhidos para apresentar o resultado da investigação deve haver lugar à elaboração de uma capa: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Nome </a:t>
            </a:r>
            <a:r>
              <a:rPr lang="pt-PT" sz="2200" dirty="0"/>
              <a:t>da instituição (</a:t>
            </a:r>
            <a:r>
              <a:rPr lang="pt-PT" sz="2200" dirty="0" smtClean="0"/>
              <a:t>escola) </a:t>
            </a:r>
            <a:r>
              <a:rPr lang="pt-PT" sz="2200" dirty="0"/>
              <a:t>no contexto da qual a investigação foi </a:t>
            </a:r>
            <a:r>
              <a:rPr lang="pt-PT" sz="2200" dirty="0" smtClean="0"/>
              <a:t>realizada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O título </a:t>
            </a:r>
            <a:r>
              <a:rPr lang="pt-PT" sz="2200" dirty="0"/>
              <a:t>e os complementos de título do </a:t>
            </a:r>
            <a:r>
              <a:rPr lang="pt-PT" sz="2200" dirty="0" smtClean="0"/>
              <a:t>trabalho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identificação do autor </a:t>
            </a:r>
            <a:r>
              <a:rPr lang="pt-PT" sz="2200" dirty="0"/>
              <a:t>do </a:t>
            </a:r>
            <a:r>
              <a:rPr lang="pt-PT" sz="2200" dirty="0" smtClean="0"/>
              <a:t>trabalho, o </a:t>
            </a:r>
            <a:r>
              <a:rPr lang="pt-PT" sz="2200" dirty="0"/>
              <a:t>nome da disciplina e do professor da </a:t>
            </a:r>
            <a:r>
              <a:rPr lang="pt-PT" sz="2200" dirty="0" smtClean="0"/>
              <a:t>disciplina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localidade, </a:t>
            </a:r>
            <a:r>
              <a:rPr lang="pt-PT" sz="2200" dirty="0"/>
              <a:t>o mês e </a:t>
            </a:r>
            <a:r>
              <a:rPr lang="pt-PT" sz="2200" dirty="0" smtClean="0"/>
              <a:t>o ano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Uma ilustração (opcional)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40809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Capa</a:t>
            </a:r>
            <a:endParaRPr lang="pt-PT" sz="2800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078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331259"/>
            <a:ext cx="7886700" cy="4904440"/>
          </a:xfrm>
        </p:spPr>
        <p:txBody>
          <a:bodyPr rtlCol="0">
            <a:noAutofit/>
          </a:bodyPr>
          <a:lstStyle/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 smtClean="0"/>
              <a:t>Quando </a:t>
            </a:r>
            <a:r>
              <a:rPr lang="pt-PT" sz="2200" dirty="0"/>
              <a:t>a apresentação de um trabalho assume um formato audiovisual (filme ou gravação áudio), o “bilhete de identidade” assume a forma de uma ficha </a:t>
            </a:r>
            <a:r>
              <a:rPr lang="pt-PT" sz="2200" dirty="0" smtClean="0"/>
              <a:t>técnica: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Identificar </a:t>
            </a:r>
            <a:r>
              <a:rPr lang="pt-PT" sz="2200" dirty="0"/>
              <a:t>o título e complementos de títulos, os autores e a data de </a:t>
            </a:r>
            <a:r>
              <a:rPr lang="pt-PT" sz="2200" dirty="0" smtClean="0"/>
              <a:t>produção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Atribuir </a:t>
            </a:r>
            <a:r>
              <a:rPr lang="pt-PT" sz="2200" dirty="0"/>
              <a:t>os créditos às fontes utilizadas quando os recursos (filmagens, imagens, músicas…) não são originais dos autores </a:t>
            </a:r>
            <a:r>
              <a:rPr lang="pt-PT" sz="2200" dirty="0" smtClean="0"/>
              <a:t>do trabalho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Indicar as licenças de utilização</a:t>
            </a: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40809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Ficha técnica</a:t>
            </a:r>
            <a:endParaRPr lang="pt-PT" sz="2800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683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" y="553979"/>
            <a:ext cx="9163880" cy="2833644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grpSp>
        <p:nvGrpSpPr>
          <p:cNvPr id="3076" name="Grupo 6"/>
          <p:cNvGrpSpPr>
            <a:grpSpLocks/>
          </p:cNvGrpSpPr>
          <p:nvPr/>
        </p:nvGrpSpPr>
        <p:grpSpPr bwMode="auto">
          <a:xfrm>
            <a:off x="1588" y="230188"/>
            <a:ext cx="9144000" cy="66675"/>
            <a:chOff x="0" y="234950"/>
            <a:chExt cx="9143999" cy="65840"/>
          </a:xfrm>
        </p:grpSpPr>
        <p:sp>
          <p:nvSpPr>
            <p:cNvPr id="8" name="Retângulo 7"/>
            <p:cNvSpPr/>
            <p:nvPr/>
          </p:nvSpPr>
          <p:spPr>
            <a:xfrm>
              <a:off x="0" y="247491"/>
              <a:ext cx="2949575" cy="532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194424" y="234950"/>
              <a:ext cx="2949575" cy="65840"/>
            </a:xfrm>
            <a:prstGeom prst="rect">
              <a:avLst/>
            </a:prstGeom>
            <a:solidFill>
              <a:srgbClr val="8E8E8E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97212" y="247491"/>
              <a:ext cx="2949575" cy="5329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481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</p:grp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spc="650" dirty="0">
                <a:latin typeface="+mn-lt"/>
                <a:cs typeface="+mn-cs"/>
              </a:rPr>
              <a:t>Literacias na escola: formar os parceiros da biblioteca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78295" y="702365"/>
            <a:ext cx="8855766" cy="2538376"/>
          </a:xfrm>
        </p:spPr>
        <p:txBody>
          <a:bodyPr rtlCol="0" anchor="t"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6400" b="1" dirty="0" smtClean="0">
                <a:solidFill>
                  <a:schemeClr val="bg1">
                    <a:lumMod val="95000"/>
                  </a:schemeClr>
                </a:solidFill>
              </a:rPr>
              <a:t>Lista </a:t>
            </a:r>
            <a:r>
              <a:rPr lang="pt-PT" sz="6400" b="1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pt-PT" sz="6400" b="1" dirty="0" smtClean="0">
                <a:solidFill>
                  <a:schemeClr val="bg1">
                    <a:lumMod val="95000"/>
                  </a:schemeClr>
                </a:solidFill>
              </a:rPr>
              <a:t>referências:</a:t>
            </a:r>
            <a:endParaRPr lang="pt-PT" sz="6400" b="1" dirty="0">
              <a:solidFill>
                <a:schemeClr val="bg1">
                  <a:lumMod val="95000"/>
                </a:schemeClr>
              </a:solidFill>
            </a:endParaRPr>
          </a:p>
          <a:p>
            <a:pPr marL="357188" indent="-357188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pt-PT" sz="5600" dirty="0" err="1">
                <a:solidFill>
                  <a:schemeClr val="bg1"/>
                </a:solidFill>
              </a:rPr>
              <a:t>American</a:t>
            </a:r>
            <a:r>
              <a:rPr lang="pt-PT" sz="5600" dirty="0">
                <a:solidFill>
                  <a:schemeClr val="bg1"/>
                </a:solidFill>
              </a:rPr>
              <a:t> </a:t>
            </a:r>
            <a:r>
              <a:rPr lang="pt-PT" sz="5600" dirty="0" err="1">
                <a:solidFill>
                  <a:schemeClr val="bg1"/>
                </a:solidFill>
              </a:rPr>
              <a:t>Psychological</a:t>
            </a:r>
            <a:r>
              <a:rPr lang="pt-PT" sz="5600" dirty="0">
                <a:solidFill>
                  <a:schemeClr val="bg1"/>
                </a:solidFill>
              </a:rPr>
              <a:t> </a:t>
            </a:r>
            <a:r>
              <a:rPr lang="pt-PT" sz="5600" dirty="0" err="1">
                <a:solidFill>
                  <a:schemeClr val="bg1"/>
                </a:solidFill>
              </a:rPr>
              <a:t>Association</a:t>
            </a:r>
            <a:r>
              <a:rPr lang="pt-PT" sz="5600" dirty="0">
                <a:solidFill>
                  <a:schemeClr val="bg1"/>
                </a:solidFill>
              </a:rPr>
              <a:t>. (2010). </a:t>
            </a:r>
            <a:r>
              <a:rPr lang="pt-PT" sz="5600" i="1" dirty="0" err="1">
                <a:solidFill>
                  <a:schemeClr val="bg1"/>
                </a:solidFill>
              </a:rPr>
              <a:t>Publication</a:t>
            </a:r>
            <a:r>
              <a:rPr lang="pt-PT" sz="5600" i="1" dirty="0">
                <a:solidFill>
                  <a:schemeClr val="bg1"/>
                </a:solidFill>
              </a:rPr>
              <a:t> manual </a:t>
            </a:r>
            <a:r>
              <a:rPr lang="pt-PT" sz="5600" i="1" dirty="0" err="1">
                <a:solidFill>
                  <a:schemeClr val="bg1"/>
                </a:solidFill>
              </a:rPr>
              <a:t>of</a:t>
            </a:r>
            <a:r>
              <a:rPr lang="pt-PT" sz="5600" i="1" dirty="0">
                <a:solidFill>
                  <a:schemeClr val="bg1"/>
                </a:solidFill>
              </a:rPr>
              <a:t> </a:t>
            </a:r>
            <a:r>
              <a:rPr lang="pt-PT" sz="5600" i="1" dirty="0" err="1">
                <a:solidFill>
                  <a:schemeClr val="bg1"/>
                </a:solidFill>
              </a:rPr>
              <a:t>the</a:t>
            </a:r>
            <a:r>
              <a:rPr lang="pt-PT" sz="5600" i="1" dirty="0">
                <a:solidFill>
                  <a:schemeClr val="bg1"/>
                </a:solidFill>
              </a:rPr>
              <a:t> </a:t>
            </a:r>
            <a:r>
              <a:rPr lang="pt-PT" sz="5600" i="1" dirty="0" err="1">
                <a:solidFill>
                  <a:schemeClr val="bg1"/>
                </a:solidFill>
              </a:rPr>
              <a:t>Americam</a:t>
            </a:r>
            <a:r>
              <a:rPr lang="pt-PT" sz="5600" i="1" dirty="0">
                <a:solidFill>
                  <a:schemeClr val="bg1"/>
                </a:solidFill>
              </a:rPr>
              <a:t> </a:t>
            </a:r>
            <a:r>
              <a:rPr lang="pt-PT" sz="5600" i="1" dirty="0" err="1">
                <a:solidFill>
                  <a:schemeClr val="bg1"/>
                </a:solidFill>
              </a:rPr>
              <a:t>Psychological</a:t>
            </a:r>
            <a:r>
              <a:rPr lang="pt-PT" sz="5600" i="1" dirty="0">
                <a:solidFill>
                  <a:schemeClr val="bg1"/>
                </a:solidFill>
              </a:rPr>
              <a:t> </a:t>
            </a:r>
            <a:r>
              <a:rPr lang="pt-PT" sz="5600" i="1" dirty="0" err="1">
                <a:solidFill>
                  <a:schemeClr val="bg1"/>
                </a:solidFill>
              </a:rPr>
              <a:t>Association</a:t>
            </a:r>
            <a:r>
              <a:rPr lang="pt-PT" sz="5600" i="1" dirty="0">
                <a:solidFill>
                  <a:schemeClr val="bg1"/>
                </a:solidFill>
              </a:rPr>
              <a:t> </a:t>
            </a:r>
            <a:r>
              <a:rPr lang="pt-PT" sz="5600" dirty="0">
                <a:solidFill>
                  <a:schemeClr val="bg1"/>
                </a:solidFill>
              </a:rPr>
              <a:t>(6.ª </a:t>
            </a:r>
            <a:r>
              <a:rPr lang="pt-PT" sz="5600" dirty="0" smtClean="0">
                <a:solidFill>
                  <a:schemeClr val="bg1"/>
                </a:solidFill>
              </a:rPr>
              <a:t>ed</a:t>
            </a:r>
            <a:r>
              <a:rPr lang="pt-PT" sz="5600" dirty="0">
                <a:solidFill>
                  <a:schemeClr val="bg1"/>
                </a:solidFill>
              </a:rPr>
              <a:t>.). Washington, DC: APA.</a:t>
            </a:r>
          </a:p>
          <a:p>
            <a:pPr marL="357188" indent="-357188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5600" dirty="0" err="1">
                <a:solidFill>
                  <a:schemeClr val="bg1"/>
                </a:solidFill>
              </a:rPr>
              <a:t>Hooker</a:t>
            </a:r>
            <a:r>
              <a:rPr lang="pt-PT" sz="5600" dirty="0">
                <a:solidFill>
                  <a:schemeClr val="bg1"/>
                </a:solidFill>
              </a:rPr>
              <a:t>, David (2013). </a:t>
            </a:r>
            <a:r>
              <a:rPr lang="pt-PT" sz="5600" i="1" dirty="0" err="1">
                <a:solidFill>
                  <a:schemeClr val="bg1"/>
                </a:solidFill>
              </a:rPr>
              <a:t>Get</a:t>
            </a:r>
            <a:r>
              <a:rPr lang="pt-PT" sz="5600" i="1" dirty="0">
                <a:solidFill>
                  <a:schemeClr val="bg1"/>
                </a:solidFill>
              </a:rPr>
              <a:t> </a:t>
            </a:r>
            <a:r>
              <a:rPr lang="pt-PT" sz="5600" i="1" dirty="0" err="1">
                <a:solidFill>
                  <a:schemeClr val="bg1"/>
                </a:solidFill>
              </a:rPr>
              <a:t>Started</a:t>
            </a:r>
            <a:r>
              <a:rPr lang="pt-PT" sz="5600" i="1" dirty="0">
                <a:solidFill>
                  <a:schemeClr val="bg1"/>
                </a:solidFill>
              </a:rPr>
              <a:t> </a:t>
            </a:r>
            <a:r>
              <a:rPr lang="pt-PT" sz="5600" i="1" dirty="0" err="1">
                <a:solidFill>
                  <a:schemeClr val="bg1"/>
                </a:solidFill>
              </a:rPr>
              <a:t>with</a:t>
            </a:r>
            <a:r>
              <a:rPr lang="pt-PT" sz="5600" i="1" dirty="0">
                <a:solidFill>
                  <a:schemeClr val="bg1"/>
                </a:solidFill>
              </a:rPr>
              <a:t> </a:t>
            </a:r>
            <a:r>
              <a:rPr lang="pt-PT" sz="5600" i="1" dirty="0" err="1">
                <a:solidFill>
                  <a:schemeClr val="bg1"/>
                </a:solidFill>
              </a:rPr>
              <a:t>Prezi</a:t>
            </a:r>
            <a:r>
              <a:rPr lang="pt-PT" sz="5600" dirty="0">
                <a:solidFill>
                  <a:schemeClr val="bg1"/>
                </a:solidFill>
              </a:rPr>
              <a:t>. Disponível em https://</a:t>
            </a:r>
            <a:r>
              <a:rPr lang="pt-PT" sz="5600" dirty="0" smtClean="0">
                <a:solidFill>
                  <a:schemeClr val="bg1"/>
                </a:solidFill>
              </a:rPr>
              <a:t>prezi.zendesk.com/entries/23448918-Get-Started-with-Prezi</a:t>
            </a:r>
          </a:p>
          <a:p>
            <a:pPr marL="357188" indent="-357188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5600" dirty="0">
                <a:solidFill>
                  <a:schemeClr val="bg1"/>
                </a:solidFill>
              </a:rPr>
              <a:t>Microsoft. (2013). </a:t>
            </a:r>
            <a:r>
              <a:rPr lang="pt-PT" sz="5600" i="1" dirty="0">
                <a:solidFill>
                  <a:schemeClr val="bg1"/>
                </a:solidFill>
              </a:rPr>
              <a:t>Novidades no PowerPoint 2013</a:t>
            </a:r>
            <a:r>
              <a:rPr lang="pt-PT" sz="5600" dirty="0">
                <a:solidFill>
                  <a:schemeClr val="bg1"/>
                </a:solidFill>
              </a:rPr>
              <a:t>. Disponível em http://</a:t>
            </a:r>
            <a:r>
              <a:rPr lang="pt-PT" sz="5600" dirty="0" smtClean="0">
                <a:solidFill>
                  <a:schemeClr val="bg1"/>
                </a:solidFill>
              </a:rPr>
              <a:t>office.microsoft.com/pt-br/powerpoint-help/novidades-no-powerpoint-2013-HA102809628.aspx</a:t>
            </a:r>
          </a:p>
          <a:p>
            <a:pPr marL="357188" indent="-357188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5600" dirty="0" err="1">
                <a:solidFill>
                  <a:schemeClr val="bg1"/>
                </a:solidFill>
              </a:rPr>
              <a:t>Prezi</a:t>
            </a:r>
            <a:r>
              <a:rPr lang="pt-PT" sz="5600" dirty="0">
                <a:solidFill>
                  <a:schemeClr val="bg1"/>
                </a:solidFill>
              </a:rPr>
              <a:t>. (s/d). </a:t>
            </a:r>
            <a:r>
              <a:rPr lang="pt-PT" sz="5600" i="1" dirty="0">
                <a:solidFill>
                  <a:schemeClr val="bg1"/>
                </a:solidFill>
              </a:rPr>
              <a:t>Tutorial </a:t>
            </a:r>
            <a:r>
              <a:rPr lang="pt-PT" sz="5600" i="1" dirty="0" err="1">
                <a:solidFill>
                  <a:schemeClr val="bg1"/>
                </a:solidFill>
              </a:rPr>
              <a:t>Prezi</a:t>
            </a:r>
            <a:r>
              <a:rPr lang="pt-PT" sz="5600" i="1" dirty="0">
                <a:solidFill>
                  <a:schemeClr val="bg1"/>
                </a:solidFill>
              </a:rPr>
              <a:t> </a:t>
            </a:r>
            <a:r>
              <a:rPr lang="pt-PT" sz="5600" i="1" dirty="0" err="1">
                <a:solidFill>
                  <a:schemeClr val="bg1"/>
                </a:solidFill>
              </a:rPr>
              <a:t>en</a:t>
            </a:r>
            <a:r>
              <a:rPr lang="pt-PT" sz="5600" i="1" dirty="0">
                <a:solidFill>
                  <a:schemeClr val="bg1"/>
                </a:solidFill>
              </a:rPr>
              <a:t> </a:t>
            </a:r>
            <a:r>
              <a:rPr lang="pt-PT" sz="5600" i="1" dirty="0" err="1">
                <a:solidFill>
                  <a:schemeClr val="bg1"/>
                </a:solidFill>
              </a:rPr>
              <a:t>español</a:t>
            </a:r>
            <a:r>
              <a:rPr lang="pt-PT" sz="5600" i="1" dirty="0">
                <a:solidFill>
                  <a:schemeClr val="bg1"/>
                </a:solidFill>
              </a:rPr>
              <a:t>, aprender a </a:t>
            </a:r>
            <a:r>
              <a:rPr lang="pt-PT" sz="5600" i="1" dirty="0" err="1">
                <a:solidFill>
                  <a:schemeClr val="bg1"/>
                </a:solidFill>
              </a:rPr>
              <a:t>utilizarlo</a:t>
            </a:r>
            <a:r>
              <a:rPr lang="pt-PT" sz="5600" i="1" dirty="0">
                <a:solidFill>
                  <a:schemeClr val="bg1"/>
                </a:solidFill>
              </a:rPr>
              <a:t> </a:t>
            </a:r>
            <a:r>
              <a:rPr lang="pt-PT" sz="5600" i="1" dirty="0" err="1">
                <a:solidFill>
                  <a:schemeClr val="bg1"/>
                </a:solidFill>
              </a:rPr>
              <a:t>en</a:t>
            </a:r>
            <a:r>
              <a:rPr lang="pt-PT" sz="5600" i="1" dirty="0">
                <a:solidFill>
                  <a:schemeClr val="bg1"/>
                </a:solidFill>
              </a:rPr>
              <a:t> 15 minutos (academia </a:t>
            </a:r>
            <a:r>
              <a:rPr lang="pt-PT" sz="5600" i="1" dirty="0" err="1">
                <a:solidFill>
                  <a:schemeClr val="bg1"/>
                </a:solidFill>
              </a:rPr>
              <a:t>Prezi</a:t>
            </a:r>
            <a:r>
              <a:rPr lang="pt-PT" sz="5600" i="1" dirty="0">
                <a:solidFill>
                  <a:schemeClr val="bg1"/>
                </a:solidFill>
              </a:rPr>
              <a:t>)</a:t>
            </a:r>
            <a:r>
              <a:rPr lang="pt-PT" sz="5600" dirty="0">
                <a:solidFill>
                  <a:schemeClr val="bg1"/>
                </a:solidFill>
              </a:rPr>
              <a:t> [Tutorial vídeo]. Disponível em http://prezi.com/yqfu-lxm9kxr/tutorial-prezi-en-espanol-aprender-a-utilizarlo-en-15-minutos-academia-prezi</a:t>
            </a:r>
            <a:r>
              <a:rPr lang="pt-PT" sz="5600" dirty="0" smtClean="0">
                <a:solidFill>
                  <a:schemeClr val="bg1"/>
                </a:solidFill>
              </a:rPr>
              <a:t>/</a:t>
            </a:r>
            <a:endParaRPr lang="pt-PT" sz="5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9940" y="3684494"/>
            <a:ext cx="9144001" cy="2565209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bg1"/>
              </a:solidFill>
            </a:endParaRPr>
          </a:p>
        </p:txBody>
      </p:sp>
      <p:sp>
        <p:nvSpPr>
          <p:cNvPr id="13" name="Marcador de Posição de Conteúdo 2"/>
          <p:cNvSpPr txBox="1">
            <a:spLocks/>
          </p:cNvSpPr>
          <p:nvPr/>
        </p:nvSpPr>
        <p:spPr>
          <a:xfrm>
            <a:off x="278295" y="3838537"/>
            <a:ext cx="8547652" cy="22571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pt-PT" sz="9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900" b="1" dirty="0">
                <a:solidFill>
                  <a:schemeClr val="bg1">
                    <a:lumMod val="95000"/>
                  </a:schemeClr>
                </a:solidFill>
              </a:rPr>
              <a:t>Ver </a:t>
            </a:r>
            <a:r>
              <a:rPr lang="pt-PT" sz="1900" b="1" dirty="0" smtClean="0">
                <a:solidFill>
                  <a:schemeClr val="bg1">
                    <a:lumMod val="95000"/>
                  </a:schemeClr>
                </a:solidFill>
              </a:rPr>
              <a:t>ainda as apresentações no Aprendiz de Investigador: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PT" sz="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185738" indent="-185738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PT" sz="1500" dirty="0">
                <a:solidFill>
                  <a:schemeClr val="bg1"/>
                </a:solidFill>
              </a:rPr>
              <a:t>Apresentar os resultados de uma investigação. Trabalho em texto</a:t>
            </a:r>
          </a:p>
          <a:p>
            <a:pPr marL="185738" indent="-185738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PT" sz="1500" dirty="0" smtClean="0">
                <a:solidFill>
                  <a:schemeClr val="bg1"/>
                </a:solidFill>
              </a:rPr>
              <a:t>Apresentar </a:t>
            </a:r>
            <a:r>
              <a:rPr lang="pt-PT" sz="1500" dirty="0">
                <a:solidFill>
                  <a:schemeClr val="bg1"/>
                </a:solidFill>
              </a:rPr>
              <a:t>o resultado de uma investigação. Fazer uma boa apresentação oral</a:t>
            </a:r>
          </a:p>
          <a:p>
            <a:pPr marL="185738" indent="-185738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PT" sz="1500" dirty="0">
                <a:solidFill>
                  <a:schemeClr val="bg1"/>
                </a:solidFill>
              </a:rPr>
              <a:t>Apresentar o resultado de uma investigação. Trabalho em texto: tabelas e figuras, capa, sumário e </a:t>
            </a:r>
            <a:r>
              <a:rPr lang="pt-PT" sz="1500" dirty="0" smtClean="0">
                <a:solidFill>
                  <a:schemeClr val="bg1"/>
                </a:solidFill>
              </a:rPr>
              <a:t>índice</a:t>
            </a:r>
          </a:p>
          <a:p>
            <a:pPr marL="185738" indent="-185738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chemeClr val="bg1">
                    <a:lumMod val="95000"/>
                  </a:schemeClr>
                </a:solidFill>
              </a:rPr>
              <a:t>Apresentar os resultados de uma investigação. Publicar em suporte </a:t>
            </a:r>
            <a:r>
              <a:rPr lang="pt-PT" sz="1600" dirty="0" smtClean="0">
                <a:solidFill>
                  <a:schemeClr val="bg1">
                    <a:lumMod val="95000"/>
                  </a:schemeClr>
                </a:solidFill>
              </a:rPr>
              <a:t>digital</a:t>
            </a:r>
            <a:endParaRPr lang="pt-PT" sz="1500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t-PT" sz="1500" dirty="0" smtClean="0">
              <a:solidFill>
                <a:schemeClr val="bg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pt-PT" sz="2400" b="1" dirty="0" smtClean="0">
                <a:solidFill>
                  <a:schemeClr val="bg1"/>
                </a:solidFill>
              </a:rPr>
              <a:t>aprendizinvestigador.pt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upo 6"/>
          <p:cNvGrpSpPr>
            <a:grpSpLocks/>
          </p:cNvGrpSpPr>
          <p:nvPr/>
        </p:nvGrpSpPr>
        <p:grpSpPr bwMode="auto">
          <a:xfrm>
            <a:off x="1588" y="230188"/>
            <a:ext cx="9144000" cy="66675"/>
            <a:chOff x="0" y="234950"/>
            <a:chExt cx="9143999" cy="65840"/>
          </a:xfrm>
        </p:grpSpPr>
        <p:sp>
          <p:nvSpPr>
            <p:cNvPr id="8" name="Retângulo 7"/>
            <p:cNvSpPr/>
            <p:nvPr/>
          </p:nvSpPr>
          <p:spPr>
            <a:xfrm>
              <a:off x="0" y="247491"/>
              <a:ext cx="2949575" cy="532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194424" y="234950"/>
              <a:ext cx="2949575" cy="65840"/>
            </a:xfrm>
            <a:prstGeom prst="rect">
              <a:avLst/>
            </a:prstGeom>
            <a:solidFill>
              <a:srgbClr val="8E8E8E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97212" y="247491"/>
              <a:ext cx="2949575" cy="5329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481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98174" y="1154405"/>
            <a:ext cx="8547652" cy="2394553"/>
          </a:xfrm>
        </p:spPr>
        <p:txBody>
          <a:bodyPr rtlCol="0" anchor="t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2200" b="1" dirty="0" smtClean="0">
                <a:solidFill>
                  <a:schemeClr val="bg1">
                    <a:lumMod val="95000"/>
                  </a:schemeClr>
                </a:solidFill>
              </a:rPr>
              <a:t>Ficha técnica:</a:t>
            </a:r>
          </a:p>
          <a:p>
            <a:pPr marL="0" indent="0">
              <a:spcBef>
                <a:spcPts val="0"/>
              </a:spcBef>
              <a:buNone/>
            </a:pPr>
            <a:endParaRPr lang="pt-PT" sz="2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42925" indent="-54292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Título: O aprendiz de investigador</a:t>
            </a:r>
            <a:r>
              <a:rPr lang="pt-PT" sz="2100" dirty="0">
                <a:solidFill>
                  <a:schemeClr val="bg1">
                    <a:lumMod val="95000"/>
                  </a:schemeClr>
                </a:solidFill>
              </a:rPr>
              <a:t>. Apresentar os resultados de uma investigação. Trabalho com som e imagem: </a:t>
            </a:r>
            <a:r>
              <a:rPr lang="pt-PT" sz="2100" i="1" dirty="0">
                <a:solidFill>
                  <a:schemeClr val="bg1">
                    <a:lumMod val="95000"/>
                  </a:schemeClr>
                </a:solidFill>
              </a:rPr>
              <a:t>PowerPoint</a:t>
            </a:r>
            <a:r>
              <a:rPr lang="pt-PT" sz="21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PT" sz="2100" i="1" dirty="0" err="1">
                <a:solidFill>
                  <a:schemeClr val="bg1">
                    <a:lumMod val="95000"/>
                  </a:schemeClr>
                </a:solidFill>
              </a:rPr>
              <a:t>Prezi</a:t>
            </a:r>
            <a:r>
              <a:rPr lang="pt-PT" sz="2100" dirty="0">
                <a:solidFill>
                  <a:schemeClr val="bg1">
                    <a:lumMod val="95000"/>
                  </a:schemeClr>
                </a:solidFill>
              </a:rPr>
              <a:t> ou filme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Autores: Graça Silva e Isabel Bernardo  |  Projeto </a:t>
            </a:r>
            <a:r>
              <a:rPr lang="pt-PT" sz="2200" i="1" dirty="0" smtClean="0">
                <a:solidFill>
                  <a:schemeClr val="bg1">
                    <a:lumMod val="95000"/>
                  </a:schemeClr>
                </a:solidFill>
              </a:rPr>
              <a:t>Literacias na Escola: formar os parceiros da biblioteca</a:t>
            </a:r>
            <a:endParaRPr lang="pt-PT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Fotos: Graça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Silva | José Plácido</a:t>
            </a:r>
            <a:endParaRPr lang="pt-PT" sz="22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Bibliotecas Escolares dos Agrupamentos de Escolas do Concelho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de Cantanhede,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2016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schemeClr val="bg1">
                    <a:lumMod val="85000"/>
                  </a:schemeClr>
                </a:solidFill>
              </a:rPr>
              <a:t>Literacias na escola: formar os parceiros da biblioteca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339047" y="5715913"/>
            <a:ext cx="8422237" cy="1006330"/>
            <a:chOff x="339047" y="5715913"/>
            <a:chExt cx="8422237" cy="1006330"/>
          </a:xfrm>
        </p:grpSpPr>
        <p:pic>
          <p:nvPicPr>
            <p:cNvPr id="23" name="Imagem 22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6" r="23364" b="7890"/>
            <a:stretch/>
          </p:blipFill>
          <p:spPr>
            <a:xfrm>
              <a:off x="7681284" y="5715913"/>
              <a:ext cx="1080000" cy="982800"/>
            </a:xfrm>
            <a:prstGeom prst="rect">
              <a:avLst/>
            </a:prstGeom>
          </p:spPr>
        </p:pic>
        <p:pic>
          <p:nvPicPr>
            <p:cNvPr id="24" name="Imagem 23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3" r="7870"/>
            <a:stretch/>
          </p:blipFill>
          <p:spPr>
            <a:xfrm>
              <a:off x="1790973" y="5715913"/>
              <a:ext cx="1080000" cy="982800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9047" y="5716908"/>
              <a:ext cx="1080000" cy="981818"/>
            </a:xfrm>
            <a:prstGeom prst="rect">
              <a:avLst/>
            </a:prstGeom>
          </p:spPr>
        </p:pic>
        <p:pic>
          <p:nvPicPr>
            <p:cNvPr id="26" name="Imagem 25"/>
            <p:cNvPicPr preferRelativeResize="0">
              <a:picLocks/>
            </p:cNvPicPr>
            <p:nvPr/>
          </p:nvPicPr>
          <p:blipFill rotWithShape="1">
            <a:blip r:embed="rId8"/>
            <a:srcRect t="1487" b="10755"/>
            <a:stretch/>
          </p:blipFill>
          <p:spPr>
            <a:xfrm>
              <a:off x="4768892" y="5739443"/>
              <a:ext cx="1080000" cy="982800"/>
            </a:xfrm>
            <a:prstGeom prst="rect">
              <a:avLst/>
            </a:prstGeom>
          </p:spPr>
        </p:pic>
        <p:pic>
          <p:nvPicPr>
            <p:cNvPr id="27" name="Imagem 26"/>
            <p:cNvPicPr preferRelativeResize="0">
              <a:picLocks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-1" t="28399" r="59004" b="14363"/>
            <a:stretch/>
          </p:blipFill>
          <p:spPr>
            <a:xfrm>
              <a:off x="6225088" y="5715913"/>
              <a:ext cx="1080000" cy="982800"/>
            </a:xfrm>
            <a:prstGeom prst="rect">
              <a:avLst/>
            </a:prstGeom>
          </p:spPr>
        </p:pic>
        <p:pic>
          <p:nvPicPr>
            <p:cNvPr id="28" name="Imagem 27"/>
            <p:cNvPicPr preferRelativeResize="0"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82068" y="5722334"/>
              <a:ext cx="1080000" cy="982800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5" name="Imagem 1" descr="Licença Creative Common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7" y="4261166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298174" y="4390875"/>
            <a:ext cx="85709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</a:b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O aprendiz de investigador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Apresentar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os resultados de uma investigação. Trabalho com som e imagem: </a:t>
            </a:r>
            <a:r>
              <a:rPr lang="pt-PT" sz="1000" i="1" dirty="0" smtClean="0">
                <a:solidFill>
                  <a:schemeClr val="bg1">
                    <a:lumMod val="95000"/>
                  </a:schemeClr>
                </a:solidFill>
              </a:rPr>
              <a:t>PowerPoint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PT" sz="1000" i="1" dirty="0" err="1" smtClean="0">
                <a:solidFill>
                  <a:schemeClr val="bg1">
                    <a:lumMod val="95000"/>
                  </a:schemeClr>
                </a:solidFill>
              </a:rPr>
              <a:t>Prezi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 ou filme.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by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Gra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a Silva e Isabel Bernardo, Projeto Literacias na Escola: formar os parceiros da biblioteca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licensed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 Creative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Commons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Atribui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ão-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NãoComercial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SemDeriva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ões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4.0 Internacional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5385556" y="3597478"/>
            <a:ext cx="3375728" cy="716624"/>
            <a:chOff x="5256559" y="3589214"/>
            <a:chExt cx="3375728" cy="716624"/>
          </a:xfrm>
        </p:grpSpPr>
        <p:grpSp>
          <p:nvGrpSpPr>
            <p:cNvPr id="33" name="Grupo 32"/>
            <p:cNvGrpSpPr/>
            <p:nvPr/>
          </p:nvGrpSpPr>
          <p:grpSpPr>
            <a:xfrm>
              <a:off x="6881198" y="3589214"/>
              <a:ext cx="1751089" cy="716624"/>
              <a:chOff x="6824386" y="3608651"/>
              <a:chExt cx="1751089" cy="716624"/>
            </a:xfrm>
          </p:grpSpPr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14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386" y="4142582"/>
                <a:ext cx="595434" cy="1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8"/>
              <p:cNvPicPr>
                <a:picLocks noChangeAspect="1" noChangeArrowheads="1"/>
              </p:cNvPicPr>
              <p:nvPr/>
            </p:nvPicPr>
            <p:blipFill>
              <a:blip r:embed="rId15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0" r="12038"/>
              <a:stretch>
                <a:fillRect/>
              </a:stretch>
            </p:blipFill>
            <p:spPr bwMode="auto">
              <a:xfrm>
                <a:off x="6978001" y="3937623"/>
                <a:ext cx="419837" cy="18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Imagem 3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884991"/>
                <a:ext cx="749326" cy="203840"/>
              </a:xfrm>
              <a:prstGeom prst="rect">
                <a:avLst/>
              </a:prstGeom>
            </p:spPr>
          </p:pic>
          <p:pic>
            <p:nvPicPr>
              <p:cNvPr id="39" name="Imagem 3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4127135"/>
                <a:ext cx="1061092" cy="198140"/>
              </a:xfrm>
              <a:prstGeom prst="rect">
                <a:avLst/>
              </a:prstGeom>
            </p:spPr>
          </p:pic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608651"/>
                <a:ext cx="749326" cy="250501"/>
              </a:xfrm>
              <a:prstGeom prst="rect">
                <a:avLst/>
              </a:prstGeom>
            </p:spPr>
          </p:pic>
        </p:grpSp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66" y="3761196"/>
              <a:ext cx="539621" cy="539621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56559" y="3816923"/>
              <a:ext cx="812831" cy="47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417983"/>
            <a:ext cx="7886700" cy="3352800"/>
          </a:xfrm>
        </p:spPr>
        <p:txBody>
          <a:bodyPr rtlCol="0">
            <a:normAutofit/>
          </a:bodyPr>
          <a:lstStyle/>
          <a:p>
            <a:pPr marL="17780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400" dirty="0" smtClean="0"/>
              <a:t>O tipo de aplicação gráfica a selecionar para a apresentação do resultado da investigação depende do tipo de informação que possuis e da possibilidade de a apresentar de uma forma mais ou menos esquemática e/ou mais ou menos dinâmica.</a:t>
            </a: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Apresentar um trabalho em </a:t>
            </a:r>
            <a:r>
              <a:rPr lang="pt-PT" sz="2800" b="1" i="1" dirty="0" smtClean="0"/>
              <a:t>PowerPoint</a:t>
            </a:r>
            <a:r>
              <a:rPr lang="pt-PT" sz="2800" b="1" dirty="0" smtClean="0"/>
              <a:t> ou em </a:t>
            </a:r>
            <a:r>
              <a:rPr lang="pt-PT" sz="2800" b="1" i="1" dirty="0" err="1" smtClean="0"/>
              <a:t>Prezi</a:t>
            </a:r>
            <a:endParaRPr lang="pt-PT" sz="2800" b="1" i="1" dirty="0" smtClean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26" name="irc_mi" descr="prezi-logo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603" y="4819996"/>
            <a:ext cx="2478590" cy="110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1023" y="4671391"/>
            <a:ext cx="1700560" cy="14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417983"/>
            <a:ext cx="7886700" cy="1468947"/>
          </a:xfrm>
        </p:spPr>
        <p:txBody>
          <a:bodyPr rtlCol="0">
            <a:normAutofit/>
          </a:bodyPr>
          <a:lstStyle/>
          <a:p>
            <a:pPr marL="1778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400" dirty="0"/>
              <a:t>Uma apresentação em </a:t>
            </a:r>
            <a:r>
              <a:rPr lang="pt-PT" sz="2400" i="1" dirty="0"/>
              <a:t>PowerPoint</a:t>
            </a:r>
            <a:r>
              <a:rPr lang="pt-PT" sz="2400" dirty="0"/>
              <a:t> não é uma finalidade em si mesma, mas um meio para transmitires, de forma eficaz, o resultado da tua </a:t>
            </a:r>
            <a:r>
              <a:rPr lang="pt-PT" sz="2400" dirty="0" smtClean="0"/>
              <a:t>investigação.</a:t>
            </a: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Apresentação em </a:t>
            </a:r>
            <a:r>
              <a:rPr lang="pt-PT" sz="2800" b="1" i="1" dirty="0" smtClean="0"/>
              <a:t>PowerPoint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48183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6071" y="3061554"/>
            <a:ext cx="1665220" cy="292563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0586" y="4075437"/>
            <a:ext cx="1700560" cy="14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80768"/>
            <a:ext cx="7886700" cy="5062869"/>
          </a:xfrm>
        </p:spPr>
        <p:txBody>
          <a:bodyPr rtlCol="0">
            <a:normAutofit/>
          </a:bodyPr>
          <a:lstStyle/>
          <a:p>
            <a:pPr marL="533400" indent="-2667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Planifica a disposição da informação e os recursos que precisas (imagens, vídeos, músicas…) através de um esquema.</a:t>
            </a:r>
          </a:p>
          <a:p>
            <a:pPr marL="533400" indent="-2667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As cores e texturas dos fundos e de outros elementos devem ser neutras de forma a não colidir com a leitura da informação.</a:t>
            </a:r>
          </a:p>
          <a:p>
            <a:pPr marL="533400" indent="-2667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Seleciona um modelo de apresentação simples e mantem-no de forma coerente ao longo de toda a apresentação.</a:t>
            </a:r>
          </a:p>
          <a:p>
            <a:pPr marL="5334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Apresentação em </a:t>
            </a:r>
            <a:r>
              <a:rPr lang="pt-PT" sz="2800" b="1" i="1" dirty="0" smtClean="0"/>
              <a:t>PowerPoint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-610" t="30473" r="44293" b="45899"/>
          <a:stretch/>
        </p:blipFill>
        <p:spPr>
          <a:xfrm>
            <a:off x="914182" y="4618957"/>
            <a:ext cx="7096229" cy="167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351721"/>
            <a:ext cx="7886700" cy="4891915"/>
          </a:xfrm>
        </p:spPr>
        <p:txBody>
          <a:bodyPr rtlCol="0">
            <a:normAutofit/>
          </a:bodyPr>
          <a:lstStyle/>
          <a:p>
            <a:pPr marL="533400" indent="-2667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</a:t>
            </a:r>
            <a:r>
              <a:rPr lang="pt-PT" sz="2200" dirty="0"/>
              <a:t>cor, o tipo e o tamanho da letra devem ser </a:t>
            </a:r>
            <a:r>
              <a:rPr lang="pt-PT" sz="2200" dirty="0" smtClean="0"/>
              <a:t>legíveis </a:t>
            </a:r>
            <a:r>
              <a:rPr lang="pt-PT" sz="2200" dirty="0"/>
              <a:t>e manterem-se uniformes ao longo de todo o trabalho. </a:t>
            </a:r>
          </a:p>
          <a:p>
            <a:pPr marL="533400" indent="-2667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</a:t>
            </a:r>
            <a:r>
              <a:rPr lang="pt-PT" sz="2200" dirty="0"/>
              <a:t>letra deve ser preferencialmente </a:t>
            </a:r>
            <a:r>
              <a:rPr lang="pt-PT" sz="2200" dirty="0" err="1"/>
              <a:t>Arial</a:t>
            </a:r>
            <a:r>
              <a:rPr lang="pt-PT" sz="2200" dirty="0"/>
              <a:t>, tamanho 26 a 30 para subtítulos e títulos e 22 a 24 para o texto</a:t>
            </a:r>
            <a:r>
              <a:rPr lang="pt-PT" sz="2200" dirty="0" smtClean="0"/>
              <a:t>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Apresentação em </a:t>
            </a:r>
            <a:r>
              <a:rPr lang="pt-PT" sz="2800" b="1" i="1" dirty="0" smtClean="0"/>
              <a:t>PowerPoint</a:t>
            </a:r>
            <a:endParaRPr lang="pt-PT" sz="2800" b="1" dirty="0" smtClean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95426" y="4251050"/>
            <a:ext cx="2829651" cy="48261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pt-PT" dirty="0">
                <a:solidFill>
                  <a:schemeClr val="bg1"/>
                </a:solidFill>
              </a:rPr>
              <a:t>Impossível de ler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>
          <a:xfrm>
            <a:off x="2834135" y="4933080"/>
            <a:ext cx="2890804" cy="4247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pt-PT" altLang="pt-PT" sz="2400" dirty="0" smtClean="0">
                <a:solidFill>
                  <a:srgbClr val="FF9933"/>
                </a:solidFill>
                <a:latin typeface="Curlz MT" panose="04040404050702020202" pitchFamily="82" charset="0"/>
              </a:rPr>
              <a:t>Não se lê muito bem </a:t>
            </a:r>
            <a:endParaRPr lang="pt-PT" altLang="pt-PT" sz="4000" dirty="0" smtClean="0">
              <a:latin typeface="Curlz MT" panose="04040404050702020202" pitchFamily="82" charset="0"/>
              <a:sym typeface="Wingdings" panose="05000000000000000000" pitchFamily="2" charset="2"/>
            </a:endParaRPr>
          </a:p>
        </p:txBody>
      </p:sp>
      <p:sp>
        <p:nvSpPr>
          <p:cNvPr id="24" name="Rectângulo 20"/>
          <p:cNvSpPr>
            <a:spLocks noChangeArrowheads="1"/>
          </p:cNvSpPr>
          <p:nvPr/>
        </p:nvSpPr>
        <p:spPr bwMode="auto">
          <a:xfrm>
            <a:off x="5214507" y="5564561"/>
            <a:ext cx="2975336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pt-PT" altLang="pt-PT" sz="2400" dirty="0"/>
              <a:t>Assim está melhor!</a:t>
            </a:r>
            <a:endParaRPr lang="pt-PT" altLang="pt-PT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35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417983"/>
            <a:ext cx="7886700" cy="4825654"/>
          </a:xfrm>
        </p:spPr>
        <p:txBody>
          <a:bodyPr rtlCol="0">
            <a:normAutofit/>
          </a:bodyPr>
          <a:lstStyle/>
          <a:p>
            <a:pPr marL="533400" indent="-2667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Cada </a:t>
            </a:r>
            <a:r>
              <a:rPr lang="pt-PT" sz="2200" dirty="0"/>
              <a:t>diapositivo deve ter entre 6 a 10 linhas, com espaçamento entre as informações, destacadas com marcas no início dos parágrafos e, preferencialmente, sem pontos </a:t>
            </a:r>
            <a:r>
              <a:rPr lang="pt-PT" sz="2200" dirty="0" smtClean="0"/>
              <a:t>finais.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Apresentação em </a:t>
            </a:r>
            <a:r>
              <a:rPr lang="pt-PT" sz="2800" b="1" i="1" dirty="0" smtClean="0"/>
              <a:t>PowerPoint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27" y="3291879"/>
            <a:ext cx="3431140" cy="2596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417983"/>
            <a:ext cx="7886700" cy="4825654"/>
          </a:xfrm>
        </p:spPr>
        <p:txBody>
          <a:bodyPr rtlCol="0">
            <a:normAutofit/>
          </a:bodyPr>
          <a:lstStyle/>
          <a:p>
            <a:pPr marL="5334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</a:t>
            </a:r>
            <a:r>
              <a:rPr lang="pt-PT" sz="2200" dirty="0"/>
              <a:t>informação deve ser apresentada em </a:t>
            </a:r>
            <a:r>
              <a:rPr lang="pt-PT" sz="2200" dirty="0" smtClean="0"/>
              <a:t>tópicos </a:t>
            </a:r>
            <a:r>
              <a:rPr lang="pt-PT" sz="2200" dirty="0"/>
              <a:t>pois a sua exploração será feita aquando da </a:t>
            </a:r>
            <a:r>
              <a:rPr lang="pt-PT" sz="2200" dirty="0" smtClean="0"/>
              <a:t>apresentação </a:t>
            </a:r>
            <a:r>
              <a:rPr lang="pt-PT" sz="2200" dirty="0"/>
              <a:t>do trabalho</a:t>
            </a:r>
            <a:r>
              <a:rPr lang="pt-PT" sz="2200" dirty="0" smtClean="0"/>
              <a:t>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Apresentação em </a:t>
            </a:r>
            <a:r>
              <a:rPr lang="pt-PT" sz="2800" b="1" i="1" dirty="0" smtClean="0"/>
              <a:t>PowerPoint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Marcador de Posição de Conteúdo 5"/>
          <p:cNvSpPr txBox="1">
            <a:spLocks/>
          </p:cNvSpPr>
          <p:nvPr/>
        </p:nvSpPr>
        <p:spPr>
          <a:xfrm>
            <a:off x="794859" y="3254216"/>
            <a:ext cx="3538602" cy="2510479"/>
          </a:xfrm>
          <a:prstGeom prst="rect">
            <a:avLst/>
          </a:prstGeom>
          <a:solidFill>
            <a:srgbClr val="481831"/>
          </a:solidFill>
          <a:ln>
            <a:noFill/>
            <a:miter lim="800000"/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2" indent="0">
              <a:buFont typeface="Arial" panose="020B0604020202020204" pitchFamily="34" charset="0"/>
              <a:buNone/>
              <a:defRPr/>
            </a:pPr>
            <a:endParaRPr lang="pt-PT" sz="1000" dirty="0" smtClean="0">
              <a:solidFill>
                <a:schemeClr val="bg1"/>
              </a:solidFill>
            </a:endParaRPr>
          </a:p>
          <a:p>
            <a:pPr marL="182562" indent="0">
              <a:buFont typeface="Arial" panose="020B0604020202020204" pitchFamily="34" charset="0"/>
              <a:buNone/>
              <a:defRPr/>
            </a:pPr>
            <a:r>
              <a:rPr lang="pt-PT" sz="2000" dirty="0" smtClean="0">
                <a:solidFill>
                  <a:schemeClr val="bg1"/>
                </a:solidFill>
              </a:rPr>
              <a:t>No PowerPoint podemos inserir: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pt-PT" sz="2000" dirty="0" smtClean="0">
                <a:solidFill>
                  <a:schemeClr val="bg1"/>
                </a:solidFill>
              </a:rPr>
              <a:t>Tabelas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pt-PT" sz="2000" dirty="0" smtClean="0">
                <a:solidFill>
                  <a:schemeClr val="bg1"/>
                </a:solidFill>
              </a:rPr>
              <a:t>Gráficos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pt-PT" sz="2000" dirty="0" smtClean="0">
                <a:solidFill>
                  <a:schemeClr val="bg1"/>
                </a:solidFill>
              </a:rPr>
              <a:t>Imagens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pt-PT" sz="2000" dirty="0" smtClean="0">
                <a:solidFill>
                  <a:schemeClr val="bg1"/>
                </a:solidFill>
              </a:rPr>
              <a:t>Textos</a:t>
            </a: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>
          <a:xfrm>
            <a:off x="4534273" y="3254216"/>
            <a:ext cx="3509797" cy="2510479"/>
          </a:xfrm>
          <a:prstGeom prst="rect">
            <a:avLst/>
          </a:prstGeom>
          <a:solidFill>
            <a:srgbClr val="481831"/>
          </a:solidFill>
          <a:ln>
            <a:noFill/>
            <a:miter lim="800000"/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pt-PT" sz="20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pt-PT" sz="2000" dirty="0" smtClean="0">
                <a:solidFill>
                  <a:schemeClr val="bg1"/>
                </a:solidFill>
              </a:rPr>
              <a:t>No PowerPoint podemos inserir tabelas, gráficos, imagens, textos e muito mais objetos que gostamos e que achamos que podem ser importantes</a:t>
            </a:r>
            <a:endParaRPr lang="pt-PT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.bp.blogspot.com/-mAeZkvjL8Dc/UBWcVBm-uzI/AAAAAAAAEl4/p_pRJpwPbec/s1600/Bueno-ver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03" y="2728113"/>
            <a:ext cx="851590" cy="8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97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26435"/>
            <a:ext cx="7886700" cy="5117202"/>
          </a:xfrm>
        </p:spPr>
        <p:txBody>
          <a:bodyPr rtlCol="0">
            <a:normAutofit/>
          </a:bodyPr>
          <a:lstStyle/>
          <a:p>
            <a:pPr marL="5334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Tabelas</a:t>
            </a:r>
            <a:r>
              <a:rPr lang="pt-PT" sz="2200" dirty="0"/>
              <a:t>, gráficos e outros elementos podem ser inseridos, mas devem estar devidamente numerados, identificados e articulados com a </a:t>
            </a:r>
            <a:r>
              <a:rPr lang="pt-PT" sz="2200" dirty="0" smtClean="0"/>
              <a:t>informação.</a:t>
            </a:r>
            <a:endParaRPr lang="pt-PT" sz="2200" dirty="0"/>
          </a:p>
          <a:p>
            <a:pPr marL="5334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Devem </a:t>
            </a:r>
            <a:r>
              <a:rPr lang="pt-PT" sz="2200" dirty="0"/>
              <a:t>possuir poucas cores e pouca informação para poderem ser lidas pelo público</a:t>
            </a:r>
            <a:r>
              <a:rPr lang="pt-PT" sz="2200" dirty="0" smtClean="0"/>
              <a:t>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Apresentação em </a:t>
            </a:r>
            <a:r>
              <a:rPr lang="pt-PT" sz="2800" b="1" i="1" dirty="0" smtClean="0"/>
              <a:t>PowerPoint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54" y="3604137"/>
            <a:ext cx="6023085" cy="263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 rot="21338826">
            <a:off x="1188752" y="3429513"/>
            <a:ext cx="688467" cy="688467"/>
            <a:chOff x="7375942" y="2917957"/>
            <a:chExt cx="688467" cy="688467"/>
          </a:xfrm>
        </p:grpSpPr>
        <p:sp>
          <p:nvSpPr>
            <p:cNvPr id="2" name="Retângulo 1"/>
            <p:cNvSpPr/>
            <p:nvPr/>
          </p:nvSpPr>
          <p:spPr>
            <a:xfrm rot="19071804">
              <a:off x="7375942" y="3226081"/>
              <a:ext cx="688467" cy="7222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Retângulo 24"/>
            <p:cNvSpPr/>
            <p:nvPr/>
          </p:nvSpPr>
          <p:spPr>
            <a:xfrm rot="2739164">
              <a:off x="7375941" y="3226081"/>
              <a:ext cx="688467" cy="7222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3951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600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Personalizado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600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3114</TotalTime>
  <Words>1544</Words>
  <Application>Microsoft Office PowerPoint</Application>
  <PresentationFormat>Apresentação no Ecrã (4:3)</PresentationFormat>
  <Paragraphs>154</Paragraphs>
  <Slides>25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Curlz MT</vt:lpstr>
      <vt:lpstr>Helvetica</vt:lpstr>
      <vt:lpstr>Times New Roman</vt:lpstr>
      <vt:lpstr>Wingdings</vt:lpstr>
      <vt:lpstr>Tema do Office</vt:lpstr>
      <vt:lpstr>1_Tema do Office</vt:lpstr>
      <vt:lpstr>O aprendiz de investigador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Referências bibliográficas</dc:title>
  <dc:creator>Graça</dc:creator>
  <cp:lastModifiedBy>Graça Madeira da Silva</cp:lastModifiedBy>
  <cp:revision>302</cp:revision>
  <dcterms:created xsi:type="dcterms:W3CDTF">2014-01-18T09:26:29Z</dcterms:created>
  <dcterms:modified xsi:type="dcterms:W3CDTF">2019-03-11T09:44:03Z</dcterms:modified>
</cp:coreProperties>
</file>