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34" r:id="rId2"/>
    <p:sldId id="302" r:id="rId3"/>
    <p:sldId id="279" r:id="rId4"/>
    <p:sldId id="310" r:id="rId5"/>
    <p:sldId id="316" r:id="rId6"/>
    <p:sldId id="317" r:id="rId7"/>
    <p:sldId id="319" r:id="rId8"/>
    <p:sldId id="323" r:id="rId9"/>
    <p:sldId id="327" r:id="rId10"/>
    <p:sldId id="324" r:id="rId11"/>
    <p:sldId id="325" r:id="rId12"/>
    <p:sldId id="328" r:id="rId13"/>
    <p:sldId id="321" r:id="rId14"/>
    <p:sldId id="329" r:id="rId15"/>
    <p:sldId id="333" r:id="rId16"/>
    <p:sldId id="332" r:id="rId17"/>
    <p:sldId id="331" r:id="rId18"/>
    <p:sldId id="278" r:id="rId19"/>
    <p:sldId id="303" r:id="rId2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ça" initials="G" lastIdx="5" clrIdx="0">
    <p:extLst/>
  </p:cmAuthor>
  <p:cmAuthor id="2" name="Isabel" initials="I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831"/>
    <a:srgbClr val="7A003D"/>
    <a:srgbClr val="FFEBF5"/>
    <a:srgbClr val="660033"/>
    <a:srgbClr val="8E8E8E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8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54154-DAFD-4118-B86B-28F6DAB81031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B10C-F6D7-489E-8BFD-AF7D159CCB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660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B10C-F6D7-489E-8BFD-AF7D159CCB85}" type="slidenum">
              <a:rPr lang="pt-PT" smtClean="0">
                <a:solidFill>
                  <a:prstClr val="black"/>
                </a:solidFill>
              </a:rPr>
              <a:pPr/>
              <a:t>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5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803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32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059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73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912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399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962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70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535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887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70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39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openxmlformats.org/officeDocument/2006/relationships/hyperlink" Target="http://creativecommons.org/licenses/by-nc-nd/4.0/deed.pt_PT" TargetMode="External"/><Relationship Id="rId17" Type="http://schemas.openxmlformats.org/officeDocument/2006/relationships/image" Target="../media/image13.jpeg"/><Relationship Id="rId2" Type="http://schemas.openxmlformats.org/officeDocument/2006/relationships/image" Target="../media/image1.png"/><Relationship Id="rId16" Type="http://schemas.openxmlformats.org/officeDocument/2006/relationships/image" Target="../media/image12.jpe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openxmlformats.org/officeDocument/2006/relationships/image" Target="../media/image11.png"/><Relationship Id="rId10" Type="http://schemas.microsoft.com/office/2007/relationships/hdphoto" Target="../media/hdphoto6.wdp"/><Relationship Id="rId19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1452407"/>
            <a:ext cx="9143998" cy="895350"/>
          </a:xfrm>
        </p:spPr>
        <p:txBody>
          <a:bodyPr>
            <a:noAutofit/>
          </a:bodyPr>
          <a:lstStyle/>
          <a:p>
            <a:r>
              <a:rPr lang="pt-PT" sz="4000" b="1" dirty="0" smtClean="0">
                <a:solidFill>
                  <a:srgbClr val="481831"/>
                </a:solidFill>
                <a:latin typeface="+mn-lt"/>
              </a:rPr>
              <a:t>O aprendiz de investigador</a:t>
            </a:r>
            <a:endParaRPr lang="pt-PT" sz="3800" b="1" dirty="0">
              <a:solidFill>
                <a:srgbClr val="481831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403223"/>
            <a:ext cx="9143999" cy="980824"/>
          </a:xfrm>
        </p:spPr>
        <p:txBody>
          <a:bodyPr>
            <a:noAutofit/>
          </a:bodyPr>
          <a:lstStyle/>
          <a:p>
            <a:r>
              <a:rPr lang="pt-PT" sz="3200" dirty="0"/>
              <a:t>Respeitar os direitos de </a:t>
            </a:r>
            <a:r>
              <a:rPr lang="pt-PT" sz="3200" dirty="0" smtClean="0"/>
              <a:t>autor</a:t>
            </a:r>
          </a:p>
          <a:p>
            <a:r>
              <a:rPr lang="pt-PT" sz="2800" b="1" dirty="0"/>
              <a:t>As </a:t>
            </a:r>
            <a:r>
              <a:rPr lang="pt-PT" sz="2800" b="1" dirty="0" smtClean="0"/>
              <a:t>citações</a:t>
            </a:r>
            <a:endParaRPr lang="pt-PT" sz="2800" b="1" dirty="0"/>
          </a:p>
        </p:txBody>
      </p:sp>
      <p:grpSp>
        <p:nvGrpSpPr>
          <p:cNvPr id="9" name="Grupo 8"/>
          <p:cNvGrpSpPr/>
          <p:nvPr/>
        </p:nvGrpSpPr>
        <p:grpSpPr>
          <a:xfrm>
            <a:off x="0" y="234950"/>
            <a:ext cx="9144001" cy="6699250"/>
            <a:chOff x="0" y="234950"/>
            <a:chExt cx="9144001" cy="6699250"/>
          </a:xfrm>
        </p:grpSpPr>
        <p:sp>
          <p:nvSpPr>
            <p:cNvPr id="4" name="Retângulo 3"/>
            <p:cNvSpPr/>
            <p:nvPr/>
          </p:nvSpPr>
          <p:spPr>
            <a:xfrm>
              <a:off x="0" y="4051300"/>
              <a:ext cx="9144000" cy="2882900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" y="5154715"/>
              <a:ext cx="9144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1600" kern="100" spc="600" dirty="0">
                  <a:solidFill>
                    <a:prstClr val="white">
                      <a:lumMod val="85000"/>
                    </a:prstClr>
                  </a:solidFill>
                </a:rPr>
                <a:t>Literacias na escola: formar os parceiros da biblioteca</a:t>
              </a:r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0" y="234950"/>
              <a:ext cx="9143999" cy="65840"/>
              <a:chOff x="0" y="234950"/>
              <a:chExt cx="9143999" cy="65840"/>
            </a:xfrm>
          </p:grpSpPr>
          <p:sp>
            <p:nvSpPr>
              <p:cNvPr id="14" name="Retângulo 13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339047" y="5715913"/>
              <a:ext cx="8422237" cy="1006330"/>
              <a:chOff x="339047" y="5715913"/>
              <a:chExt cx="8422237" cy="1006330"/>
            </a:xfrm>
          </p:grpSpPr>
          <p:pic>
            <p:nvPicPr>
              <p:cNvPr id="8" name="Imagem 7"/>
              <p:cNvPicPr preferRelativeResize="0">
                <a:picLocks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736" r="23364" b="7890"/>
              <a:stretch/>
            </p:blipFill>
            <p:spPr>
              <a:xfrm>
                <a:off x="7681284" y="571591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11" name="Imagem 10"/>
              <p:cNvPicPr preferRelativeResize="0">
                <a:picLocks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" r="7870"/>
              <a:stretch/>
            </p:blipFill>
            <p:spPr>
              <a:xfrm>
                <a:off x="1790973" y="571591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26" name="Imagem 25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9047" y="5716908"/>
                <a:ext cx="1080000" cy="981818"/>
              </a:xfrm>
              <a:prstGeom prst="rect">
                <a:avLst/>
              </a:prstGeom>
            </p:spPr>
          </p:pic>
          <p:pic>
            <p:nvPicPr>
              <p:cNvPr id="32" name="Imagem 31"/>
              <p:cNvPicPr preferRelativeResize="0">
                <a:picLocks/>
              </p:cNvPicPr>
              <p:nvPr/>
            </p:nvPicPr>
            <p:blipFill rotWithShape="1">
              <a:blip r:embed="rId9"/>
              <a:srcRect t="1487" b="10755"/>
              <a:stretch/>
            </p:blipFill>
            <p:spPr>
              <a:xfrm>
                <a:off x="4768892" y="573944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6" name="Imagem 5"/>
              <p:cNvPicPr preferRelativeResize="0">
                <a:picLocks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</a:extLst>
              </a:blip>
              <a:srcRect l="-1" t="28399" r="59004" b="14363"/>
              <a:stretch/>
            </p:blipFill>
            <p:spPr>
              <a:xfrm>
                <a:off x="6225088" y="571591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12" name="Imagem 11"/>
              <p:cNvPicPr preferRelativeResize="0">
                <a:picLocks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2068" y="5722334"/>
                <a:ext cx="1080000" cy="982800"/>
              </a:xfrm>
              <a:prstGeom prst="rect">
                <a:avLst/>
              </a:prstGeom>
            </p:spPr>
          </p:pic>
        </p:grpSp>
      </p:grpSp>
      <p:sp>
        <p:nvSpPr>
          <p:cNvPr id="19" name="Retângulo 18"/>
          <p:cNvSpPr/>
          <p:nvPr/>
        </p:nvSpPr>
        <p:spPr>
          <a:xfrm>
            <a:off x="6225089" y="3478702"/>
            <a:ext cx="25794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ensino secundário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91" y="355937"/>
            <a:ext cx="1327296" cy="13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0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13183"/>
            <a:ext cx="7886700" cy="5130454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Exemplos </a:t>
            </a:r>
            <a:r>
              <a:rPr lang="pt-PT" sz="2200" dirty="0"/>
              <a:t>de citações tendo em </a:t>
            </a:r>
            <a:r>
              <a:rPr lang="pt-PT" sz="2200" dirty="0" smtClean="0"/>
              <a:t>conta: número </a:t>
            </a:r>
            <a:r>
              <a:rPr lang="pt-PT" sz="2200" dirty="0"/>
              <a:t>de autores, autores não físicos e documentos sem autor </a:t>
            </a:r>
            <a:r>
              <a:rPr lang="pt-PT" sz="2200" dirty="0" smtClean="0"/>
              <a:t>expresso</a:t>
            </a:r>
            <a:endParaRPr lang="pt-PT" sz="1600" dirty="0"/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Regras para citações</a:t>
            </a:r>
            <a:endParaRPr lang="pt-PT" sz="2800" b="1" dirty="0"/>
          </a:p>
        </p:txBody>
      </p:sp>
      <p:grpSp>
        <p:nvGrpSpPr>
          <p:cNvPr id="18" name="Grupo 17"/>
          <p:cNvGrpSpPr/>
          <p:nvPr/>
        </p:nvGrpSpPr>
        <p:grpSpPr>
          <a:xfrm>
            <a:off x="162822" y="-22225"/>
            <a:ext cx="8981178" cy="6880225"/>
            <a:chOff x="182563" y="-14288"/>
            <a:chExt cx="8981178" cy="6880225"/>
          </a:xfrm>
        </p:grpSpPr>
        <p:sp>
          <p:nvSpPr>
            <p:cNvPr id="19" name="Retângulo 18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20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1" name="Retângulo 20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799851"/>
              </p:ext>
            </p:extLst>
          </p:nvPr>
        </p:nvGraphicFramePr>
        <p:xfrm>
          <a:off x="442914" y="2243284"/>
          <a:ext cx="7886699" cy="3841459"/>
        </p:xfrm>
        <a:graphic>
          <a:graphicData uri="http://schemas.openxmlformats.org/drawingml/2006/table">
            <a:tbl>
              <a:tblPr/>
              <a:tblGrid>
                <a:gridCol w="1200535"/>
                <a:gridCol w="1804073"/>
                <a:gridCol w="1533997"/>
                <a:gridCol w="1800230"/>
                <a:gridCol w="1547864"/>
              </a:tblGrid>
              <a:tr h="53739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Situações específicas</a:t>
                      </a:r>
                      <a:endParaRPr lang="pt-PT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4A5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Primeira citação </a:t>
                      </a:r>
                      <a:endParaRPr lang="pt-PT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no trabalho</a:t>
                      </a:r>
                      <a:endParaRPr lang="pt-PT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4A5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Citações posteriores</a:t>
                      </a:r>
                      <a:endParaRPr lang="pt-PT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4A5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Primeira citação com uso de parêntesis</a:t>
                      </a:r>
                      <a:endParaRPr lang="pt-PT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4A5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Citações posteriores</a:t>
                      </a:r>
                      <a:endParaRPr lang="pt-PT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4A5A"/>
                    </a:solidFill>
                  </a:tcPr>
                </a:tc>
              </a:tr>
              <a:tr h="5500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Texto com um autor</a:t>
                      </a:r>
                      <a:endParaRPr lang="pt-P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8E9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Silva (2012)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Silva (2012)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(Silva, 2012)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(Silva, 2012)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A"/>
                    </a:solidFill>
                  </a:tcPr>
                </a:tc>
              </a:tr>
              <a:tr h="54369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Texto com dois autores</a:t>
                      </a:r>
                      <a:endParaRPr lang="pt-P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8E98"/>
                    </a:solidFill>
                  </a:tcPr>
                </a:tc>
                <a:tc>
                  <a:txBody>
                    <a:bodyPr/>
                    <a:lstStyle/>
                    <a:p>
                      <a:pPr marL="201295" marR="0" indent="-201295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Silva e Oliveira (2013)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A"/>
                    </a:solidFill>
                  </a:tcPr>
                </a:tc>
                <a:tc>
                  <a:txBody>
                    <a:bodyPr/>
                    <a:lstStyle/>
                    <a:p>
                      <a:pPr marL="201295" marR="0" indent="-201295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Silva e Oliveira (2013)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A"/>
                    </a:solidFill>
                  </a:tcPr>
                </a:tc>
                <a:tc>
                  <a:txBody>
                    <a:bodyPr/>
                    <a:lstStyle/>
                    <a:p>
                      <a:pPr marL="201295" marR="0" indent="-201295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(Silva &amp; Oliveira, 2013)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A"/>
                    </a:solidFill>
                  </a:tcPr>
                </a:tc>
                <a:tc>
                  <a:txBody>
                    <a:bodyPr/>
                    <a:lstStyle/>
                    <a:p>
                      <a:pPr marL="201295" marR="0" indent="-201295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(Silva &amp; Oliveira, 2013)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A"/>
                    </a:solidFill>
                  </a:tcPr>
                </a:tc>
              </a:tr>
              <a:tr h="5066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Texto até cinco autores</a:t>
                      </a:r>
                      <a:endParaRPr lang="pt-P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8E98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-1143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Silva, Oliveira e Damásio (2013)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A"/>
                    </a:solidFill>
                  </a:tcPr>
                </a:tc>
                <a:tc>
                  <a:txBody>
                    <a:bodyPr/>
                    <a:lstStyle/>
                    <a:p>
                      <a:pPr marL="201295" marR="0" indent="-201295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Silva </a:t>
                      </a:r>
                      <a:r>
                        <a:rPr lang="pt-PT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</a:t>
                      </a:r>
                      <a:r>
                        <a:rPr lang="pt-P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al. (2013)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A"/>
                    </a:solidFill>
                  </a:tcPr>
                </a:tc>
                <a:tc>
                  <a:txBody>
                    <a:bodyPr/>
                    <a:lstStyle/>
                    <a:p>
                      <a:pPr marL="10795" marR="0" indent="-10795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(Silva, Oliveira &amp; Damásio, 2013)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A"/>
                    </a:solidFill>
                  </a:tcPr>
                </a:tc>
                <a:tc>
                  <a:txBody>
                    <a:bodyPr/>
                    <a:lstStyle/>
                    <a:p>
                      <a:pPr marL="201295" marR="0" indent="-201295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(Silva et al., 2013)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A"/>
                    </a:solidFill>
                  </a:tcPr>
                </a:tc>
              </a:tr>
              <a:tr h="4695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Texto com seis ou mais autores</a:t>
                      </a:r>
                      <a:endParaRPr lang="pt-P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8E9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Silva et al. (2014)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Silva et al. (2014)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(Silva et al., 2014)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(Silva et al., 2014)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A"/>
                    </a:solidFill>
                  </a:tcPr>
                </a:tc>
              </a:tr>
              <a:tr h="5324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Texto com autor não físico</a:t>
                      </a:r>
                      <a:endParaRPr lang="pt-P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8E9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Organização das Nações Unidas (2014)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ONU (2014)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ONU (2014)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ONU (2014)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A"/>
                    </a:solidFill>
                  </a:tcPr>
                </a:tc>
              </a:tr>
              <a:tr h="7017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Texto sem autor expresso</a:t>
                      </a:r>
                      <a:endParaRPr lang="pt-P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8E9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i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Pela vida</a:t>
                      </a:r>
                      <a:r>
                        <a:rPr lang="pt-PT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(2014)</a:t>
                      </a:r>
                    </a:p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“Seguranet” (2014)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i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Pela vida</a:t>
                      </a:r>
                      <a:r>
                        <a:rPr lang="pt-PT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(2014)</a:t>
                      </a:r>
                    </a:p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“Seguranet” (2014)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(Pela vida</a:t>
                      </a:r>
                      <a:r>
                        <a:rPr lang="pt-P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2014)</a:t>
                      </a:r>
                    </a:p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(“</a:t>
                      </a:r>
                      <a:r>
                        <a:rPr lang="pt-PT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Seguranet</a:t>
                      </a:r>
                      <a:r>
                        <a:rPr lang="pt-P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”, 2014)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(Pela vida</a:t>
                      </a:r>
                      <a:r>
                        <a:rPr lang="pt-P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2014)</a:t>
                      </a:r>
                    </a:p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(“</a:t>
                      </a:r>
                      <a:r>
                        <a:rPr lang="pt-PT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Seguranet</a:t>
                      </a:r>
                      <a:r>
                        <a:rPr lang="pt-P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”, 2014)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A"/>
                    </a:solidFill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1363752" y="9657246"/>
            <a:ext cx="7549064" cy="357198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63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81909" y="1112107"/>
            <a:ext cx="7847704" cy="5131529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No </a:t>
            </a:r>
            <a:r>
              <a:rPr lang="pt-PT" sz="2200" dirty="0"/>
              <a:t>mesmo parêntesis também se podem </a:t>
            </a:r>
            <a:r>
              <a:rPr lang="pt-PT" sz="2200" dirty="0" smtClean="0"/>
              <a:t>citar (por ordem alfabética) </a:t>
            </a:r>
            <a:r>
              <a:rPr lang="pt-PT" sz="2200" dirty="0"/>
              <a:t>vários autores ao mesmo </a:t>
            </a:r>
            <a:r>
              <a:rPr lang="pt-PT" sz="2200" dirty="0" smtClean="0"/>
              <a:t>tempo</a:t>
            </a: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Se </a:t>
            </a:r>
            <a:r>
              <a:rPr lang="pt-PT" sz="2200" dirty="0"/>
              <a:t>o texto não tem data, é usada uma abreviatura que dá essa </a:t>
            </a:r>
            <a:r>
              <a:rPr lang="pt-PT" sz="2200" dirty="0" smtClean="0"/>
              <a:t>indicação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67621" y="217139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Regras para citações</a:t>
            </a:r>
            <a:endParaRPr lang="pt-PT" sz="2800" b="1" dirty="0"/>
          </a:p>
        </p:txBody>
      </p:sp>
      <p:grpSp>
        <p:nvGrpSpPr>
          <p:cNvPr id="18" name="Grupo 17"/>
          <p:cNvGrpSpPr/>
          <p:nvPr/>
        </p:nvGrpSpPr>
        <p:grpSpPr>
          <a:xfrm>
            <a:off x="162822" y="-22225"/>
            <a:ext cx="8981178" cy="6880225"/>
            <a:chOff x="182563" y="-14288"/>
            <a:chExt cx="8981178" cy="6880225"/>
          </a:xfrm>
        </p:grpSpPr>
        <p:sp>
          <p:nvSpPr>
            <p:cNvPr id="19" name="Retângulo 18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20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1" name="Retângulo 20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27789" y="2147888"/>
            <a:ext cx="7401824" cy="684320"/>
          </a:xfrm>
          <a:prstGeom prst="rect">
            <a:avLst/>
          </a:prstGeom>
          <a:noFill/>
          <a:ln w="25400" algn="ctr">
            <a:solidFill>
              <a:srgbClr val="481D3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PT" sz="2000" dirty="0"/>
              <a:t>“Vários estudos (Norte &amp; Oliveira, 2012; Silva, 2014) mostram que os consumos energéticos em Portugal aumentaram significativamente</a:t>
            </a:r>
            <a:r>
              <a:rPr lang="pt-PT" sz="2000" dirty="0" smtClean="0"/>
              <a:t>”.</a:t>
            </a:r>
            <a:endParaRPr lang="pt-PT" sz="2000" dirty="0"/>
          </a:p>
          <a:p>
            <a:endParaRPr lang="pt-PT" sz="2000" dirty="0" smtClean="0"/>
          </a:p>
          <a:p>
            <a:endParaRPr lang="pt-PT" sz="2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927789" y="4579012"/>
            <a:ext cx="7401824" cy="769441"/>
          </a:xfrm>
          <a:prstGeom prst="rect">
            <a:avLst/>
          </a:prstGeom>
          <a:noFill/>
          <a:ln w="28575">
            <a:solidFill>
              <a:srgbClr val="48183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pPr algn="just"/>
            <a:r>
              <a:rPr lang="pt-PT" sz="2000" dirty="0"/>
              <a:t>“Na sua autobiografia, Vieira (s/d) refere que o gosto pela escrita surgiu quando era pequena”. </a:t>
            </a:r>
          </a:p>
        </p:txBody>
      </p:sp>
    </p:spTree>
    <p:extLst>
      <p:ext uri="{BB962C8B-B14F-4D97-AF65-F5344CB8AC3E}">
        <p14:creationId xmlns:p14="http://schemas.microsoft.com/office/powerpoint/2010/main" val="15788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81909" y="844889"/>
            <a:ext cx="7847704" cy="5398747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Se a indicação da fonte eletrónica é uma página em geral, e não um autor específico, utiliza-se o URL para indicar a fonte da </a:t>
            </a:r>
            <a:r>
              <a:rPr lang="pt-PT" sz="2200" dirty="0" smtClean="0"/>
              <a:t>citação</a:t>
            </a:r>
            <a:endParaRPr lang="pt-PT" sz="2400" dirty="0"/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Se a informação citada provém de uma fonte privada </a:t>
            </a:r>
            <a:r>
              <a:rPr lang="pt-PT" sz="2200" dirty="0" smtClean="0"/>
              <a:t>a </a:t>
            </a:r>
            <a:r>
              <a:rPr lang="pt-PT" sz="2200" dirty="0"/>
              <a:t>indicação é dada como sendo proveniente de uma comunicação pessoal, uma vez que o leitor não tem acesso ao </a:t>
            </a:r>
            <a:r>
              <a:rPr lang="pt-PT" sz="2200" dirty="0" smtClean="0"/>
              <a:t>documento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386376" y="9128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Regras para citações</a:t>
            </a:r>
            <a:endParaRPr lang="pt-PT" sz="2800" b="1" dirty="0"/>
          </a:p>
        </p:txBody>
      </p:sp>
      <p:grpSp>
        <p:nvGrpSpPr>
          <p:cNvPr id="18" name="Grupo 17"/>
          <p:cNvGrpSpPr/>
          <p:nvPr/>
        </p:nvGrpSpPr>
        <p:grpSpPr>
          <a:xfrm>
            <a:off x="162822" y="-22225"/>
            <a:ext cx="8981178" cy="6880225"/>
            <a:chOff x="182563" y="-14288"/>
            <a:chExt cx="8981178" cy="6880225"/>
          </a:xfrm>
        </p:grpSpPr>
        <p:sp>
          <p:nvSpPr>
            <p:cNvPr id="19" name="Retângulo 18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20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1" name="Retângulo 20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27789" y="2103733"/>
            <a:ext cx="7401824" cy="1315577"/>
          </a:xfrm>
          <a:prstGeom prst="rect">
            <a:avLst/>
          </a:prstGeom>
          <a:noFill/>
          <a:ln w="25400" algn="ctr">
            <a:solidFill>
              <a:srgbClr val="481D3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PT" sz="2000" dirty="0"/>
              <a:t>“analisando o conteúdo do mural do </a:t>
            </a:r>
            <a:r>
              <a:rPr lang="pt-PT" sz="2000" dirty="0" err="1"/>
              <a:t>Facebook</a:t>
            </a:r>
            <a:r>
              <a:rPr lang="pt-PT" sz="2000" dirty="0"/>
              <a:t> da RTP (https://www.facebook.com/rtp) durante o ano de 2012, foi possível concluir a existência de uma interação permanente dos telespetadores </a:t>
            </a:r>
            <a:r>
              <a:rPr lang="pt-PT" sz="2000" dirty="0" smtClean="0"/>
              <a:t>…”.</a:t>
            </a:r>
            <a:endParaRPr lang="pt-PT" sz="2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927789" y="5062875"/>
            <a:ext cx="7401824" cy="1077218"/>
          </a:xfrm>
          <a:prstGeom prst="rect">
            <a:avLst/>
          </a:prstGeom>
          <a:noFill/>
          <a:ln w="28575">
            <a:solidFill>
              <a:srgbClr val="48183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pPr algn="just"/>
            <a:r>
              <a:rPr lang="pt-PT" sz="2000" dirty="0"/>
              <a:t>“sobre o impacto das alterações climáticas, o biólogo Pedro Oliveira (comunicação pessoal, 5 março 2012) referiu num fórum sobre emissões de CO</a:t>
            </a:r>
            <a:r>
              <a:rPr lang="pt-PT" sz="2000" baseline="-25000" dirty="0"/>
              <a:t>2</a:t>
            </a:r>
            <a:r>
              <a:rPr lang="pt-PT" sz="2000" dirty="0"/>
              <a:t> que</a:t>
            </a:r>
            <a:r>
              <a:rPr lang="pt-PT" sz="2000" dirty="0" smtClean="0"/>
              <a:t>…”.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214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268963"/>
            <a:ext cx="7886700" cy="4974674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 transcrição de uma fonte deve ser igual ao original, incluindo a pontuação, ainda que contenha erros ou a fonte esteja escrita num acordo ortográfico diferente do aplicado no momento da </a:t>
            </a:r>
            <a:r>
              <a:rPr lang="pt-PT" sz="2200" dirty="0" smtClean="0"/>
              <a:t>citação.</a:t>
            </a: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Caso o erro na fonte possa dar origem a erros de interpretação, deve dar-se a indicação de que a transcrição está conforme o original, colocando entre parêntesis retos a expressão </a:t>
            </a:r>
            <a:r>
              <a:rPr lang="pt-PT" sz="2200" dirty="0" err="1"/>
              <a:t>sic</a:t>
            </a:r>
            <a:r>
              <a:rPr lang="pt-PT" sz="2200" dirty="0"/>
              <a:t>:  </a:t>
            </a:r>
            <a:r>
              <a:rPr lang="pt-PT" sz="2200" b="1" dirty="0"/>
              <a:t>[</a:t>
            </a:r>
            <a:r>
              <a:rPr lang="pt-PT" sz="2200" b="1" dirty="0" err="1"/>
              <a:t>sic</a:t>
            </a:r>
            <a:r>
              <a:rPr lang="pt-PT" sz="2200" b="1" dirty="0" smtClean="0"/>
              <a:t>]</a:t>
            </a: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 A transcrição dos elementos relevantes deve ser efetuada na totalidade. As partes não relevantes, se intercaladas no texto transcrito, devem ser assinaladas com reticências entre parêntesis curvos:  </a:t>
            </a:r>
            <a:r>
              <a:rPr lang="pt-PT" sz="2200" b="1" dirty="0" smtClean="0"/>
              <a:t>(…)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254249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Regras para transcrições</a:t>
            </a:r>
            <a:endParaRPr lang="pt-PT" sz="2800" b="1" dirty="0"/>
          </a:p>
        </p:txBody>
      </p:sp>
      <p:grpSp>
        <p:nvGrpSpPr>
          <p:cNvPr id="18" name="Grupo 17"/>
          <p:cNvGrpSpPr/>
          <p:nvPr/>
        </p:nvGrpSpPr>
        <p:grpSpPr>
          <a:xfrm>
            <a:off x="162822" y="-22225"/>
            <a:ext cx="8981178" cy="6880225"/>
            <a:chOff x="182563" y="-14288"/>
            <a:chExt cx="8981178" cy="6880225"/>
          </a:xfrm>
        </p:grpSpPr>
        <p:sp>
          <p:nvSpPr>
            <p:cNvPr id="19" name="Retângulo 18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20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1" name="Retângulo 20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96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492897"/>
            <a:ext cx="7886700" cy="4750739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Quando </a:t>
            </a:r>
            <a:r>
              <a:rPr lang="pt-PT" sz="2200" dirty="0"/>
              <a:t>as transcrições se situam no interior do texto, é também indicada a página </a:t>
            </a:r>
            <a:r>
              <a:rPr lang="pt-PT" sz="2200" dirty="0" smtClean="0"/>
              <a:t>de </a:t>
            </a:r>
            <a:r>
              <a:rPr lang="pt-PT" sz="2200" dirty="0"/>
              <a:t>onde o excerto foi retirado. Quando a transcrição é efetuada no final do texto, a numeração da página é dada no final da transcrição, entre parêntesis. O ponto final, depois da citação, encerra a </a:t>
            </a:r>
            <a:r>
              <a:rPr lang="pt-PT" sz="2200" dirty="0" smtClean="0"/>
              <a:t>frase.</a:t>
            </a:r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None/>
              <a:defRPr/>
            </a:pPr>
            <a:endParaRPr lang="pt-PT" sz="900" dirty="0"/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As transcrições são colocadas entre aspas duplas. Caso o texto transcrito contenha aspas, estas devem mudar-se de duplas, para </a:t>
            </a:r>
            <a:r>
              <a:rPr lang="pt-PT" sz="2200" dirty="0" smtClean="0"/>
              <a:t>simples.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329863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Regras para transcrições</a:t>
            </a:r>
            <a:endParaRPr lang="pt-PT" sz="2800" b="1" dirty="0"/>
          </a:p>
        </p:txBody>
      </p:sp>
      <p:grpSp>
        <p:nvGrpSpPr>
          <p:cNvPr id="18" name="Grupo 17"/>
          <p:cNvGrpSpPr/>
          <p:nvPr/>
        </p:nvGrpSpPr>
        <p:grpSpPr>
          <a:xfrm>
            <a:off x="162822" y="-22225"/>
            <a:ext cx="8981178" cy="6880225"/>
            <a:chOff x="182563" y="-14288"/>
            <a:chExt cx="8981178" cy="6880225"/>
          </a:xfrm>
        </p:grpSpPr>
        <p:sp>
          <p:nvSpPr>
            <p:cNvPr id="19" name="Retângulo 18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20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1" name="Retângulo 20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17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947" y="688175"/>
            <a:ext cx="7886700" cy="5578136"/>
          </a:xfrm>
        </p:spPr>
        <p:txBody>
          <a:bodyPr rtlCol="0">
            <a:normAutofit/>
          </a:bodyPr>
          <a:lstStyle/>
          <a:p>
            <a:pPr marL="177800" indent="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 smtClean="0"/>
              <a:t>Exemplo: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Regras para transcrições</a:t>
            </a:r>
            <a:endParaRPr lang="pt-PT" sz="2800" b="1" dirty="0"/>
          </a:p>
        </p:txBody>
      </p:sp>
      <p:grpSp>
        <p:nvGrpSpPr>
          <p:cNvPr id="18" name="Grupo 17"/>
          <p:cNvGrpSpPr/>
          <p:nvPr/>
        </p:nvGrpSpPr>
        <p:grpSpPr>
          <a:xfrm>
            <a:off x="162822" y="-22225"/>
            <a:ext cx="8981178" cy="6880225"/>
            <a:chOff x="182563" y="-14288"/>
            <a:chExt cx="8981178" cy="6880225"/>
          </a:xfrm>
        </p:grpSpPr>
        <p:sp>
          <p:nvSpPr>
            <p:cNvPr id="19" name="Retângulo 18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20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1" name="Retângulo 20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45969" y="2128719"/>
            <a:ext cx="7575850" cy="3649618"/>
          </a:xfrm>
          <a:prstGeom prst="rect">
            <a:avLst/>
          </a:prstGeom>
          <a:noFill/>
          <a:ln w="25400" algn="ctr">
            <a:solidFill>
              <a:srgbClr val="481D3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142875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pt-P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R="142875" lvl="0" indent="358775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pt-PT" sz="2000" dirty="0"/>
              <a:t>De acordo com Einstein (Einstein, 1961, 11) “o que há de mais belo na nossa vida é o sentimento de mistério” e é ele que está na origem nas vivências religiosas, o que faz que com, no entender de </a:t>
            </a:r>
            <a:r>
              <a:rPr lang="pt-PT" sz="2000" dirty="0" err="1"/>
              <a:t>Modim</a:t>
            </a:r>
            <a:r>
              <a:rPr lang="pt-PT" sz="2000" dirty="0"/>
              <a:t> (1981) “uma manifestação topicamente [</a:t>
            </a:r>
            <a:r>
              <a:rPr lang="pt-PT" sz="2000" dirty="0" err="1"/>
              <a:t>sic</a:t>
            </a:r>
            <a:r>
              <a:rPr lang="pt-PT" sz="2000" dirty="0"/>
              <a:t>] humana é a religião. (…) Os antropólogos informam-nos que o homem desenvolveu uma </a:t>
            </a:r>
            <a:r>
              <a:rPr lang="pt-PT" sz="2000" dirty="0" err="1"/>
              <a:t>actividade</a:t>
            </a:r>
            <a:r>
              <a:rPr lang="pt-PT" sz="2000" dirty="0"/>
              <a:t> religiosa desde o seu primeiro aparecimento no cenário da história e que todas as tribos e todas as populações” (p. 79).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836498" y="5896930"/>
            <a:ext cx="2394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602" algn="just">
              <a:spcBef>
                <a:spcPts val="600"/>
              </a:spcBef>
              <a:spcAft>
                <a:spcPts val="600"/>
              </a:spcAft>
            </a:pPr>
            <a:r>
              <a:rPr lang="pt-PT" sz="1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Não se corrige (</a:t>
            </a:r>
            <a:r>
              <a:rPr lang="pt-PT" sz="1400" i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tipicamente</a:t>
            </a:r>
            <a:r>
              <a:rPr lang="pt-PT" sz="1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pt-PT" sz="1400" i="1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6818442" y="5957725"/>
            <a:ext cx="1838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602" algn="just">
              <a:spcBef>
                <a:spcPts val="600"/>
              </a:spcBef>
              <a:spcAft>
                <a:spcPts val="600"/>
              </a:spcAft>
            </a:pPr>
            <a:r>
              <a:rPr lang="pt-PT" sz="1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Interrupção do texto</a:t>
            </a:r>
            <a:endParaRPr lang="pt-PT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4874783" y="5962906"/>
            <a:ext cx="1838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602" algn="just">
              <a:spcBef>
                <a:spcPts val="600"/>
              </a:spcBef>
              <a:spcAft>
                <a:spcPts val="600"/>
              </a:spcAft>
            </a:pPr>
            <a:r>
              <a:rPr lang="pt-PT" sz="1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Indicação da página</a:t>
            </a:r>
            <a:endParaRPr lang="pt-PT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4574607" y="919450"/>
            <a:ext cx="36472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602" algn="just">
              <a:spcBef>
                <a:spcPts val="600"/>
              </a:spcBef>
              <a:spcAft>
                <a:spcPts val="600"/>
              </a:spcAft>
            </a:pPr>
            <a:r>
              <a:rPr lang="pt-PT" sz="1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 </a:t>
            </a:r>
            <a:r>
              <a:rPr lang="pt-PT" sz="1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início da transcrição pode ser efetuado em maiúsculas ou </a:t>
            </a:r>
            <a:r>
              <a:rPr lang="pt-PT" sz="1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minúsculas</a:t>
            </a:r>
            <a:r>
              <a:rPr lang="pt-PT" sz="1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, consoante o mais apropriado no texto onde se </a:t>
            </a:r>
            <a:r>
              <a:rPr lang="pt-PT" sz="1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insere</a:t>
            </a:r>
            <a:endParaRPr lang="pt-PT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Nota de aviso com Linha 1 15"/>
          <p:cNvSpPr/>
          <p:nvPr/>
        </p:nvSpPr>
        <p:spPr>
          <a:xfrm>
            <a:off x="4552852" y="870615"/>
            <a:ext cx="3616316" cy="761338"/>
          </a:xfrm>
          <a:prstGeom prst="borderCallout1">
            <a:avLst>
              <a:gd name="adj1" fmla="val 112745"/>
              <a:gd name="adj2" fmla="val 42092"/>
              <a:gd name="adj3" fmla="val 203013"/>
              <a:gd name="adj4" fmla="val 34896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Nota de aviso com Linha 1 37"/>
          <p:cNvSpPr/>
          <p:nvPr/>
        </p:nvSpPr>
        <p:spPr>
          <a:xfrm>
            <a:off x="1731723" y="5949788"/>
            <a:ext cx="2349947" cy="254919"/>
          </a:xfrm>
          <a:prstGeom prst="borderCallout1">
            <a:avLst>
              <a:gd name="adj1" fmla="val -32816"/>
              <a:gd name="adj2" fmla="val 60702"/>
              <a:gd name="adj3" fmla="val -706739"/>
              <a:gd name="adj4" fmla="val 127945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Nota de aviso com Linha 1 39"/>
          <p:cNvSpPr/>
          <p:nvPr/>
        </p:nvSpPr>
        <p:spPr>
          <a:xfrm>
            <a:off x="4874783" y="6010583"/>
            <a:ext cx="1737606" cy="254919"/>
          </a:xfrm>
          <a:prstGeom prst="borderCallout1">
            <a:avLst>
              <a:gd name="adj1" fmla="val -32816"/>
              <a:gd name="adj2" fmla="val 60702"/>
              <a:gd name="adj3" fmla="val -186881"/>
              <a:gd name="adj4" fmla="val 83710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Nota de aviso com Linha 1 40"/>
          <p:cNvSpPr/>
          <p:nvPr/>
        </p:nvSpPr>
        <p:spPr>
          <a:xfrm>
            <a:off x="6818442" y="6010582"/>
            <a:ext cx="1644685" cy="278403"/>
          </a:xfrm>
          <a:prstGeom prst="borderCallout1">
            <a:avLst>
              <a:gd name="adj1" fmla="val -32816"/>
              <a:gd name="adj2" fmla="val 60702"/>
              <a:gd name="adj3" fmla="val -635338"/>
              <a:gd name="adj4" fmla="val 65096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Nota de aviso com Linha 1 41"/>
          <p:cNvSpPr/>
          <p:nvPr/>
        </p:nvSpPr>
        <p:spPr>
          <a:xfrm>
            <a:off x="1063691" y="1258958"/>
            <a:ext cx="2722264" cy="364678"/>
          </a:xfrm>
          <a:prstGeom prst="borderCallout1">
            <a:avLst>
              <a:gd name="adj1" fmla="val 143936"/>
              <a:gd name="adj2" fmla="val 42656"/>
              <a:gd name="adj3" fmla="val 315542"/>
              <a:gd name="adj4" fmla="val 107644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tângulo 43"/>
          <p:cNvSpPr/>
          <p:nvPr/>
        </p:nvSpPr>
        <p:spPr>
          <a:xfrm>
            <a:off x="1063690" y="1315859"/>
            <a:ext cx="27222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602" algn="just">
              <a:spcBef>
                <a:spcPts val="600"/>
              </a:spcBef>
              <a:spcAft>
                <a:spcPts val="600"/>
              </a:spcAft>
            </a:pPr>
            <a:r>
              <a:rPr lang="pt-PT" sz="1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Autor, ano de publicação e página</a:t>
            </a:r>
            <a:endParaRPr lang="pt-PT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13183"/>
            <a:ext cx="7886700" cy="5130454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Só são diretamente incorporadas no texto, transcrições </a:t>
            </a:r>
            <a:r>
              <a:rPr lang="pt-PT" sz="2200" b="1" dirty="0"/>
              <a:t>até 40 </a:t>
            </a:r>
            <a:r>
              <a:rPr lang="pt-PT" sz="2200" b="1" dirty="0" smtClean="0"/>
              <a:t>palavras</a:t>
            </a:r>
            <a:r>
              <a:rPr lang="pt-PT" sz="2200" dirty="0" smtClean="0"/>
              <a:t>.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As </a:t>
            </a:r>
            <a:r>
              <a:rPr lang="pt-PT" sz="2200" dirty="0"/>
              <a:t>que excedem esse número são colocadas num bloco específico de texto e omitem-se as </a:t>
            </a:r>
            <a:r>
              <a:rPr lang="pt-PT" sz="2200" dirty="0" smtClean="0"/>
              <a:t>aspas.</a:t>
            </a: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O bloco de texto deve estar recuado, nas margens direita e esquerda, cerca de 1,25 cm, respeitando-se o espaço que indica a existência de </a:t>
            </a:r>
            <a:r>
              <a:rPr lang="pt-PT" sz="2200" dirty="0" smtClean="0"/>
              <a:t>parágrafo.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O bloco deve </a:t>
            </a:r>
            <a:r>
              <a:rPr lang="pt-PT" sz="2200" dirty="0"/>
              <a:t>estar separado do texto imediatamente anterior e posterior por um espaçamento </a:t>
            </a:r>
            <a:r>
              <a:rPr lang="pt-PT" sz="2200" dirty="0" smtClean="0"/>
              <a:t>duplo.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Encerra-se </a:t>
            </a:r>
            <a:r>
              <a:rPr lang="pt-PT" sz="2200" dirty="0"/>
              <a:t>com a indicação da fonte e número de </a:t>
            </a:r>
            <a:r>
              <a:rPr lang="pt-PT" sz="2200" dirty="0" smtClean="0"/>
              <a:t>página.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Regras para transcrições</a:t>
            </a:r>
            <a:endParaRPr lang="pt-PT" sz="2800" b="1" dirty="0"/>
          </a:p>
        </p:txBody>
      </p:sp>
      <p:grpSp>
        <p:nvGrpSpPr>
          <p:cNvPr id="18" name="Grupo 17"/>
          <p:cNvGrpSpPr/>
          <p:nvPr/>
        </p:nvGrpSpPr>
        <p:grpSpPr>
          <a:xfrm>
            <a:off x="162822" y="-22225"/>
            <a:ext cx="8981178" cy="6880225"/>
            <a:chOff x="182563" y="-14288"/>
            <a:chExt cx="8981178" cy="6880225"/>
          </a:xfrm>
        </p:grpSpPr>
        <p:sp>
          <p:nvSpPr>
            <p:cNvPr id="19" name="Retângulo 18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20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1" name="Retângulo 20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3031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844889"/>
            <a:ext cx="7886700" cy="5398748"/>
          </a:xfrm>
        </p:spPr>
        <p:txBody>
          <a:bodyPr rtlCol="0">
            <a:normAutofit/>
          </a:bodyPr>
          <a:lstStyle/>
          <a:p>
            <a:pPr marL="177800" indent="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 smtClean="0"/>
              <a:t>Exemplo: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Regras para transcrições</a:t>
            </a:r>
            <a:endParaRPr lang="pt-PT" sz="2800" b="1" dirty="0"/>
          </a:p>
        </p:txBody>
      </p:sp>
      <p:grpSp>
        <p:nvGrpSpPr>
          <p:cNvPr id="18" name="Grupo 17"/>
          <p:cNvGrpSpPr/>
          <p:nvPr/>
        </p:nvGrpSpPr>
        <p:grpSpPr>
          <a:xfrm>
            <a:off x="162822" y="-22225"/>
            <a:ext cx="8981178" cy="6880225"/>
            <a:chOff x="182563" y="-14288"/>
            <a:chExt cx="8981178" cy="6880225"/>
          </a:xfrm>
        </p:grpSpPr>
        <p:sp>
          <p:nvSpPr>
            <p:cNvPr id="19" name="Retângulo 18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20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1" name="Retângulo 20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79375" y="1834251"/>
            <a:ext cx="5950226" cy="3705262"/>
          </a:xfrm>
          <a:prstGeom prst="rect">
            <a:avLst/>
          </a:prstGeom>
          <a:noFill/>
          <a:ln w="25400" algn="ctr">
            <a:solidFill>
              <a:srgbClr val="481D3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142875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pt-P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indent="358775" algn="just"/>
            <a:r>
              <a:rPr lang="pt-PT" sz="1400" dirty="0"/>
              <a:t>Uma das questões que podemos colocar é a de saber porque é que mentir é mau</a:t>
            </a:r>
            <a:r>
              <a:rPr lang="pt-PT" sz="1400" dirty="0" smtClean="0"/>
              <a:t>.</a:t>
            </a:r>
          </a:p>
          <a:p>
            <a:endParaRPr lang="pt-PT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indent="358775" algn="just"/>
            <a:endParaRPr lang="pt-PT" sz="1400" dirty="0" smtClean="0"/>
          </a:p>
          <a:p>
            <a:pPr indent="358775" algn="just"/>
            <a:endParaRPr lang="pt-PT" sz="800" dirty="0"/>
          </a:p>
          <a:p>
            <a:pPr indent="358775" algn="just"/>
            <a:endParaRPr lang="pt-PT" sz="1200" dirty="0" smtClean="0"/>
          </a:p>
          <a:p>
            <a:pPr indent="358775" algn="just"/>
            <a:r>
              <a:rPr lang="pt-PT" sz="1400" dirty="0" smtClean="0"/>
              <a:t>Ora</a:t>
            </a:r>
            <a:r>
              <a:rPr lang="pt-PT" sz="1400" dirty="0"/>
              <a:t>, como sabemos, toda a organização social assenta na confiança entre as pessoas. Se mentir sobre aceitável, então nunca saberíamos se podíamos, ou não, confiar nos outros.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42592" y="2520663"/>
            <a:ext cx="48237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pt-PT" sz="1400" dirty="0" smtClean="0"/>
              <a:t>Mentir é mau, primeiro porque prejudica as pessoas. Se alguém dá uma falsa informação a outra pessoa e essa pessoa confiar nela, as coisas podem correr mal de diversas maneiras. Segundo, mentir é mau por ser uma quebra de confiança. Confiar noutra pessoa significa ficarmos vulneráveis e </a:t>
            </a:r>
            <a:r>
              <a:rPr lang="pt-PT" sz="1400" dirty="0"/>
              <a:t>desprotegidos. Quando se confia em alguém, acredita-se </a:t>
            </a:r>
            <a:r>
              <a:rPr lang="pt-PT" sz="1400" dirty="0" smtClean="0"/>
              <a:t>simplesmente </a:t>
            </a:r>
            <a:r>
              <a:rPr lang="pt-PT" sz="1400" dirty="0"/>
              <a:t>no que essa pessoa diz, sem tomar precauções; e quando essa pessoa mente, aproveita-se da nossa confiança. (</a:t>
            </a:r>
            <a:r>
              <a:rPr lang="pt-PT" sz="1400" dirty="0" err="1"/>
              <a:t>Rachels</a:t>
            </a:r>
            <a:r>
              <a:rPr lang="pt-PT" sz="1400" dirty="0"/>
              <a:t>, 2004, p. 67</a:t>
            </a:r>
            <a:r>
              <a:rPr lang="pt-PT" sz="1400" dirty="0" smtClean="0"/>
              <a:t>)</a:t>
            </a:r>
            <a:endParaRPr lang="pt-PT" sz="1400" dirty="0"/>
          </a:p>
        </p:txBody>
      </p:sp>
      <p:sp>
        <p:nvSpPr>
          <p:cNvPr id="28" name="Retângulo 27"/>
          <p:cNvSpPr/>
          <p:nvPr/>
        </p:nvSpPr>
        <p:spPr>
          <a:xfrm>
            <a:off x="390562" y="4583323"/>
            <a:ext cx="1719091" cy="307777"/>
          </a:xfrm>
          <a:prstGeom prst="rect">
            <a:avLst/>
          </a:prstGeom>
          <a:ln>
            <a:solidFill>
              <a:srgbClr val="481831"/>
            </a:solidFill>
          </a:ln>
        </p:spPr>
        <p:txBody>
          <a:bodyPr wrap="square">
            <a:spAutoFit/>
          </a:bodyPr>
          <a:lstStyle/>
          <a:p>
            <a:pPr marR="63602" algn="just">
              <a:spcBef>
                <a:spcPts val="600"/>
              </a:spcBef>
              <a:spcAft>
                <a:spcPts val="600"/>
              </a:spcAft>
            </a:pPr>
            <a:r>
              <a:rPr lang="pt-PT" sz="1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Espaçamento duplo</a:t>
            </a:r>
            <a:endParaRPr lang="pt-PT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6" name="Conexão reta 5"/>
          <p:cNvCxnSpPr/>
          <p:nvPr/>
        </p:nvCxnSpPr>
        <p:spPr>
          <a:xfrm flipV="1">
            <a:off x="2211981" y="2621297"/>
            <a:ext cx="530599" cy="153888"/>
          </a:xfrm>
          <a:prstGeom prst="line">
            <a:avLst/>
          </a:prstGeom>
          <a:ln>
            <a:solidFill>
              <a:srgbClr val="4818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/>
          <p:cNvCxnSpPr/>
          <p:nvPr/>
        </p:nvCxnSpPr>
        <p:spPr>
          <a:xfrm flipV="1">
            <a:off x="2211981" y="4583324"/>
            <a:ext cx="502129" cy="124305"/>
          </a:xfrm>
          <a:prstGeom prst="line">
            <a:avLst/>
          </a:prstGeom>
          <a:ln>
            <a:solidFill>
              <a:srgbClr val="4818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5010117" y="5832372"/>
            <a:ext cx="1358795" cy="315356"/>
          </a:xfrm>
          <a:prstGeom prst="rect">
            <a:avLst/>
          </a:prstGeom>
          <a:ln>
            <a:solidFill>
              <a:srgbClr val="481831"/>
            </a:solidFill>
          </a:ln>
        </p:spPr>
        <p:txBody>
          <a:bodyPr wrap="square">
            <a:spAutoFit/>
          </a:bodyPr>
          <a:lstStyle/>
          <a:p>
            <a:pPr marR="63602" algn="just">
              <a:spcBef>
                <a:spcPts val="600"/>
              </a:spcBef>
              <a:spcAft>
                <a:spcPts val="600"/>
              </a:spcAft>
            </a:pPr>
            <a:r>
              <a:rPr lang="pt-PT" sz="1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Fonte e página</a:t>
            </a:r>
            <a:endParaRPr lang="pt-PT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453477" y="3544263"/>
            <a:ext cx="1388165" cy="307777"/>
          </a:xfrm>
          <a:prstGeom prst="rect">
            <a:avLst/>
          </a:prstGeom>
          <a:ln>
            <a:solidFill>
              <a:srgbClr val="481831"/>
            </a:solidFill>
          </a:ln>
        </p:spPr>
        <p:txBody>
          <a:bodyPr wrap="square">
            <a:spAutoFit/>
          </a:bodyPr>
          <a:lstStyle/>
          <a:p>
            <a:pPr marR="63602" algn="just">
              <a:spcBef>
                <a:spcPts val="600"/>
              </a:spcBef>
              <a:spcAft>
                <a:spcPts val="600"/>
              </a:spcAft>
            </a:pPr>
            <a:r>
              <a:rPr lang="pt-PT" sz="1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Bloco recuado</a:t>
            </a:r>
            <a:endParaRPr lang="pt-PT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35" name="Conexão reta 34"/>
          <p:cNvCxnSpPr/>
          <p:nvPr/>
        </p:nvCxnSpPr>
        <p:spPr>
          <a:xfrm flipH="1" flipV="1">
            <a:off x="4094922" y="4551988"/>
            <a:ext cx="1107333" cy="1166915"/>
          </a:xfrm>
          <a:prstGeom prst="line">
            <a:avLst/>
          </a:prstGeom>
          <a:ln>
            <a:solidFill>
              <a:srgbClr val="4818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ta 37"/>
          <p:cNvCxnSpPr/>
          <p:nvPr/>
        </p:nvCxnSpPr>
        <p:spPr>
          <a:xfrm flipH="1" flipV="1">
            <a:off x="1918982" y="3679253"/>
            <a:ext cx="823598" cy="7306"/>
          </a:xfrm>
          <a:prstGeom prst="line">
            <a:avLst/>
          </a:prstGeom>
          <a:ln>
            <a:solidFill>
              <a:srgbClr val="4818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/>
          <p:cNvSpPr/>
          <p:nvPr/>
        </p:nvSpPr>
        <p:spPr>
          <a:xfrm>
            <a:off x="389730" y="2621297"/>
            <a:ext cx="1719091" cy="307777"/>
          </a:xfrm>
          <a:prstGeom prst="rect">
            <a:avLst/>
          </a:prstGeom>
          <a:ln>
            <a:solidFill>
              <a:srgbClr val="481831"/>
            </a:solidFill>
          </a:ln>
        </p:spPr>
        <p:txBody>
          <a:bodyPr wrap="square">
            <a:spAutoFit/>
          </a:bodyPr>
          <a:lstStyle/>
          <a:p>
            <a:pPr marR="63602" algn="just">
              <a:spcBef>
                <a:spcPts val="600"/>
              </a:spcBef>
              <a:spcAft>
                <a:spcPts val="600"/>
              </a:spcAft>
            </a:pPr>
            <a:r>
              <a:rPr lang="pt-PT" sz="1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Espaçamento duplo</a:t>
            </a:r>
            <a:endParaRPr lang="pt-PT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6841436" y="1183268"/>
            <a:ext cx="1388165" cy="307777"/>
          </a:xfrm>
          <a:prstGeom prst="rect">
            <a:avLst/>
          </a:prstGeom>
          <a:ln>
            <a:solidFill>
              <a:srgbClr val="481831"/>
            </a:solidFill>
          </a:ln>
        </p:spPr>
        <p:txBody>
          <a:bodyPr wrap="square">
            <a:spAutoFit/>
          </a:bodyPr>
          <a:lstStyle/>
          <a:p>
            <a:pPr marR="63602" algn="just">
              <a:spcBef>
                <a:spcPts val="600"/>
              </a:spcBef>
              <a:spcAft>
                <a:spcPts val="600"/>
              </a:spcAft>
            </a:pPr>
            <a:r>
              <a:rPr lang="pt-PT" sz="1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Bloco recuado</a:t>
            </a:r>
            <a:endParaRPr lang="pt-PT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53" name="Conexão reta 52"/>
          <p:cNvCxnSpPr/>
          <p:nvPr/>
        </p:nvCxnSpPr>
        <p:spPr>
          <a:xfrm flipH="1">
            <a:off x="7666383" y="1637619"/>
            <a:ext cx="329082" cy="1271019"/>
          </a:xfrm>
          <a:prstGeom prst="line">
            <a:avLst/>
          </a:prstGeom>
          <a:ln>
            <a:solidFill>
              <a:srgbClr val="4818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7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" y="770187"/>
            <a:ext cx="9163880" cy="1865437"/>
          </a:xfrm>
          <a:prstGeom prst="rect">
            <a:avLst/>
          </a:prstGeom>
          <a:solidFill>
            <a:srgbClr val="48183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grpSp>
        <p:nvGrpSpPr>
          <p:cNvPr id="3076" name="Grupo 6"/>
          <p:cNvGrpSpPr>
            <a:grpSpLocks/>
          </p:cNvGrpSpPr>
          <p:nvPr/>
        </p:nvGrpSpPr>
        <p:grpSpPr bwMode="auto">
          <a:xfrm>
            <a:off x="1588" y="230188"/>
            <a:ext cx="9144000" cy="66675"/>
            <a:chOff x="0" y="234950"/>
            <a:chExt cx="9143999" cy="65840"/>
          </a:xfrm>
        </p:grpSpPr>
        <p:sp>
          <p:nvSpPr>
            <p:cNvPr id="8" name="Retângulo 7"/>
            <p:cNvSpPr/>
            <p:nvPr/>
          </p:nvSpPr>
          <p:spPr>
            <a:xfrm>
              <a:off x="0" y="247491"/>
              <a:ext cx="2949575" cy="532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6194424" y="234950"/>
              <a:ext cx="2949575" cy="65840"/>
            </a:xfrm>
            <a:prstGeom prst="rect">
              <a:avLst/>
            </a:prstGeom>
            <a:solidFill>
              <a:srgbClr val="8E8E8E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097212" y="247491"/>
              <a:ext cx="2949575" cy="53299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481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</p:grpSp>
      <p:sp>
        <p:nvSpPr>
          <p:cNvPr id="20" name="Retângulo 19"/>
          <p:cNvSpPr/>
          <p:nvPr/>
        </p:nvSpPr>
        <p:spPr bwMode="auto">
          <a:xfrm>
            <a:off x="0" y="65465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kern="0" spc="650" dirty="0">
                <a:latin typeface="+mn-lt"/>
                <a:cs typeface="+mn-cs"/>
              </a:rPr>
              <a:t>Literacias na escola: formar os parceiros da biblioteca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78295" y="928842"/>
            <a:ext cx="8547652" cy="1572312"/>
          </a:xfrm>
        </p:spPr>
        <p:txBody>
          <a:bodyPr rtlCol="0" anchor="t">
            <a:normAutofit fontScale="5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3200" b="1" dirty="0" smtClean="0">
                <a:solidFill>
                  <a:schemeClr val="bg1">
                    <a:lumMod val="95000"/>
                  </a:schemeClr>
                </a:solidFill>
              </a:rPr>
              <a:t>Lista </a:t>
            </a:r>
            <a:r>
              <a:rPr lang="pt-PT" sz="3200" b="1" dirty="0">
                <a:solidFill>
                  <a:schemeClr val="bg1">
                    <a:lumMod val="95000"/>
                  </a:schemeClr>
                </a:solidFill>
              </a:rPr>
              <a:t>de </a:t>
            </a:r>
            <a:r>
              <a:rPr lang="pt-PT" sz="3200" b="1" dirty="0" smtClean="0">
                <a:solidFill>
                  <a:schemeClr val="bg1">
                    <a:lumMod val="95000"/>
                  </a:schemeClr>
                </a:solidFill>
              </a:rPr>
              <a:t>referências:</a:t>
            </a:r>
            <a:endParaRPr lang="pt-PT" sz="3200" b="1" dirty="0">
              <a:solidFill>
                <a:schemeClr val="bg1">
                  <a:lumMod val="95000"/>
                </a:schemeClr>
              </a:solidFill>
            </a:endParaRPr>
          </a:p>
          <a:p>
            <a:pPr marL="622300" indent="-6223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900" dirty="0" err="1">
                <a:solidFill>
                  <a:schemeClr val="bg1">
                    <a:lumMod val="95000"/>
                  </a:schemeClr>
                </a:solidFill>
              </a:rPr>
              <a:t>American</a:t>
            </a:r>
            <a:r>
              <a:rPr lang="pt-PT" sz="2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2900" dirty="0" err="1">
                <a:solidFill>
                  <a:schemeClr val="bg1">
                    <a:lumMod val="95000"/>
                  </a:schemeClr>
                </a:solidFill>
              </a:rPr>
              <a:t>Psychological</a:t>
            </a:r>
            <a:r>
              <a:rPr lang="pt-PT" sz="2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2900" dirty="0" err="1">
                <a:solidFill>
                  <a:schemeClr val="bg1">
                    <a:lumMod val="95000"/>
                  </a:schemeClr>
                </a:solidFill>
              </a:rPr>
              <a:t>Association</a:t>
            </a:r>
            <a:r>
              <a:rPr lang="pt-PT" sz="2900" dirty="0">
                <a:solidFill>
                  <a:schemeClr val="bg1">
                    <a:lumMod val="95000"/>
                  </a:schemeClr>
                </a:solidFill>
              </a:rPr>
              <a:t>. (2010).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Publication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manual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Americam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Psychological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Association</a:t>
            </a:r>
            <a:r>
              <a:rPr lang="pt-PT" sz="2900" dirty="0">
                <a:solidFill>
                  <a:schemeClr val="bg1">
                    <a:lumMod val="95000"/>
                  </a:schemeClr>
                </a:solidFill>
              </a:rPr>
              <a:t> (6.ª Ed.). Washington, DC: APA</a:t>
            </a:r>
            <a:r>
              <a:rPr lang="pt-PT" sz="29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622300" indent="-6223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900" dirty="0">
                <a:solidFill>
                  <a:schemeClr val="bg1">
                    <a:lumMod val="95000"/>
                  </a:schemeClr>
                </a:solidFill>
              </a:rPr>
              <a:t>Lee, C. (2013, outubro 10).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How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to cite social media in APA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Style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Twitter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Facebook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Google+)</a:t>
            </a:r>
            <a:r>
              <a:rPr lang="pt-PT" sz="2900" dirty="0">
                <a:solidFill>
                  <a:schemeClr val="bg1">
                    <a:lumMod val="95000"/>
                  </a:schemeClr>
                </a:solidFill>
              </a:rPr>
              <a:t> [Mensagem em blogue]. Disponível em http://blog.apastyle.org/apastyle/social-media</a:t>
            </a:r>
            <a:r>
              <a:rPr lang="pt-PT" sz="2900" dirty="0" smtClean="0">
                <a:solidFill>
                  <a:schemeClr val="bg1">
                    <a:lumMod val="95000"/>
                  </a:schemeClr>
                </a:solidFill>
              </a:rPr>
              <a:t>/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sz="2900" dirty="0"/>
          </a:p>
        </p:txBody>
      </p:sp>
      <p:sp>
        <p:nvSpPr>
          <p:cNvPr id="12" name="Retângulo 11"/>
          <p:cNvSpPr/>
          <p:nvPr/>
        </p:nvSpPr>
        <p:spPr>
          <a:xfrm>
            <a:off x="-9940" y="4567937"/>
            <a:ext cx="9144001" cy="1721522"/>
          </a:xfrm>
          <a:prstGeom prst="rect">
            <a:avLst/>
          </a:prstGeom>
          <a:solidFill>
            <a:srgbClr val="48183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bg1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0" y="2844296"/>
            <a:ext cx="9134061" cy="1514969"/>
            <a:chOff x="0" y="2844296"/>
            <a:chExt cx="9134061" cy="1514969"/>
          </a:xfrm>
        </p:grpSpPr>
        <p:sp>
          <p:nvSpPr>
            <p:cNvPr id="13" name="Retângulo 12"/>
            <p:cNvSpPr/>
            <p:nvPr/>
          </p:nvSpPr>
          <p:spPr>
            <a:xfrm>
              <a:off x="0" y="2844296"/>
              <a:ext cx="9134061" cy="1514969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4" name="Marcador de Posição de Conteúdo 2"/>
            <p:cNvSpPr txBox="1">
              <a:spLocks/>
            </p:cNvSpPr>
            <p:nvPr/>
          </p:nvSpPr>
          <p:spPr>
            <a:xfrm>
              <a:off x="278295" y="3071284"/>
              <a:ext cx="8501398" cy="118510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PT" sz="2100" b="1" dirty="0" smtClean="0">
                  <a:solidFill>
                    <a:schemeClr val="bg1">
                      <a:lumMod val="95000"/>
                    </a:schemeClr>
                  </a:solidFill>
                </a:rPr>
                <a:t>Outras fontes úteis:</a:t>
              </a:r>
            </a:p>
            <a:p>
              <a:pPr marL="0" indent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PT" sz="1900" dirty="0" smtClean="0">
                  <a:solidFill>
                    <a:schemeClr val="bg1">
                      <a:lumMod val="95000"/>
                    </a:schemeClr>
                  </a:solidFill>
                </a:rPr>
                <a:t>Página oficial da APA </a:t>
              </a:r>
              <a:r>
                <a:rPr lang="pt-PT" sz="1900" dirty="0" err="1" smtClean="0">
                  <a:solidFill>
                    <a:schemeClr val="bg1">
                      <a:lumMod val="95000"/>
                    </a:schemeClr>
                  </a:solidFill>
                </a:rPr>
                <a:t>Style</a:t>
              </a:r>
              <a:r>
                <a:rPr lang="pt-PT" sz="1900" dirty="0" smtClean="0">
                  <a:solidFill>
                    <a:schemeClr val="bg1">
                      <a:lumMod val="95000"/>
                    </a:schemeClr>
                  </a:solidFill>
                </a:rPr>
                <a:t>: http://www.apastyle.org/index.aspx</a:t>
              </a:r>
            </a:p>
            <a:p>
              <a:pPr marL="0" indent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PT" sz="1900" dirty="0" smtClean="0">
                  <a:solidFill>
                    <a:schemeClr val="bg1">
                      <a:lumMod val="95000"/>
                    </a:schemeClr>
                  </a:solidFill>
                </a:rPr>
                <a:t>Blogue oficial da APA </a:t>
              </a:r>
              <a:r>
                <a:rPr lang="pt-PT" sz="1900" dirty="0" err="1" smtClean="0">
                  <a:solidFill>
                    <a:schemeClr val="bg1">
                      <a:lumMod val="95000"/>
                    </a:schemeClr>
                  </a:solidFill>
                </a:rPr>
                <a:t>Style</a:t>
              </a:r>
              <a:r>
                <a:rPr lang="pt-PT" sz="1900" dirty="0" smtClean="0">
                  <a:solidFill>
                    <a:schemeClr val="bg1">
                      <a:lumMod val="95000"/>
                    </a:schemeClr>
                  </a:solidFill>
                </a:rPr>
                <a:t>: http://blog.apastyle.org/</a:t>
              </a:r>
              <a:endParaRPr lang="pt-PT" sz="2900" dirty="0"/>
            </a:p>
          </p:txBody>
        </p:sp>
      </p:grp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278295" y="4700626"/>
            <a:ext cx="8697754" cy="14880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pt-PT" sz="27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700" b="1" dirty="0">
                <a:solidFill>
                  <a:schemeClr val="bg1">
                    <a:lumMod val="95000"/>
                  </a:schemeClr>
                </a:solidFill>
              </a:rPr>
              <a:t>Ver </a:t>
            </a:r>
            <a:r>
              <a:rPr lang="pt-PT" sz="2700" b="1" dirty="0" smtClean="0">
                <a:solidFill>
                  <a:schemeClr val="bg1">
                    <a:lumMod val="95000"/>
                  </a:schemeClr>
                </a:solidFill>
              </a:rPr>
              <a:t>ainda as </a:t>
            </a:r>
            <a:r>
              <a:rPr lang="pt-PT" sz="2700" b="1" dirty="0" smtClean="0">
                <a:solidFill>
                  <a:schemeClr val="bg1">
                    <a:lumMod val="95000"/>
                  </a:schemeClr>
                </a:solidFill>
              </a:rPr>
              <a:t>apresentações no Aprendiz de Investigador:</a:t>
            </a:r>
            <a:endParaRPr lang="pt-PT" sz="27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PT" sz="2500" dirty="0">
                <a:solidFill>
                  <a:schemeClr val="bg1">
                    <a:lumMod val="95000"/>
                  </a:schemeClr>
                </a:solidFill>
              </a:rPr>
              <a:t>Respeitar os direitos de autor. </a:t>
            </a:r>
            <a:r>
              <a:rPr lang="pt-PT" sz="2500" dirty="0" smtClean="0">
                <a:solidFill>
                  <a:schemeClr val="bg1">
                    <a:lumMod val="95000"/>
                  </a:schemeClr>
                </a:solidFill>
              </a:rPr>
              <a:t>Referências </a:t>
            </a:r>
            <a:r>
              <a:rPr lang="pt-PT" sz="2500" dirty="0">
                <a:solidFill>
                  <a:schemeClr val="bg1">
                    <a:lumMod val="95000"/>
                  </a:schemeClr>
                </a:solidFill>
              </a:rPr>
              <a:t>bibliográficas de livros,  publicações periódicas e entrevistas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PT" sz="2500" dirty="0" smtClean="0">
                <a:solidFill>
                  <a:schemeClr val="bg1">
                    <a:lumMod val="95000"/>
                  </a:schemeClr>
                </a:solidFill>
              </a:rPr>
              <a:t>Respeitar </a:t>
            </a:r>
            <a:r>
              <a:rPr lang="pt-PT" sz="2500" dirty="0">
                <a:solidFill>
                  <a:schemeClr val="bg1">
                    <a:lumMod val="95000"/>
                  </a:schemeClr>
                </a:solidFill>
              </a:rPr>
              <a:t>os direitos de autor. Referências bibliográficas de páginas web, de redes sociais e de outros documentos com imagens e </a:t>
            </a:r>
            <a:r>
              <a:rPr lang="pt-PT" sz="2500" dirty="0" smtClean="0">
                <a:solidFill>
                  <a:schemeClr val="bg1">
                    <a:lumMod val="95000"/>
                  </a:schemeClr>
                </a:solidFill>
              </a:rPr>
              <a:t>sons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PT" sz="2500" dirty="0">
                <a:solidFill>
                  <a:schemeClr val="bg1">
                    <a:lumMod val="95000"/>
                  </a:schemeClr>
                </a:solidFill>
              </a:rPr>
              <a:t>Respeitar os direitos de autor. A lista de referências </a:t>
            </a:r>
            <a:r>
              <a:rPr lang="pt-PT" sz="2500" dirty="0" smtClean="0">
                <a:solidFill>
                  <a:schemeClr val="bg1">
                    <a:lumMod val="95000"/>
                  </a:schemeClr>
                </a:solidFill>
              </a:rPr>
              <a:t>bibliográficas</a:t>
            </a:r>
            <a:endParaRPr lang="pt-PT" sz="17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pt-PT" sz="3600" b="1" dirty="0">
                <a:solidFill>
                  <a:schemeClr val="bg1"/>
                </a:solidFill>
              </a:rPr>
              <a:t>aprendizinvestigador.pt</a:t>
            </a:r>
            <a:endParaRPr lang="pt-P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upo 6"/>
          <p:cNvGrpSpPr>
            <a:grpSpLocks/>
          </p:cNvGrpSpPr>
          <p:nvPr/>
        </p:nvGrpSpPr>
        <p:grpSpPr bwMode="auto">
          <a:xfrm>
            <a:off x="1588" y="230188"/>
            <a:ext cx="9144000" cy="66675"/>
            <a:chOff x="0" y="234950"/>
            <a:chExt cx="9143999" cy="65840"/>
          </a:xfrm>
        </p:grpSpPr>
        <p:sp>
          <p:nvSpPr>
            <p:cNvPr id="8" name="Retângulo 7"/>
            <p:cNvSpPr/>
            <p:nvPr/>
          </p:nvSpPr>
          <p:spPr>
            <a:xfrm>
              <a:off x="0" y="247491"/>
              <a:ext cx="2949575" cy="532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6194424" y="234950"/>
              <a:ext cx="2949575" cy="65840"/>
            </a:xfrm>
            <a:prstGeom prst="rect">
              <a:avLst/>
            </a:prstGeom>
            <a:solidFill>
              <a:srgbClr val="8E8E8E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097212" y="247491"/>
              <a:ext cx="2949575" cy="53299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481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</p:grpSp>
      <p:sp>
        <p:nvSpPr>
          <p:cNvPr id="12" name="Retângulo 11"/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48183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98174" y="1154405"/>
            <a:ext cx="8547652" cy="2394553"/>
          </a:xfrm>
        </p:spPr>
        <p:txBody>
          <a:bodyPr rtlCol="0" anchor="t"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2200" b="1" dirty="0" smtClean="0">
                <a:solidFill>
                  <a:schemeClr val="bg1">
                    <a:lumMod val="95000"/>
                  </a:schemeClr>
                </a:solidFill>
              </a:rPr>
              <a:t>Ficha técnica:</a:t>
            </a:r>
          </a:p>
          <a:p>
            <a:pPr marL="0" indent="0">
              <a:spcBef>
                <a:spcPts val="0"/>
              </a:spcBef>
              <a:buNone/>
            </a:pPr>
            <a:endParaRPr lang="pt-PT" sz="22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Título: O aprendiz de investigador. Respeitar os direitos de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autor. As citações. 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Ensino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secundário.</a:t>
            </a:r>
            <a:endParaRPr lang="pt-PT" sz="22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Autores: Graça Silva e Isabel Bernardo  |  Projeto </a:t>
            </a:r>
            <a:r>
              <a:rPr lang="pt-PT" sz="2200" i="1" dirty="0" smtClean="0">
                <a:solidFill>
                  <a:schemeClr val="bg1">
                    <a:lumMod val="95000"/>
                  </a:schemeClr>
                </a:solidFill>
              </a:rPr>
              <a:t>Literacias na Escola: formar os parceiros da biblioteca</a:t>
            </a:r>
            <a:endParaRPr lang="pt-PT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Fotos: Graça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Silva | José Plácido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Bibliotecas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Escolares dos Agrupamentos de Escolas do Concelho 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de Cantanhede,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2016</a:t>
            </a:r>
            <a:endParaRPr lang="pt-PT" sz="22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" y="507851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kern="100" spc="600" dirty="0">
                <a:solidFill>
                  <a:schemeClr val="bg1">
                    <a:lumMod val="85000"/>
                  </a:schemeClr>
                </a:solidFill>
              </a:rPr>
              <a:t>Literacias na escola: formar os parceiros da biblioteca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339047" y="5715913"/>
            <a:ext cx="8422237" cy="1006330"/>
            <a:chOff x="339047" y="5715913"/>
            <a:chExt cx="8422237" cy="1006330"/>
          </a:xfrm>
        </p:grpSpPr>
        <p:pic>
          <p:nvPicPr>
            <p:cNvPr id="23" name="Imagem 22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6" r="23364" b="7890"/>
            <a:stretch/>
          </p:blipFill>
          <p:spPr>
            <a:xfrm>
              <a:off x="7681284" y="5715913"/>
              <a:ext cx="1080000" cy="982800"/>
            </a:xfrm>
            <a:prstGeom prst="rect">
              <a:avLst/>
            </a:prstGeom>
          </p:spPr>
        </p:pic>
        <p:pic>
          <p:nvPicPr>
            <p:cNvPr id="24" name="Imagem 23"/>
            <p:cNvPicPr preferRelativeResize="0">
              <a:picLocks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3" r="7870"/>
            <a:stretch/>
          </p:blipFill>
          <p:spPr>
            <a:xfrm>
              <a:off x="1790973" y="5715913"/>
              <a:ext cx="1080000" cy="982800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9047" y="5716908"/>
              <a:ext cx="1080000" cy="981818"/>
            </a:xfrm>
            <a:prstGeom prst="rect">
              <a:avLst/>
            </a:prstGeom>
          </p:spPr>
        </p:pic>
        <p:pic>
          <p:nvPicPr>
            <p:cNvPr id="26" name="Imagem 25"/>
            <p:cNvPicPr preferRelativeResize="0">
              <a:picLocks/>
            </p:cNvPicPr>
            <p:nvPr/>
          </p:nvPicPr>
          <p:blipFill rotWithShape="1">
            <a:blip r:embed="rId8"/>
            <a:srcRect t="1487" b="10755"/>
            <a:stretch/>
          </p:blipFill>
          <p:spPr>
            <a:xfrm>
              <a:off x="4768892" y="5739443"/>
              <a:ext cx="1080000" cy="982800"/>
            </a:xfrm>
            <a:prstGeom prst="rect">
              <a:avLst/>
            </a:prstGeom>
          </p:spPr>
        </p:pic>
        <p:pic>
          <p:nvPicPr>
            <p:cNvPr id="27" name="Imagem 26"/>
            <p:cNvPicPr preferRelativeResize="0">
              <a:picLocks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-1" t="28399" r="59004" b="14363"/>
            <a:stretch/>
          </p:blipFill>
          <p:spPr>
            <a:xfrm>
              <a:off x="6225088" y="5715913"/>
              <a:ext cx="1080000" cy="982800"/>
            </a:xfrm>
            <a:prstGeom prst="rect">
              <a:avLst/>
            </a:prstGeom>
          </p:spPr>
        </p:pic>
        <p:pic>
          <p:nvPicPr>
            <p:cNvPr id="28" name="Imagem 27"/>
            <p:cNvPicPr preferRelativeResize="0"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82068" y="5722334"/>
              <a:ext cx="1080000" cy="982800"/>
            </a:xfrm>
            <a:prstGeom prst="rect">
              <a:avLst/>
            </a:prstGeom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25" name="Imagem 1" descr="Licença Creative Commons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7" y="4026326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298174" y="4185600"/>
            <a:ext cx="857099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</a:b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O aprendiz de investigador. Respeitar os direitos de 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autor. As citações. </a:t>
            </a: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Ensino 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secundário.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by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Gra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a Silva e Isabel Bernardo, Projeto Literacias na Escola: formar os parceiros da biblioteca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licensed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under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a Creative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Commons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Atribui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ão-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NãoComercial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SemDeriva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ões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4.0 Internacional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License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.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5385556" y="3504514"/>
            <a:ext cx="3375728" cy="716624"/>
            <a:chOff x="5256559" y="3589214"/>
            <a:chExt cx="3375728" cy="716624"/>
          </a:xfrm>
        </p:grpSpPr>
        <p:grpSp>
          <p:nvGrpSpPr>
            <p:cNvPr id="33" name="Grupo 32"/>
            <p:cNvGrpSpPr/>
            <p:nvPr/>
          </p:nvGrpSpPr>
          <p:grpSpPr>
            <a:xfrm>
              <a:off x="6881198" y="3589214"/>
              <a:ext cx="1751089" cy="716624"/>
              <a:chOff x="6824386" y="3608651"/>
              <a:chExt cx="1751089" cy="716624"/>
            </a:xfrm>
          </p:grpSpPr>
          <p:pic>
            <p:nvPicPr>
              <p:cNvPr id="36" name="Picture 7"/>
              <p:cNvPicPr>
                <a:picLocks noChangeAspect="1" noChangeArrowheads="1"/>
              </p:cNvPicPr>
              <p:nvPr/>
            </p:nvPicPr>
            <p:blipFill>
              <a:blip r:embed="rId14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386" y="4142582"/>
                <a:ext cx="595434" cy="182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8"/>
              <p:cNvPicPr>
                <a:picLocks noChangeAspect="1" noChangeArrowheads="1"/>
              </p:cNvPicPr>
              <p:nvPr/>
            </p:nvPicPr>
            <p:blipFill>
              <a:blip r:embed="rId15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80" r="12038"/>
              <a:stretch>
                <a:fillRect/>
              </a:stretch>
            </p:blipFill>
            <p:spPr bwMode="auto">
              <a:xfrm>
                <a:off x="6978001" y="3937623"/>
                <a:ext cx="419837" cy="181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Imagem 3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884991"/>
                <a:ext cx="749326" cy="203840"/>
              </a:xfrm>
              <a:prstGeom prst="rect">
                <a:avLst/>
              </a:prstGeom>
            </p:spPr>
          </p:pic>
          <p:pic>
            <p:nvPicPr>
              <p:cNvPr id="39" name="Imagem 38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4127135"/>
                <a:ext cx="1061092" cy="198140"/>
              </a:xfrm>
              <a:prstGeom prst="rect">
                <a:avLst/>
              </a:prstGeom>
            </p:spPr>
          </p:pic>
          <p:pic>
            <p:nvPicPr>
              <p:cNvPr id="40" name="Imagem 39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608651"/>
                <a:ext cx="749326" cy="250501"/>
              </a:xfrm>
              <a:prstGeom prst="rect">
                <a:avLst/>
              </a:prstGeom>
            </p:spPr>
          </p:pic>
        </p:grpSp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66" y="3761196"/>
              <a:ext cx="539621" cy="539621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56559" y="3816923"/>
              <a:ext cx="812831" cy="477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9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9757" y="230188"/>
            <a:ext cx="9185345" cy="6593385"/>
            <a:chOff x="-39757" y="230188"/>
            <a:chExt cx="9185345" cy="6593385"/>
          </a:xfrm>
        </p:grpSpPr>
        <p:sp>
          <p:nvSpPr>
            <p:cNvPr id="6" name="Retângulo 5"/>
            <p:cNvSpPr/>
            <p:nvPr/>
          </p:nvSpPr>
          <p:spPr>
            <a:xfrm>
              <a:off x="-39757" y="1843088"/>
              <a:ext cx="9183757" cy="2828925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3076" name="Grupo 6"/>
            <p:cNvGrpSpPr>
              <a:grpSpLocks/>
            </p:cNvGrpSpPr>
            <p:nvPr/>
          </p:nvGrpSpPr>
          <p:grpSpPr bwMode="auto">
            <a:xfrm>
              <a:off x="1588" y="230188"/>
              <a:ext cx="9144000" cy="66675"/>
              <a:chOff x="0" y="234950"/>
              <a:chExt cx="9143999" cy="65840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0" y="247491"/>
                <a:ext cx="2949575" cy="532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6194424" y="234950"/>
                <a:ext cx="2949575" cy="65840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3097212" y="247491"/>
                <a:ext cx="2949575" cy="53299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0" name="Retângulo 19"/>
            <p:cNvSpPr/>
            <p:nvPr/>
          </p:nvSpPr>
          <p:spPr bwMode="auto">
            <a:xfrm>
              <a:off x="0" y="6546574"/>
              <a:ext cx="9144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</p:grp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1588" y="2346386"/>
            <a:ext cx="9142412" cy="1749364"/>
          </a:xfrm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4000" b="1" dirty="0">
                <a:solidFill>
                  <a:schemeClr val="bg1">
                    <a:lumMod val="95000"/>
                  </a:schemeClr>
                </a:solidFill>
              </a:rPr>
              <a:t>A norma APA (</a:t>
            </a:r>
            <a:r>
              <a:rPr lang="pt-PT" sz="4000" b="1" dirty="0" smtClean="0">
                <a:solidFill>
                  <a:schemeClr val="bg1">
                    <a:lumMod val="95000"/>
                  </a:schemeClr>
                </a:solidFill>
              </a:rPr>
              <a:t>6.ª </a:t>
            </a:r>
            <a:r>
              <a:rPr lang="pt-PT" sz="4000" b="1" dirty="0">
                <a:solidFill>
                  <a:schemeClr val="bg1">
                    <a:lumMod val="95000"/>
                  </a:schemeClr>
                </a:solidFill>
              </a:rPr>
              <a:t>ed</a:t>
            </a:r>
            <a:r>
              <a:rPr lang="pt-PT" sz="4000" b="1" dirty="0" smtClean="0">
                <a:solidFill>
                  <a:schemeClr val="bg1">
                    <a:lumMod val="95000"/>
                  </a:schemeClr>
                </a:solidFill>
              </a:rPr>
              <a:t>.)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pt-PT" sz="1400" dirty="0" smtClean="0">
                <a:solidFill>
                  <a:schemeClr val="bg1"/>
                </a:solidFill>
              </a:rPr>
              <a:t>APA </a:t>
            </a:r>
            <a:r>
              <a:rPr lang="pt-PT" sz="1400" dirty="0">
                <a:solidFill>
                  <a:schemeClr val="bg1"/>
                </a:solidFill>
              </a:rPr>
              <a:t>- </a:t>
            </a:r>
            <a:r>
              <a:rPr lang="pt-PT" sz="1400" dirty="0" err="1">
                <a:solidFill>
                  <a:schemeClr val="bg1"/>
                </a:solidFill>
              </a:rPr>
              <a:t>American</a:t>
            </a:r>
            <a:r>
              <a:rPr lang="pt-PT" sz="1400" dirty="0">
                <a:solidFill>
                  <a:schemeClr val="bg1"/>
                </a:solidFill>
              </a:rPr>
              <a:t> </a:t>
            </a:r>
            <a:r>
              <a:rPr lang="pt-PT" sz="1400" dirty="0" err="1">
                <a:solidFill>
                  <a:schemeClr val="bg1"/>
                </a:solidFill>
              </a:rPr>
              <a:t>Psychological</a:t>
            </a:r>
            <a:r>
              <a:rPr lang="pt-PT" sz="1400" dirty="0">
                <a:solidFill>
                  <a:schemeClr val="bg1"/>
                </a:solidFill>
              </a:rPr>
              <a:t> </a:t>
            </a:r>
            <a:r>
              <a:rPr lang="pt-PT" sz="1400" dirty="0" err="1" smtClean="0">
                <a:solidFill>
                  <a:schemeClr val="bg1"/>
                </a:solidFill>
              </a:rPr>
              <a:t>Association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099751"/>
            <a:ext cx="7886700" cy="5143886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2" action="ppaction://hlinksldjump"/>
              </a:rPr>
              <a:t>Respeitar os Direitos de Autor</a:t>
            </a:r>
            <a:endParaRPr lang="pt-PT" sz="2400" dirty="0" smtClean="0"/>
          </a:p>
          <a:p>
            <a:pPr marL="355600" lvl="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3" action="ppaction://hlinksldjump"/>
              </a:rPr>
              <a:t>Citar</a:t>
            </a:r>
            <a:endParaRPr lang="pt-PT" sz="2400" dirty="0"/>
          </a:p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4" action="ppaction://hlinksldjump"/>
              </a:rPr>
              <a:t>Transcrever</a:t>
            </a:r>
            <a:endParaRPr lang="pt-PT" sz="2400" dirty="0" smtClean="0"/>
          </a:p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5" action="ppaction://hlinksldjump"/>
              </a:rPr>
              <a:t>Regras para citações</a:t>
            </a:r>
            <a:endParaRPr lang="pt-PT" sz="2400" dirty="0" smtClean="0"/>
          </a:p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6" action="ppaction://hlinksldjump"/>
              </a:rPr>
              <a:t>Regras para transcrições</a:t>
            </a:r>
            <a:endParaRPr lang="pt-PT" sz="2400" b="1" dirty="0"/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b="1" dirty="0"/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b="1" dirty="0"/>
          </a:p>
          <a:p>
            <a:pPr marL="355600" indent="-177800" algn="just" fontAlgn="auto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smtClean="0"/>
              <a:t>sumário</a:t>
            </a:r>
            <a:endParaRPr lang="pt-PT" sz="28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6149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7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171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474237"/>
            <a:ext cx="7886700" cy="4769400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Em qualquer tipo de trabalho escolar que realizamos devemos, sempre, identificar as obras e os autores em que nos baseámos para o </a:t>
            </a:r>
            <a:r>
              <a:rPr lang="pt-PT" sz="2200" dirty="0" smtClean="0"/>
              <a:t>fazer. Só </a:t>
            </a:r>
            <a:r>
              <a:rPr lang="pt-PT" sz="2200" dirty="0"/>
              <a:t>assim estaremos a respeitar os direitos dos criadores, os seus </a:t>
            </a:r>
            <a:r>
              <a:rPr lang="pt-PT" sz="2200" dirty="0" smtClean="0"/>
              <a:t>autores.</a:t>
            </a: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Para o fazer existem várias normas.  Nos agrupamentos de escolas do concelho de  Cantanhede  foi adotada a norma APA (</a:t>
            </a:r>
            <a:r>
              <a:rPr lang="pt-PT" sz="2200" dirty="0" smtClean="0"/>
              <a:t>6.ª </a:t>
            </a:r>
            <a:r>
              <a:rPr lang="pt-PT" sz="2200" dirty="0"/>
              <a:t>edição) que é usada para fazer citações, transcrições e referências </a:t>
            </a:r>
            <a:r>
              <a:rPr lang="pt-PT" sz="2200" dirty="0" smtClean="0"/>
              <a:t>bibliográficas.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98924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Respeitar os Direitos de Autor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832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287623"/>
            <a:ext cx="7886700" cy="4956013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b="1" dirty="0"/>
              <a:t>Citamos</a:t>
            </a:r>
            <a:r>
              <a:rPr lang="pt-PT" sz="2200" dirty="0"/>
              <a:t>, quando indicamos o autor e a obra (texto, documentário, filme…) onde encontrámos a ideia que estamos a utilizar no nosso trabalho (mesmo que o estejamos a fazer por palavras nossas</a:t>
            </a:r>
            <a:r>
              <a:rPr lang="pt-PT" sz="2200" dirty="0" smtClean="0"/>
              <a:t>).</a:t>
            </a:r>
            <a:endParaRPr lang="pt-PT" sz="2200" dirty="0"/>
          </a:p>
          <a:p>
            <a:endParaRPr lang="pt-PT" sz="2400" dirty="0"/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endParaRPr lang="pt-PT" sz="2400" dirty="0"/>
          </a:p>
        </p:txBody>
      </p:sp>
      <p:sp>
        <p:nvSpPr>
          <p:cNvPr id="13" name="Retângulo 12"/>
          <p:cNvSpPr/>
          <p:nvPr/>
        </p:nvSpPr>
        <p:spPr>
          <a:xfrm>
            <a:off x="520134" y="190153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Citar</a:t>
            </a:r>
            <a:endParaRPr lang="pt-PT" sz="28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927789" y="3686604"/>
            <a:ext cx="7401824" cy="830997"/>
          </a:xfrm>
          <a:prstGeom prst="rect">
            <a:avLst/>
          </a:prstGeom>
          <a:noFill/>
          <a:ln w="28575">
            <a:solidFill>
              <a:srgbClr val="48183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pPr algn="just"/>
            <a:r>
              <a:rPr lang="pt-PT" sz="2000" dirty="0"/>
              <a:t>De acordo com Silva (2012) as razões que levaram à Batalha de Aljubarrota… </a:t>
            </a:r>
          </a:p>
          <a:p>
            <a:endParaRPr lang="pt-PT" sz="400" dirty="0"/>
          </a:p>
        </p:txBody>
      </p:sp>
      <p:grpSp>
        <p:nvGrpSpPr>
          <p:cNvPr id="18" name="Grupo 17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20" name="Retângulo 19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21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4" name="Retângulo 23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6" name="Retângulo 25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2" name="Retângulo 2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3" name="Imagem 22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962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399591"/>
            <a:ext cx="7886700" cy="4844045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b="1" dirty="0"/>
              <a:t>Transcrevemos</a:t>
            </a:r>
            <a:r>
              <a:rPr lang="pt-PT" sz="2200" dirty="0"/>
              <a:t>, quando usamos as palavras de outros autores e as incorporamos no nosso </a:t>
            </a:r>
            <a:r>
              <a:rPr lang="pt-PT" sz="2200" dirty="0" smtClean="0"/>
              <a:t>trabalho.</a:t>
            </a:r>
            <a:endParaRPr lang="pt-PT" sz="2200" dirty="0"/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endParaRPr lang="pt-PT" sz="2400" b="1" dirty="0"/>
          </a:p>
          <a:p>
            <a:endParaRPr lang="pt-PT" sz="2400" dirty="0"/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endParaRPr lang="pt-PT" sz="2400" dirty="0"/>
          </a:p>
        </p:txBody>
      </p:sp>
      <p:sp>
        <p:nvSpPr>
          <p:cNvPr id="13" name="Retângulo 12"/>
          <p:cNvSpPr/>
          <p:nvPr/>
        </p:nvSpPr>
        <p:spPr>
          <a:xfrm>
            <a:off x="467621" y="182491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Transcrever</a:t>
            </a:r>
            <a:endParaRPr lang="pt-PT" sz="28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840260" y="3161941"/>
            <a:ext cx="7475350" cy="907941"/>
          </a:xfrm>
          <a:prstGeom prst="rect">
            <a:avLst/>
          </a:prstGeom>
          <a:noFill/>
          <a:ln w="28575">
            <a:solidFill>
              <a:srgbClr val="48183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pPr algn="just"/>
            <a:r>
              <a:rPr lang="pt-PT" sz="2000" dirty="0" smtClean="0"/>
              <a:t>De acordo com Einstein (Einstein, 1961, 11) “o que há de mais belo na nossa vida é o sentimento de mistério” .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pt-PT" sz="400" dirty="0"/>
          </a:p>
        </p:txBody>
      </p:sp>
      <p:grpSp>
        <p:nvGrpSpPr>
          <p:cNvPr id="18" name="Grupo 17"/>
          <p:cNvGrpSpPr/>
          <p:nvPr/>
        </p:nvGrpSpPr>
        <p:grpSpPr>
          <a:xfrm>
            <a:off x="162822" y="0"/>
            <a:ext cx="8981178" cy="6880225"/>
            <a:chOff x="182563" y="-14288"/>
            <a:chExt cx="8981178" cy="6880225"/>
          </a:xfrm>
        </p:grpSpPr>
        <p:sp>
          <p:nvSpPr>
            <p:cNvPr id="20" name="Retângulo 19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21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4" name="Retângulo 23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6" name="Retângulo 25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2" name="Retângulo 2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3" name="Imagem 22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037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0186" y="1222083"/>
            <a:ext cx="7886700" cy="4896255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Apenas se devem fazer citações de documentos que tenhamos efetivamente consultado  pertinentes para o trabalho em </a:t>
            </a:r>
            <a:r>
              <a:rPr lang="pt-PT" sz="2200" dirty="0" smtClean="0"/>
              <a:t>causa.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Podemos citar todo o tipo de fontes, incluindo textos que encontramos em blogues e nas redes </a:t>
            </a:r>
            <a:r>
              <a:rPr lang="pt-PT" sz="2200" dirty="0" smtClean="0"/>
              <a:t>sociais.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 citação </a:t>
            </a:r>
            <a:r>
              <a:rPr lang="pt-PT" sz="2200" dirty="0"/>
              <a:t>de uma fonte tem de estar adequada ao tipo de trabalho. Se um trabalho tem uma grande especificidade </a:t>
            </a:r>
            <a:r>
              <a:rPr lang="pt-PT" sz="2200" dirty="0" smtClean="0"/>
              <a:t>científica as </a:t>
            </a:r>
            <a:r>
              <a:rPr lang="pt-PT" sz="2200" dirty="0"/>
              <a:t>fontes têm de ser especialistas de reconhecido mérito na </a:t>
            </a:r>
            <a:r>
              <a:rPr lang="pt-PT" sz="2200" dirty="0" smtClean="0"/>
              <a:t>área.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 fonte citada deve fazer parte da lista de referências bibliográficas que aparece no final do </a:t>
            </a:r>
            <a:r>
              <a:rPr lang="pt-PT" sz="2200" dirty="0" smtClean="0"/>
              <a:t>trabalho.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26142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Regras para citações</a:t>
            </a:r>
            <a:endParaRPr lang="pt-PT" sz="2800" b="1" dirty="0"/>
          </a:p>
        </p:txBody>
      </p:sp>
      <p:grpSp>
        <p:nvGrpSpPr>
          <p:cNvPr id="18" name="Grupo 17"/>
          <p:cNvGrpSpPr/>
          <p:nvPr/>
        </p:nvGrpSpPr>
        <p:grpSpPr>
          <a:xfrm>
            <a:off x="162822" y="-22225"/>
            <a:ext cx="8981178" cy="6880225"/>
            <a:chOff x="182563" y="-14288"/>
            <a:chExt cx="8981178" cy="6880225"/>
          </a:xfrm>
        </p:grpSpPr>
        <p:sp>
          <p:nvSpPr>
            <p:cNvPr id="19" name="Retângulo 18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20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1" name="Retângulo 20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829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13183"/>
            <a:ext cx="7886700" cy="5130454"/>
          </a:xfrm>
        </p:spPr>
        <p:txBody>
          <a:bodyPr rtlCol="0">
            <a:normAutofit lnSpcReduction="10000"/>
          </a:bodyPr>
          <a:lstStyle/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 </a:t>
            </a:r>
            <a:r>
              <a:rPr lang="pt-PT" sz="2200" dirty="0"/>
              <a:t>citação implica referir o apelido do(s) autor(</a:t>
            </a:r>
            <a:r>
              <a:rPr lang="pt-PT" sz="2200" dirty="0" err="1"/>
              <a:t>es</a:t>
            </a:r>
            <a:r>
              <a:rPr lang="pt-PT" sz="2200" dirty="0"/>
              <a:t>) e o ano de </a:t>
            </a:r>
            <a:r>
              <a:rPr lang="pt-PT" sz="2200" dirty="0" smtClean="0"/>
              <a:t>publicação.</a:t>
            </a: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17780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/>
              <a:t>Exemplo </a:t>
            </a:r>
            <a:r>
              <a:rPr lang="pt-PT" sz="2200" dirty="0" smtClean="0"/>
              <a:t>1</a:t>
            </a:r>
          </a:p>
          <a:p>
            <a:pPr marL="17780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2000" dirty="0"/>
          </a:p>
          <a:p>
            <a:pPr marL="17780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2000" dirty="0"/>
          </a:p>
          <a:p>
            <a:pPr marL="17780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1100" dirty="0" smtClean="0"/>
          </a:p>
          <a:p>
            <a:pPr marL="17780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/>
              <a:t>Exemplo 2</a:t>
            </a:r>
          </a:p>
          <a:p>
            <a:pPr marL="17780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2000" dirty="0" smtClean="0"/>
          </a:p>
          <a:p>
            <a:pPr marL="17780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2000" dirty="0"/>
          </a:p>
          <a:p>
            <a:pPr marL="17780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16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A diferença está em indicar ou não o nome do autor dentro de  </a:t>
            </a:r>
            <a:r>
              <a:rPr lang="pt-PT" sz="16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parêntesis</a:t>
            </a:r>
            <a:endParaRPr lang="pt-PT" sz="1600" b="1" dirty="0"/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8080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Regras para citações</a:t>
            </a:r>
            <a:endParaRPr lang="pt-PT" sz="2800" b="1" dirty="0"/>
          </a:p>
        </p:txBody>
      </p:sp>
      <p:grpSp>
        <p:nvGrpSpPr>
          <p:cNvPr id="18" name="Grupo 17"/>
          <p:cNvGrpSpPr/>
          <p:nvPr/>
        </p:nvGrpSpPr>
        <p:grpSpPr>
          <a:xfrm>
            <a:off x="162822" y="-22225"/>
            <a:ext cx="8981178" cy="6880225"/>
            <a:chOff x="182563" y="-14288"/>
            <a:chExt cx="8981178" cy="6880225"/>
          </a:xfrm>
        </p:grpSpPr>
        <p:sp>
          <p:nvSpPr>
            <p:cNvPr id="19" name="Retângulo 18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20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1" name="Retângulo 20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27789" y="2994090"/>
            <a:ext cx="7401824" cy="684320"/>
          </a:xfrm>
          <a:prstGeom prst="rect">
            <a:avLst/>
          </a:prstGeom>
          <a:noFill/>
          <a:ln w="25400" algn="ctr">
            <a:solidFill>
              <a:srgbClr val="481D3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142875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“De acordo com Silva (2012) as razões que levaram à Batalha de Aljubarrota…”. 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27789" y="4762363"/>
            <a:ext cx="7401824" cy="523220"/>
          </a:xfrm>
          <a:prstGeom prst="rect">
            <a:avLst/>
          </a:prstGeom>
          <a:noFill/>
          <a:ln w="28575">
            <a:solidFill>
              <a:srgbClr val="48183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r>
              <a:rPr lang="pt-PT" sz="2000" dirty="0"/>
              <a:t>As razões que levaram à Batalha de Aljubarrota (Silva, 2012) foram….  </a:t>
            </a:r>
          </a:p>
          <a:p>
            <a:endParaRPr lang="pt-PT" sz="400" dirty="0"/>
          </a:p>
        </p:txBody>
      </p:sp>
    </p:spTree>
    <p:extLst>
      <p:ext uri="{BB962C8B-B14F-4D97-AF65-F5344CB8AC3E}">
        <p14:creationId xmlns:p14="http://schemas.microsoft.com/office/powerpoint/2010/main" val="5280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815547"/>
            <a:ext cx="7886700" cy="4412257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Se um trabalho não tem autor expresso, cita-se pelo </a:t>
            </a:r>
            <a:r>
              <a:rPr lang="pt-PT" sz="2200" dirty="0" smtClean="0"/>
              <a:t>título.</a:t>
            </a:r>
            <a:endParaRPr lang="pt-PT" sz="2200" dirty="0"/>
          </a:p>
          <a:p>
            <a:pPr marL="355600" indent="-177800" algn="just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Se </a:t>
            </a:r>
            <a:r>
              <a:rPr lang="pt-PT" sz="2200" dirty="0"/>
              <a:t>na lista de referências bibliográficas o título é escrito em itálico, deve citar-se em </a:t>
            </a:r>
            <a:r>
              <a:rPr lang="pt-PT" sz="2200" dirty="0" smtClean="0"/>
              <a:t>itálico.</a:t>
            </a:r>
          </a:p>
          <a:p>
            <a:pPr marL="355600" indent="-177800" algn="just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Se </a:t>
            </a:r>
            <a:r>
              <a:rPr lang="pt-PT" sz="2200" dirty="0"/>
              <a:t>o texto não é colocada em itálico (por exemplo quando se trata de parte de um </a:t>
            </a:r>
            <a:r>
              <a:rPr lang="pt-PT" sz="2200" dirty="0" smtClean="0"/>
              <a:t>livro) </a:t>
            </a:r>
            <a:r>
              <a:rPr lang="pt-PT" sz="2200" dirty="0"/>
              <a:t>é colocado entre </a:t>
            </a:r>
            <a:r>
              <a:rPr lang="pt-PT" sz="2200" dirty="0" smtClean="0"/>
              <a:t>aspas.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80263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Regras para citações</a:t>
            </a:r>
            <a:endParaRPr lang="pt-PT" sz="2800" b="1" dirty="0"/>
          </a:p>
        </p:txBody>
      </p:sp>
      <p:grpSp>
        <p:nvGrpSpPr>
          <p:cNvPr id="18" name="Grupo 17"/>
          <p:cNvGrpSpPr/>
          <p:nvPr/>
        </p:nvGrpSpPr>
        <p:grpSpPr>
          <a:xfrm>
            <a:off x="162822" y="-22225"/>
            <a:ext cx="8981178" cy="6880225"/>
            <a:chOff x="182563" y="-14288"/>
            <a:chExt cx="8981178" cy="6880225"/>
          </a:xfrm>
        </p:grpSpPr>
        <p:sp>
          <p:nvSpPr>
            <p:cNvPr id="19" name="Retângulo 18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20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1" name="Retângulo 20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39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o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60066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2374</TotalTime>
  <Words>1686</Words>
  <Application>Microsoft Office PowerPoint</Application>
  <PresentationFormat>Apresentação no Ecrã (4:3)</PresentationFormat>
  <Paragraphs>190</Paragraphs>
  <Slides>19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Times New Roman</vt:lpstr>
      <vt:lpstr>Wingdings</vt:lpstr>
      <vt:lpstr>Tema do Office</vt:lpstr>
      <vt:lpstr>O aprendiz de investigador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Referências bibliográficas</dc:title>
  <dc:creator>Graça</dc:creator>
  <cp:lastModifiedBy>Graça Silva</cp:lastModifiedBy>
  <cp:revision>202</cp:revision>
  <dcterms:created xsi:type="dcterms:W3CDTF">2014-01-18T09:26:29Z</dcterms:created>
  <dcterms:modified xsi:type="dcterms:W3CDTF">2016-08-04T14:52:43Z</dcterms:modified>
</cp:coreProperties>
</file>