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62" r:id="rId4"/>
    <p:sldId id="271" r:id="rId5"/>
    <p:sldId id="277" r:id="rId6"/>
    <p:sldId id="278" r:id="rId7"/>
    <p:sldId id="301" r:id="rId8"/>
    <p:sldId id="276" r:id="rId9"/>
    <p:sldId id="283" r:id="rId10"/>
    <p:sldId id="291" r:id="rId11"/>
    <p:sldId id="286" r:id="rId12"/>
    <p:sldId id="292" r:id="rId13"/>
    <p:sldId id="293" r:id="rId14"/>
    <p:sldId id="294" r:id="rId15"/>
    <p:sldId id="295" r:id="rId16"/>
    <p:sldId id="302" r:id="rId17"/>
    <p:sldId id="297" r:id="rId18"/>
    <p:sldId id="282" r:id="rId19"/>
    <p:sldId id="281" r:id="rId20"/>
    <p:sldId id="284" r:id="rId21"/>
    <p:sldId id="280" r:id="rId22"/>
    <p:sldId id="289" r:id="rId23"/>
    <p:sldId id="288" r:id="rId24"/>
    <p:sldId id="290" r:id="rId25"/>
    <p:sldId id="279" r:id="rId26"/>
    <p:sldId id="265" r:id="rId27"/>
    <p:sldId id="266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1AE"/>
    <a:srgbClr val="284676"/>
    <a:srgbClr val="ECE9D8"/>
    <a:srgbClr val="3C69B2"/>
    <a:srgbClr val="F18306"/>
    <a:srgbClr val="2B4367"/>
    <a:srgbClr val="5D8E99"/>
    <a:srgbClr val="8BB0B9"/>
    <a:srgbClr val="3070B5"/>
    <a:srgbClr val="204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533" autoAdjust="0"/>
  </p:normalViewPr>
  <p:slideViewPr>
    <p:cSldViewPr snapToGrid="0" showGuides="1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7A43-AC78-44CD-A426-B379B04C025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5388C-D84F-4299-8413-7918A68DEE7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89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301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02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92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268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3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3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79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2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335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1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8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2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82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3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3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22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5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2627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96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0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8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033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435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975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132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260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966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E392-A0A1-4CB4-BE12-7E5C88648EB0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A729-721D-4F9A-A10C-E37BD28A892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180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hyperlink" Target="http://creativecommons.org/licenses/by-nc-nd/4.0/deed.pt_PT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1.pn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57259"/>
            <a:ext cx="9144000" cy="89535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284676"/>
                </a:solidFill>
                <a:latin typeface="+mn-lt"/>
              </a:rPr>
              <a:t>O aprendiz de investigador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679603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 smtClean="0"/>
              <a:t>Criar um podcast com o Audacity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89343"/>
            <a:ext cx="9143999" cy="65840"/>
            <a:chOff x="0" y="154657"/>
            <a:chExt cx="9143999" cy="65840"/>
          </a:xfrm>
        </p:grpSpPr>
        <p:sp>
          <p:nvSpPr>
            <p:cNvPr id="31" name="Retângulo 30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0" y="4038600"/>
            <a:ext cx="9144001" cy="2882900"/>
            <a:chOff x="0" y="4038600"/>
            <a:chExt cx="9144001" cy="2882900"/>
          </a:xfrm>
        </p:grpSpPr>
        <p:sp>
          <p:nvSpPr>
            <p:cNvPr id="20" name="Retângulo 19"/>
            <p:cNvSpPr/>
            <p:nvPr/>
          </p:nvSpPr>
          <p:spPr>
            <a:xfrm>
              <a:off x="0" y="4038600"/>
              <a:ext cx="9144000" cy="2882900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" y="5078515"/>
              <a:ext cx="9144000" cy="33855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schemeClr val="bg1"/>
                  </a:solidFill>
                </a:rPr>
                <a:t>Literacias na escola: formar os parceiros da biblioteca</a:t>
              </a: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711" y="5724787"/>
              <a:ext cx="8120576" cy="969348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15" y="358856"/>
            <a:ext cx="1538167" cy="1538167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696815" y="3374029"/>
            <a:ext cx="3750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4871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literacia digital</a:t>
            </a:r>
            <a:endParaRPr lang="pt-PT" sz="2000" dirty="0">
              <a:solidFill>
                <a:srgbClr val="4871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4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 lnSpcReduction="10000"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Editar uma gravação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Selecionar uma zona da faixa: colocar o cursor sobre a faixa e, clicando no botão esquerdo do rato, arrastar até à zona pretendida (ou usar a tecla seleção).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Para ver ao pormenor clicar em “ver seleção” (e só esta fica visível) ou podemos aumentar gradualmente na lupa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2214" r="49998" b="6769"/>
          <a:stretch/>
        </p:blipFill>
        <p:spPr>
          <a:xfrm>
            <a:off x="1091671" y="1863924"/>
            <a:ext cx="6455512" cy="3303313"/>
          </a:xfrm>
          <a:prstGeom prst="rect">
            <a:avLst/>
          </a:prstGeom>
        </p:spPr>
      </p:pic>
      <p:cxnSp>
        <p:nvCxnSpPr>
          <p:cNvPr id="16" name="Conexão reta 15"/>
          <p:cNvCxnSpPr/>
          <p:nvPr/>
        </p:nvCxnSpPr>
        <p:spPr>
          <a:xfrm flipH="1">
            <a:off x="4912815" y="2285907"/>
            <a:ext cx="1296916" cy="3261537"/>
          </a:xfrm>
          <a:prstGeom prst="line">
            <a:avLst/>
          </a:prstGeom>
          <a:ln>
            <a:solidFill>
              <a:srgbClr val="2846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9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Editar uma gravação</a:t>
            </a:r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Cortar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Cortar partes que tenham ficado mal ou que não tenham som: selecionar a área que é para apagar e clicar na “tesoura” ou na tecla “delete” do teclado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000" dirty="0" smtClean="0"/>
              <a:t>ou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Selecionar a área que queremos e clicar em “Aparar áudio” – fica só a área selecionada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Selecionar a área que queremos e clicar em “Silenciar áudio” – silencia a área selecionada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633" t="5204" r="54377" b="39807"/>
          <a:stretch/>
        </p:blipFill>
        <p:spPr>
          <a:xfrm>
            <a:off x="1475068" y="4231010"/>
            <a:ext cx="5963025" cy="2048832"/>
          </a:xfrm>
          <a:prstGeom prst="rect">
            <a:avLst/>
          </a:prstGeom>
        </p:spPr>
      </p:pic>
      <p:cxnSp>
        <p:nvCxnSpPr>
          <p:cNvPr id="16" name="Conexão reta 15"/>
          <p:cNvCxnSpPr/>
          <p:nvPr/>
        </p:nvCxnSpPr>
        <p:spPr>
          <a:xfrm flipH="1">
            <a:off x="5514109" y="3297382"/>
            <a:ext cx="526476" cy="1080654"/>
          </a:xfrm>
          <a:prstGeom prst="line">
            <a:avLst/>
          </a:prstGeom>
          <a:ln>
            <a:solidFill>
              <a:srgbClr val="2846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20"/>
          <p:cNvCxnSpPr/>
          <p:nvPr/>
        </p:nvCxnSpPr>
        <p:spPr>
          <a:xfrm flipH="1">
            <a:off x="5666509" y="3918981"/>
            <a:ext cx="489673" cy="445201"/>
          </a:xfrm>
          <a:prstGeom prst="line">
            <a:avLst/>
          </a:prstGeom>
          <a:ln>
            <a:solidFill>
              <a:srgbClr val="2846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23" name="Retângulo 22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1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Editar uma gravação</a:t>
            </a:r>
          </a:p>
          <a:p>
            <a:pPr marL="1778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400" b="1" dirty="0">
                <a:solidFill>
                  <a:srgbClr val="284676"/>
                </a:solidFill>
              </a:rPr>
              <a:t>Misturar o som da voz com </a:t>
            </a:r>
            <a:r>
              <a:rPr lang="pt-PT" sz="2400" b="1" dirty="0" smtClean="0">
                <a:solidFill>
                  <a:srgbClr val="284676"/>
                </a:solidFill>
              </a:rPr>
              <a:t>música </a:t>
            </a:r>
            <a:endParaRPr lang="pt-PT" sz="2400" b="1" dirty="0">
              <a:solidFill>
                <a:srgbClr val="28467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No menu “Ficheiro” clicar em “Importar Áudio” e importar o ficheiro de voz e depois o da música selecionada.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Aparecem 2 ou 3 faixas de música (3 se a música for em estéreo)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Quando reproduzir o </a:t>
            </a:r>
            <a:r>
              <a:rPr lang="pt-PT" sz="2000" dirty="0"/>
              <a:t>som, </a:t>
            </a:r>
            <a:r>
              <a:rPr lang="pt-PT" sz="2000" dirty="0" smtClean="0"/>
              <a:t>ouve-se </a:t>
            </a:r>
            <a:r>
              <a:rPr lang="pt-PT" sz="2000" dirty="0"/>
              <a:t>uma mistura da </a:t>
            </a:r>
            <a:r>
              <a:rPr lang="pt-PT" sz="2000" dirty="0" smtClean="0"/>
              <a:t>voz </a:t>
            </a:r>
            <a:r>
              <a:rPr lang="pt-PT" sz="2000" dirty="0"/>
              <a:t>com a música </a:t>
            </a:r>
            <a:r>
              <a:rPr lang="pt-PT" sz="2000" dirty="0" smtClean="0"/>
              <a:t>importada.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t="19556" r="74968"/>
          <a:stretch/>
        </p:blipFill>
        <p:spPr>
          <a:xfrm>
            <a:off x="5376383" y="3480429"/>
            <a:ext cx="2829113" cy="2555828"/>
          </a:xfrm>
          <a:prstGeom prst="rect">
            <a:avLst/>
          </a:prstGeom>
        </p:spPr>
      </p:pic>
      <p:sp>
        <p:nvSpPr>
          <p:cNvPr id="19" name="Marcador de Posição de Conteúdo 2"/>
          <p:cNvSpPr>
            <a:spLocks noGrp="1"/>
          </p:cNvSpPr>
          <p:nvPr>
            <p:ph idx="1"/>
          </p:nvPr>
        </p:nvSpPr>
        <p:spPr>
          <a:xfrm>
            <a:off x="566572" y="3488052"/>
            <a:ext cx="4372622" cy="2555828"/>
          </a:xfrm>
        </p:spPr>
        <p:txBody>
          <a:bodyPr rtlCol="0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Utilizar </a:t>
            </a:r>
            <a:r>
              <a:rPr lang="pt-PT" sz="2000" dirty="0"/>
              <a:t>os botões em destaque na primeira das </a:t>
            </a:r>
            <a:r>
              <a:rPr lang="pt-PT" sz="2000" dirty="0" smtClean="0"/>
              <a:t>faixas</a:t>
            </a:r>
            <a:r>
              <a:rPr lang="pt-PT" sz="2000" b="1" dirty="0" smtClean="0"/>
              <a:t> </a:t>
            </a:r>
            <a:r>
              <a:rPr lang="pt-PT" sz="2000" dirty="0"/>
              <a:t>para ouvir apenas essa faixa de som (Solo) ou para ouvir todas as outras </a:t>
            </a:r>
            <a:r>
              <a:rPr lang="pt-PT" sz="2000" dirty="0" smtClean="0"/>
              <a:t>menos esta </a:t>
            </a:r>
            <a:r>
              <a:rPr lang="pt-PT" sz="2000" dirty="0"/>
              <a:t>(Mudo</a:t>
            </a:r>
            <a:r>
              <a:rPr lang="pt-PT" sz="2000" dirty="0" smtClean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Pode </a:t>
            </a:r>
            <a:r>
              <a:rPr lang="pt-PT" sz="2000" dirty="0"/>
              <a:t>também controlar, isoladamente, o volume de cada faixa com o </a:t>
            </a:r>
            <a:r>
              <a:rPr lang="pt-PT" sz="2000" dirty="0" smtClean="0"/>
              <a:t>seletor abaixo </a:t>
            </a:r>
            <a:r>
              <a:rPr lang="pt-PT" sz="2000" dirty="0"/>
              <a:t>desses botões</a:t>
            </a:r>
            <a:r>
              <a:rPr lang="pt-PT" sz="20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/>
          </a:p>
        </p:txBody>
      </p:sp>
      <p:cxnSp>
        <p:nvCxnSpPr>
          <p:cNvPr id="21" name="Conexão reta 20"/>
          <p:cNvCxnSpPr/>
          <p:nvPr/>
        </p:nvCxnSpPr>
        <p:spPr>
          <a:xfrm flipV="1">
            <a:off x="4821382" y="3796145"/>
            <a:ext cx="555001" cy="360220"/>
          </a:xfrm>
          <a:prstGeom prst="line">
            <a:avLst/>
          </a:prstGeom>
          <a:ln>
            <a:solidFill>
              <a:srgbClr val="2846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xão reta 21"/>
          <p:cNvCxnSpPr/>
          <p:nvPr/>
        </p:nvCxnSpPr>
        <p:spPr>
          <a:xfrm flipV="1">
            <a:off x="4888902" y="3992490"/>
            <a:ext cx="546840" cy="1012179"/>
          </a:xfrm>
          <a:prstGeom prst="line">
            <a:avLst/>
          </a:prstGeom>
          <a:ln>
            <a:solidFill>
              <a:srgbClr val="2846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25" name="Retângulo 24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Editar uma gravação</a:t>
            </a:r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400" b="1" dirty="0">
                <a:solidFill>
                  <a:srgbClr val="284676"/>
                </a:solidFill>
              </a:rPr>
              <a:t>Inserir efeitos: </a:t>
            </a:r>
            <a:r>
              <a:rPr lang="pt-PT" sz="2400" b="1" dirty="0" smtClean="0">
                <a:solidFill>
                  <a:srgbClr val="284676"/>
                </a:solidFill>
              </a:rPr>
              <a:t>equalizador</a:t>
            </a:r>
            <a:endParaRPr lang="pt-PT" sz="2400" b="1" dirty="0">
              <a:solidFill>
                <a:srgbClr val="28467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Nivela o som “cortando” as </a:t>
            </a:r>
            <a:r>
              <a:rPr lang="pt-PT" sz="2000" dirty="0"/>
              <a:t>frequências </a:t>
            </a:r>
            <a:r>
              <a:rPr lang="pt-PT" sz="2000" dirty="0" smtClean="0"/>
              <a:t>altas (agudos) e/ou baixas (graves). </a:t>
            </a:r>
            <a:endParaRPr lang="pt-PT" sz="20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r="50136"/>
          <a:stretch/>
        </p:blipFill>
        <p:spPr>
          <a:xfrm>
            <a:off x="1344745" y="2361379"/>
            <a:ext cx="6223672" cy="3508645"/>
          </a:xfrm>
          <a:prstGeom prst="rect">
            <a:avLst/>
          </a:prstGeom>
        </p:spPr>
      </p:pic>
      <p:cxnSp>
        <p:nvCxnSpPr>
          <p:cNvPr id="16" name="Conexão reta 15"/>
          <p:cNvCxnSpPr/>
          <p:nvPr/>
        </p:nvCxnSpPr>
        <p:spPr>
          <a:xfrm flipH="1">
            <a:off x="3277635" y="1828800"/>
            <a:ext cx="1917217" cy="1663051"/>
          </a:xfrm>
          <a:prstGeom prst="line">
            <a:avLst/>
          </a:prstGeom>
          <a:ln>
            <a:solidFill>
              <a:srgbClr val="2846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4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Editar uma gravação</a:t>
            </a:r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400" b="1" dirty="0">
                <a:solidFill>
                  <a:srgbClr val="284676"/>
                </a:solidFill>
              </a:rPr>
              <a:t>Inserir efeitos: iniciar e terminar com suavidade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Selecionar </a:t>
            </a:r>
            <a:r>
              <a:rPr lang="pt-PT" sz="2000" dirty="0"/>
              <a:t>alguns segundos no início da faixa e, no menu ”Efeitos“ selecione a opção ”Fade In“. </a:t>
            </a:r>
            <a:r>
              <a:rPr lang="pt-PT" sz="2000" dirty="0" smtClean="0"/>
              <a:t>Repetir </a:t>
            </a:r>
            <a:r>
              <a:rPr lang="pt-PT" sz="2000" dirty="0"/>
              <a:t>o processo aplicando o efeito ”Fade Out“ a alguns segundos do fim.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r="50136"/>
          <a:stretch/>
        </p:blipFill>
        <p:spPr>
          <a:xfrm>
            <a:off x="1344745" y="2746389"/>
            <a:ext cx="6223672" cy="3508645"/>
          </a:xfrm>
          <a:prstGeom prst="rect">
            <a:avLst/>
          </a:prstGeom>
        </p:spPr>
      </p:pic>
      <p:cxnSp>
        <p:nvCxnSpPr>
          <p:cNvPr id="16" name="Conexão reta 15"/>
          <p:cNvCxnSpPr/>
          <p:nvPr/>
        </p:nvCxnSpPr>
        <p:spPr>
          <a:xfrm flipH="1">
            <a:off x="3505201" y="2563091"/>
            <a:ext cx="1676399" cy="1440873"/>
          </a:xfrm>
          <a:prstGeom prst="line">
            <a:avLst/>
          </a:prstGeom>
          <a:ln>
            <a:solidFill>
              <a:srgbClr val="28467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5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662243" y="2121257"/>
            <a:ext cx="7416131" cy="834636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3200" b="1" dirty="0" smtClean="0">
                <a:solidFill>
                  <a:srgbClr val="284676"/>
                </a:solidFill>
              </a:rPr>
              <a:t>Conhecer os Menus e comandos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99" y="3741246"/>
            <a:ext cx="6550363" cy="152841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1" name="Retângulo 20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6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1270152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Barra de controlo da gravação</a:t>
            </a:r>
            <a:endParaRPr lang="pt-PT" altLang="pt-PT" sz="2400" b="1" dirty="0">
              <a:solidFill>
                <a:srgbClr val="284676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0789" y="1932728"/>
            <a:ext cx="6974930" cy="3623889"/>
            <a:chOff x="790789" y="1932728"/>
            <a:chExt cx="6974930" cy="3623889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4"/>
            <a:srcRect l="49783" t="5136" r="37973" b="86700"/>
            <a:stretch/>
          </p:blipFill>
          <p:spPr>
            <a:xfrm>
              <a:off x="1283368" y="3080084"/>
              <a:ext cx="6016372" cy="1183550"/>
            </a:xfrm>
            <a:prstGeom prst="rect">
              <a:avLst/>
            </a:prstGeom>
          </p:spPr>
        </p:pic>
        <p:sp>
          <p:nvSpPr>
            <p:cNvPr id="29" name="Nota de aviso com Linha 1 28"/>
            <p:cNvSpPr/>
            <p:nvPr/>
          </p:nvSpPr>
          <p:spPr>
            <a:xfrm>
              <a:off x="6116163" y="1932728"/>
              <a:ext cx="1649555" cy="361957"/>
            </a:xfrm>
            <a:prstGeom prst="borderCallout1">
              <a:avLst>
                <a:gd name="adj1" fmla="val 117891"/>
                <a:gd name="adj2" fmla="val 51851"/>
                <a:gd name="adj3" fmla="val 383903"/>
                <a:gd name="adj4" fmla="val 41523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Gravar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5" name="Nota de aviso com Linha 1 24"/>
            <p:cNvSpPr/>
            <p:nvPr/>
          </p:nvSpPr>
          <p:spPr>
            <a:xfrm>
              <a:off x="3199482" y="5171345"/>
              <a:ext cx="2157544" cy="385272"/>
            </a:xfrm>
            <a:prstGeom prst="borderCallout1">
              <a:avLst>
                <a:gd name="adj1" fmla="val -22118"/>
                <a:gd name="adj2" fmla="val 47273"/>
                <a:gd name="adj3" fmla="val -299700"/>
                <a:gd name="adj4" fmla="val 35096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Parar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4" name="Nota de aviso com Linha 1 23"/>
            <p:cNvSpPr/>
            <p:nvPr/>
          </p:nvSpPr>
          <p:spPr>
            <a:xfrm>
              <a:off x="790789" y="5171345"/>
              <a:ext cx="2053476" cy="385272"/>
            </a:xfrm>
            <a:prstGeom prst="borderCallout1">
              <a:avLst>
                <a:gd name="adj1" fmla="val -30446"/>
                <a:gd name="adj2" fmla="val 55452"/>
                <a:gd name="adj3" fmla="val -332846"/>
                <a:gd name="adj4" fmla="val 60443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Pausa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30" name="Nota de aviso com Linha 1 29"/>
            <p:cNvSpPr/>
            <p:nvPr/>
          </p:nvSpPr>
          <p:spPr>
            <a:xfrm>
              <a:off x="5712243" y="5171345"/>
              <a:ext cx="2053476" cy="385272"/>
            </a:xfrm>
            <a:prstGeom prst="borderCallout1">
              <a:avLst>
                <a:gd name="adj1" fmla="val -30446"/>
                <a:gd name="adj2" fmla="val 55452"/>
                <a:gd name="adj3" fmla="val -324519"/>
                <a:gd name="adj4" fmla="val 5758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Ir para final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2" name="Nota de aviso com Linha 1 21"/>
            <p:cNvSpPr/>
            <p:nvPr/>
          </p:nvSpPr>
          <p:spPr>
            <a:xfrm>
              <a:off x="1428028" y="1935882"/>
              <a:ext cx="2053476" cy="358803"/>
            </a:xfrm>
            <a:prstGeom prst="borderCallout1">
              <a:avLst>
                <a:gd name="adj1" fmla="val 115811"/>
                <a:gd name="adj2" fmla="val 50722"/>
                <a:gd name="adj3" fmla="val 377313"/>
                <a:gd name="adj4" fmla="val 73837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Reproduzir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8" name="Nota de aviso com Linha 1 7"/>
            <p:cNvSpPr/>
            <p:nvPr/>
          </p:nvSpPr>
          <p:spPr>
            <a:xfrm>
              <a:off x="4007173" y="1932728"/>
              <a:ext cx="1705070" cy="361958"/>
            </a:xfrm>
            <a:prstGeom prst="borderCallout1">
              <a:avLst>
                <a:gd name="adj1" fmla="val 117891"/>
                <a:gd name="adj2" fmla="val 51851"/>
                <a:gd name="adj3" fmla="val 366174"/>
                <a:gd name="adj4" fmla="val 51280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Ir para início</a:t>
              </a:r>
              <a:endParaRPr lang="pt-PT" dirty="0">
                <a:solidFill>
                  <a:srgbClr val="284676"/>
                </a:solidFill>
              </a:endParaRPr>
            </a:p>
          </p:txBody>
        </p:sp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32" name="Retângulo 3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5"/>
            <a:ext cx="7611371" cy="6362733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Barra de ferramentas</a:t>
            </a:r>
          </a:p>
          <a:p>
            <a:pPr marL="722313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Seleção</a:t>
            </a:r>
            <a:r>
              <a:rPr lang="pt-PT" altLang="pt-PT" sz="2400" dirty="0" smtClean="0">
                <a:latin typeface="Arial" panose="020B0604020202020204" pitchFamily="34" charset="0"/>
              </a:rPr>
              <a:t>: selecionar um </a:t>
            </a:r>
            <a:r>
              <a:rPr lang="pt-PT" altLang="pt-PT" sz="2400" dirty="0">
                <a:latin typeface="Arial" panose="020B0604020202020204" pitchFamily="34" charset="0"/>
              </a:rPr>
              <a:t>fragmento </a:t>
            </a:r>
            <a:r>
              <a:rPr lang="pt-PT" altLang="pt-PT" sz="2400" dirty="0" smtClean="0">
                <a:latin typeface="Arial" panose="020B0604020202020204" pitchFamily="34" charset="0"/>
              </a:rPr>
              <a:t>da faixa</a:t>
            </a:r>
            <a:endParaRPr lang="pt-PT" altLang="pt-PT" sz="2400" dirty="0">
              <a:latin typeface="Arial" panose="020B0604020202020204" pitchFamily="34" charset="0"/>
            </a:endParaRPr>
          </a:p>
          <a:p>
            <a:pPr marL="722313" lvl="0" indent="0" eaLnBrk="0" fontAlgn="base" hangingPunc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Envelope</a:t>
            </a:r>
            <a:r>
              <a:rPr lang="pt-PT" altLang="pt-PT" sz="2400" dirty="0">
                <a:latin typeface="Arial" panose="020B0604020202020204" pitchFamily="34" charset="0"/>
              </a:rPr>
              <a:t>: </a:t>
            </a:r>
            <a:r>
              <a:rPr lang="pt-PT" altLang="pt-PT" sz="2400" dirty="0" smtClean="0">
                <a:latin typeface="Arial" panose="020B0604020202020204" pitchFamily="34" charset="0"/>
              </a:rPr>
              <a:t>modificar o volume em certas áreas</a:t>
            </a:r>
            <a:endParaRPr lang="pt-PT" altLang="pt-PT" sz="2400" dirty="0">
              <a:latin typeface="Arial" panose="020B0604020202020204" pitchFamily="34" charset="0"/>
            </a:endParaRPr>
          </a:p>
          <a:p>
            <a:pPr marL="722313" lvl="0" indent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Desenho</a:t>
            </a:r>
            <a:r>
              <a:rPr lang="pt-PT" altLang="pt-PT" sz="2400" dirty="0" smtClean="0">
                <a:latin typeface="Arial" panose="020B0604020202020204" pitchFamily="34" charset="0"/>
              </a:rPr>
              <a:t>: modificar pequenos fragmentos desenhando diretamente na faixa.</a:t>
            </a:r>
          </a:p>
          <a:p>
            <a:pPr marL="722313" lvl="0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Zoom</a:t>
            </a:r>
            <a:r>
              <a:rPr lang="pt-PT" altLang="pt-PT" sz="2400" dirty="0">
                <a:latin typeface="Arial" panose="020B0604020202020204" pitchFamily="34" charset="0"/>
              </a:rPr>
              <a:t>: </a:t>
            </a:r>
            <a:r>
              <a:rPr lang="pt-PT" altLang="pt-PT" sz="2400" dirty="0" smtClean="0">
                <a:latin typeface="Arial" panose="020B0604020202020204" pitchFamily="34" charset="0"/>
              </a:rPr>
              <a:t>facilitar a visualização dos detalhes</a:t>
            </a:r>
            <a:endParaRPr lang="pt-PT" altLang="pt-PT" sz="2400" dirty="0">
              <a:latin typeface="Arial" panose="020B0604020202020204" pitchFamily="34" charset="0"/>
            </a:endParaRPr>
          </a:p>
          <a:p>
            <a:pPr marL="722313" lvl="0" indent="0" eaLnBrk="0" fontAlgn="base" hangingPunc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Mover</a:t>
            </a:r>
            <a:r>
              <a:rPr lang="pt-PT" altLang="pt-PT" sz="2400" dirty="0" smtClean="0">
                <a:latin typeface="Arial" panose="020B0604020202020204" pitchFamily="34" charset="0"/>
              </a:rPr>
              <a:t>: mover um fragmento para frente ou para trás.</a:t>
            </a:r>
            <a:endParaRPr lang="pt-PT" altLang="pt-PT" sz="2400" dirty="0">
              <a:latin typeface="Arial" panose="020B0604020202020204" pitchFamily="34" charset="0"/>
            </a:endParaRPr>
          </a:p>
          <a:p>
            <a:pPr marL="722313" lvl="0" indent="0" eaLnBrk="0" fontAlgn="base" hangingPunc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PT" altLang="pt-PT" sz="2400" b="1" dirty="0" err="1" smtClean="0">
                <a:latin typeface="Arial" panose="020B0604020202020204" pitchFamily="34" charset="0"/>
              </a:rPr>
              <a:t>Multi-ferramenta</a:t>
            </a:r>
            <a:r>
              <a:rPr lang="pt-PT" altLang="pt-PT" sz="2400" dirty="0">
                <a:latin typeface="Arial" panose="020B0604020202020204" pitchFamily="34" charset="0"/>
              </a:rPr>
              <a:t>: </a:t>
            </a:r>
            <a:r>
              <a:rPr lang="pt-PT" altLang="pt-PT" sz="2400" dirty="0" smtClean="0">
                <a:latin typeface="Arial" panose="020B0604020202020204" pitchFamily="34" charset="0"/>
              </a:rPr>
              <a:t>utilizar as ferramentas </a:t>
            </a:r>
            <a:r>
              <a:rPr lang="pt-PT" altLang="pt-PT" sz="2000" dirty="0" smtClean="0">
                <a:latin typeface="Arial" panose="020B0604020202020204" pitchFamily="34" charset="0"/>
              </a:rPr>
              <a:t>Seleção, Envelope e Mover </a:t>
            </a:r>
            <a:r>
              <a:rPr lang="pt-PT" altLang="pt-PT" sz="2400" dirty="0" smtClean="0">
                <a:latin typeface="Arial" panose="020B0604020202020204" pitchFamily="34" charset="0"/>
              </a:rPr>
              <a:t>sem as selecionar uma a uma</a:t>
            </a:r>
            <a:endParaRPr lang="pt-PT" altLang="pt-PT" sz="2400" b="1" dirty="0">
              <a:solidFill>
                <a:srgbClr val="284676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09770" y="1038674"/>
            <a:ext cx="576709" cy="5118489"/>
            <a:chOff x="409770" y="1038674"/>
            <a:chExt cx="576709" cy="5118489"/>
          </a:xfrm>
        </p:grpSpPr>
        <p:pic>
          <p:nvPicPr>
            <p:cNvPr id="26" name="Picture 2" descr="Herramienta de selecció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56" y="1038674"/>
              <a:ext cx="549954" cy="570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Herramienta de Envolven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56" y="1889643"/>
              <a:ext cx="570323" cy="570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erramienta de dibuj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70" y="2802719"/>
              <a:ext cx="570323" cy="57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" descr="Herramienta de Zoo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70" y="3685798"/>
              <a:ext cx="549954" cy="570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erramienta de traslado de tiemp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11" y="4559300"/>
              <a:ext cx="570323" cy="590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Modo Multiherramient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70" y="5586840"/>
              <a:ext cx="570323" cy="570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4" name="Retângulo 23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5984479"/>
          </a:xfrm>
        </p:spPr>
        <p:txBody>
          <a:bodyPr rtlCol="0">
            <a:normAutofit lnSpcReduction="10000"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Barra de edição</a:t>
            </a:r>
          </a:p>
          <a:p>
            <a:pPr marL="1528763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pt-PT" altLang="pt-PT" sz="2400" b="1" dirty="0">
                <a:latin typeface="Arial" panose="020B0604020202020204" pitchFamily="34" charset="0"/>
              </a:rPr>
              <a:t>Cortar, </a:t>
            </a:r>
            <a:r>
              <a:rPr lang="pt-PT" altLang="pt-PT" sz="2400" b="1" dirty="0" smtClean="0">
                <a:latin typeface="Arial" panose="020B0604020202020204" pitchFamily="34" charset="0"/>
              </a:rPr>
              <a:t>Copiar,  Colar</a:t>
            </a:r>
            <a:endParaRPr lang="pt-PT" altLang="pt-PT" sz="2400" b="1" dirty="0">
              <a:latin typeface="Arial" panose="020B0604020202020204" pitchFamily="34" charset="0"/>
            </a:endParaRPr>
          </a:p>
          <a:p>
            <a:pPr marL="1528763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Aparar áudio: </a:t>
            </a:r>
            <a:r>
              <a:rPr lang="pt-PT" altLang="pt-PT" sz="2400" dirty="0" smtClean="0">
                <a:latin typeface="Arial" panose="020B0604020202020204" pitchFamily="34" charset="0"/>
              </a:rPr>
              <a:t>corta os </a:t>
            </a:r>
            <a:r>
              <a:rPr lang="pt-PT" altLang="pt-PT" sz="2400" dirty="0">
                <a:latin typeface="Arial" panose="020B0604020202020204" pitchFamily="34" charset="0"/>
              </a:rPr>
              <a:t>fragmentos exteriores </a:t>
            </a:r>
            <a:r>
              <a:rPr lang="pt-PT" altLang="pt-PT" sz="2400" dirty="0" smtClean="0">
                <a:latin typeface="Arial" panose="020B0604020202020204" pitchFamily="34" charset="0"/>
              </a:rPr>
              <a:t>à seleção</a:t>
            </a:r>
            <a:endParaRPr lang="pt-PT" altLang="pt-PT" sz="2400" dirty="0">
              <a:latin typeface="Arial" panose="020B0604020202020204" pitchFamily="34" charset="0"/>
            </a:endParaRPr>
          </a:p>
          <a:p>
            <a:pPr marL="1528763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Silenciar áudio: </a:t>
            </a:r>
            <a:r>
              <a:rPr lang="pt-PT" altLang="pt-PT" sz="2400" dirty="0">
                <a:latin typeface="Arial" panose="020B0604020202020204" pitchFamily="34" charset="0"/>
              </a:rPr>
              <a:t>transforma </a:t>
            </a:r>
            <a:r>
              <a:rPr lang="pt-PT" altLang="pt-PT" sz="2400" dirty="0" smtClean="0">
                <a:latin typeface="Arial" panose="020B0604020202020204" pitchFamily="34" charset="0"/>
              </a:rPr>
              <a:t>em silêncio fragmento selecionado</a:t>
            </a:r>
            <a:r>
              <a:rPr lang="pt-PT" altLang="pt-PT" sz="2400" dirty="0">
                <a:latin typeface="Arial" panose="020B0604020202020204" pitchFamily="34" charset="0"/>
              </a:rPr>
              <a:t>.</a:t>
            </a:r>
          </a:p>
          <a:p>
            <a:pPr marL="1528763" indent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Desfazer/Refazer</a:t>
            </a:r>
            <a:endParaRPr lang="pt-PT" altLang="pt-PT" sz="2400" b="1" dirty="0">
              <a:latin typeface="Arial" panose="020B0604020202020204" pitchFamily="34" charset="0"/>
            </a:endParaRPr>
          </a:p>
          <a:p>
            <a:pPr marL="1528763" indent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12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Trancar seleção</a:t>
            </a:r>
          </a:p>
          <a:p>
            <a:pPr marL="1528763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 Zoom</a:t>
            </a:r>
          </a:p>
          <a:p>
            <a:pPr marL="1528763" indent="0" eaLnBrk="0" fontAlgn="base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Ver seleção</a:t>
            </a:r>
            <a:endParaRPr lang="pt-PT" altLang="pt-PT" sz="2400" b="1" dirty="0">
              <a:latin typeface="Arial" panose="020B0604020202020204" pitchFamily="34" charset="0"/>
            </a:endParaRPr>
          </a:p>
          <a:p>
            <a:pPr marL="1528763" indent="0" eaLnBrk="0" fontAlgn="base" hangingPunc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t-PT" altLang="pt-PT" sz="2400" b="1" dirty="0" smtClean="0">
                <a:latin typeface="Arial" panose="020B0604020202020204" pitchFamily="34" charset="0"/>
              </a:rPr>
              <a:t>Ver projeto</a:t>
            </a:r>
            <a:endParaRPr lang="pt-PT" altLang="pt-PT" sz="2400" b="1" dirty="0">
              <a:latin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370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t-PT" alt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15577" y="1077850"/>
            <a:ext cx="1543858" cy="5269615"/>
            <a:chOff x="315577" y="1077850"/>
            <a:chExt cx="1543858" cy="5269615"/>
          </a:xfrm>
        </p:grpSpPr>
        <p:pic>
          <p:nvPicPr>
            <p:cNvPr id="3074" name="Picture 2" descr="Cortar, Copiar y Peg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26" y="1077850"/>
              <a:ext cx="1532009" cy="51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Recortar fuera de selecció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14" y="1742434"/>
              <a:ext cx="528908" cy="51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Silenciar silecció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14" y="2510183"/>
              <a:ext cx="528908" cy="51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Deshacer/Rehac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26" y="3237446"/>
              <a:ext cx="1003101" cy="51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Zoo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07" y="4526787"/>
              <a:ext cx="1003101" cy="51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Ajustar selección a la ventan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26" y="5215602"/>
              <a:ext cx="528908" cy="51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Ajustar el proyecto a la ventan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14" y="5836795"/>
              <a:ext cx="528908" cy="51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11"/>
            <a:srcRect l="35629" t="9362" r="63327" b="87655"/>
            <a:stretch/>
          </p:blipFill>
          <p:spPr>
            <a:xfrm>
              <a:off x="315577" y="3875703"/>
              <a:ext cx="628914" cy="505229"/>
            </a:xfrm>
            <a:prstGeom prst="rect">
              <a:avLst/>
            </a:prstGeom>
          </p:spPr>
        </p:pic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6" name="Retângulo 25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0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sp>
        <p:nvSpPr>
          <p:cNvPr id="24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5984479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Barra de edição do volume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l="26995" t="17208"/>
          <a:stretch/>
        </p:blipFill>
        <p:spPr>
          <a:xfrm>
            <a:off x="561023" y="2046576"/>
            <a:ext cx="7451677" cy="317379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17287" y="5217121"/>
            <a:ext cx="1495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http://goo.gl/eZTrF1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19" name="Retângulo 18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1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516834"/>
            <a:ext cx="7611371" cy="2813219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Ferramenta de edição e gravação digital áudio: gravar sons e editá-los (alterar a velocidade ou timbre de uma gravação, cortar, copiar e colar faixas, adicionar efeitos) em formato </a:t>
            </a:r>
            <a:r>
              <a:rPr lang="pt-PT" sz="2400" dirty="0" err="1"/>
              <a:t>Ogg</a:t>
            </a:r>
            <a:r>
              <a:rPr lang="pt-PT" sz="2400" dirty="0"/>
              <a:t> </a:t>
            </a:r>
            <a:r>
              <a:rPr lang="pt-PT" sz="2400" dirty="0" err="1"/>
              <a:t>Vorbis</a:t>
            </a:r>
            <a:r>
              <a:rPr lang="pt-PT" sz="2400" dirty="0"/>
              <a:t>, MP3 e WAV</a:t>
            </a:r>
          </a:p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Software de livre acesso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18" name="Retângulo 17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14" name="Retângulo 13"/>
          <p:cNvSpPr/>
          <p:nvPr/>
        </p:nvSpPr>
        <p:spPr bwMode="auto">
          <a:xfrm>
            <a:off x="8539162" y="-6352"/>
            <a:ext cx="604838" cy="6261386"/>
          </a:xfrm>
          <a:prstGeom prst="rect">
            <a:avLst/>
          </a:prstGeom>
          <a:solidFill>
            <a:srgbClr val="28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1026" name="Picture 2" descr="http://sempreupdate.org/wp-content/uploads/2015/03/Audacity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8" y="2981325"/>
            <a:ext cx="686752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62" y="6255034"/>
            <a:ext cx="597485" cy="6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t="23287"/>
          <a:stretch/>
        </p:blipFill>
        <p:spPr>
          <a:xfrm>
            <a:off x="470380" y="2502283"/>
            <a:ext cx="7592776" cy="1761351"/>
          </a:xfrm>
          <a:prstGeom prst="rect">
            <a:avLst/>
          </a:prstGeom>
        </p:spPr>
      </p:pic>
      <p:sp>
        <p:nvSpPr>
          <p:cNvPr id="24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5984479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Barra de mistura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683340" y="4229226"/>
            <a:ext cx="1495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http://goo.gl/eZTrF1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0" name="Retângulo 19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2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17053" y="2639461"/>
            <a:ext cx="8053722" cy="2954091"/>
          </a:xfrm>
          <a:prstGeom prst="rect">
            <a:avLst/>
          </a:prstGeom>
        </p:spPr>
      </p:pic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5984479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Barra de seleção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959555" y="5535080"/>
            <a:ext cx="1495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http://goo.gl/eZTrF1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0" name="Retângulo 19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5984479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Barra controladora da pista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183035" y="1026851"/>
            <a:ext cx="6207653" cy="5292796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 rot="16200000">
            <a:off x="6669990" y="5481161"/>
            <a:ext cx="1495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/>
              <a:t>http://goo.gl/eZTrF1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0" name="Retângulo 19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Guardar e gravar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Se queremos guardar o projeto para continuar mais tarde, no menu ficheiro clicar em “Guardar como”. Fica só audível no </a:t>
            </a:r>
            <a:r>
              <a:rPr lang="pt-PT" sz="2000" dirty="0" err="1" smtClean="0"/>
              <a:t>Audacity</a:t>
            </a:r>
            <a:r>
              <a:rPr lang="pt-PT" sz="20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Para guardar o ficheiro em MP3 abra o menu “Ficheiro”, clique em “Exportar áudio” e selecione </a:t>
            </a:r>
            <a:r>
              <a:rPr lang="pt-PT" sz="2000" dirty="0"/>
              <a:t>a opção </a:t>
            </a:r>
            <a:r>
              <a:rPr lang="pt-PT" sz="2000" dirty="0" smtClean="0"/>
              <a:t>“guardar com </a:t>
            </a:r>
            <a:r>
              <a:rPr lang="pt-PT" sz="2000" dirty="0"/>
              <a:t>o </a:t>
            </a:r>
            <a:r>
              <a:rPr lang="pt-PT" sz="2000" dirty="0" smtClean="0"/>
              <a:t>tipo: ficheiros MP3”.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Para </a:t>
            </a:r>
            <a:r>
              <a:rPr lang="pt-PT" sz="2000" dirty="0"/>
              <a:t>conseguir gravar com este formato deve ter instalado o </a:t>
            </a:r>
            <a:r>
              <a:rPr lang="pt-PT" sz="2000" dirty="0" err="1"/>
              <a:t>Lame</a:t>
            </a:r>
            <a:r>
              <a:rPr lang="pt-PT" sz="2000" dirty="0"/>
              <a:t> MP3 </a:t>
            </a:r>
            <a:r>
              <a:rPr lang="pt-PT" sz="2000" dirty="0" smtClean="0"/>
              <a:t>(conforme indicado no início). </a:t>
            </a:r>
            <a:endParaRPr lang="pt-P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4430" t="24146" r="65588" b="18205"/>
          <a:stretch/>
        </p:blipFill>
        <p:spPr>
          <a:xfrm>
            <a:off x="4519364" y="3458573"/>
            <a:ext cx="3686132" cy="2876488"/>
          </a:xfrm>
          <a:prstGeom prst="rect">
            <a:avLst/>
          </a:prstGeom>
        </p:spPr>
      </p:pic>
      <p:sp>
        <p:nvSpPr>
          <p:cNvPr id="16" name="Marcador de Posição de Conteúdo 2"/>
          <p:cNvSpPr>
            <a:spLocks noGrp="1"/>
          </p:cNvSpPr>
          <p:nvPr>
            <p:ph idx="1"/>
          </p:nvPr>
        </p:nvSpPr>
        <p:spPr>
          <a:xfrm>
            <a:off x="489596" y="3804982"/>
            <a:ext cx="3914171" cy="2450052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Na janela que vai surgir digite as informações consideradas necessárias (para que o podcasts fique identificado) e clique em OK.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pt-PT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O podcasts fica gravado.</a:t>
            </a:r>
            <a:endParaRPr lang="pt-P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62" y="6400014"/>
            <a:ext cx="604838" cy="610386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142049" y="-6352"/>
            <a:ext cx="73241" cy="6864352"/>
            <a:chOff x="152872" y="0"/>
            <a:chExt cx="59381" cy="6449921"/>
          </a:xfrm>
        </p:grpSpPr>
        <p:sp>
          <p:nvSpPr>
            <p:cNvPr id="23" name="Retângulo 22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6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2974787"/>
            <a:ext cx="9139237" cy="2974398"/>
          </a:xfrm>
          <a:prstGeom prst="rect">
            <a:avLst/>
          </a:prstGeom>
          <a:solidFill>
            <a:srgbClr val="28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95791" y="3418536"/>
            <a:ext cx="8547652" cy="230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prstClr val="white"/>
                </a:solidFill>
              </a:rPr>
              <a:t>Outros recursos no nosso blogue “Aprendiz de Investigador”</a:t>
            </a:r>
            <a:endParaRPr lang="pt-PT" sz="18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prstClr val="white"/>
                </a:solidFill>
              </a:rPr>
              <a:t>Grelhas de apoio ao trabalho do aluno </a:t>
            </a:r>
            <a:endParaRPr lang="pt-PT" sz="2000" dirty="0" smtClean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PT" sz="2000" dirty="0" smtClean="0">
              <a:solidFill>
                <a:prstClr val="white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pt-PT" dirty="0" smtClean="0">
                <a:solidFill>
                  <a:prstClr val="white"/>
                </a:solidFill>
              </a:rPr>
              <a:t>Aprendiz </a:t>
            </a:r>
            <a:r>
              <a:rPr lang="pt-PT" dirty="0">
                <a:solidFill>
                  <a:prstClr val="white"/>
                </a:solidFill>
              </a:rPr>
              <a:t>de Investigador| </a:t>
            </a:r>
            <a:r>
              <a:rPr lang="pt-PT" b="1" dirty="0" smtClean="0">
                <a:solidFill>
                  <a:prstClr val="white"/>
                </a:solidFill>
              </a:rPr>
              <a:t>aprendizinvestigador.pt</a:t>
            </a:r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45457"/>
            <a:ext cx="9139237" cy="2284491"/>
          </a:xfrm>
          <a:prstGeom prst="rect">
            <a:avLst/>
          </a:prstGeom>
          <a:solidFill>
            <a:srgbClr val="28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0850" indent="-4508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600" b="1" dirty="0" smtClean="0">
                <a:solidFill>
                  <a:schemeClr val="bg1"/>
                </a:solidFill>
              </a:rPr>
              <a:t>Referências bibliográficas</a:t>
            </a:r>
          </a:p>
          <a:p>
            <a:pPr marL="450850" indent="-4508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600" dirty="0" smtClean="0">
                <a:solidFill>
                  <a:schemeClr val="bg1"/>
                </a:solidFill>
              </a:rPr>
              <a:t>Araújo</a:t>
            </a:r>
            <a:r>
              <a:rPr lang="pt-PT" sz="1600" dirty="0" smtClean="0">
                <a:solidFill>
                  <a:schemeClr val="bg1"/>
                </a:solidFill>
              </a:rPr>
              <a:t>, M. (2010). </a:t>
            </a:r>
            <a:r>
              <a:rPr lang="pt-PT" sz="1600" i="1" dirty="0" smtClean="0">
                <a:solidFill>
                  <a:schemeClr val="bg1"/>
                </a:solidFill>
              </a:rPr>
              <a:t>Introdução ao </a:t>
            </a:r>
            <a:r>
              <a:rPr lang="pt-PT" sz="1600" i="1" dirty="0" err="1" smtClean="0">
                <a:solidFill>
                  <a:schemeClr val="bg1"/>
                </a:solidFill>
              </a:rPr>
              <a:t>Audacity</a:t>
            </a:r>
            <a:r>
              <a:rPr lang="pt-PT" sz="1600" i="1" dirty="0" smtClean="0">
                <a:solidFill>
                  <a:schemeClr val="bg1"/>
                </a:solidFill>
              </a:rPr>
              <a:t>: criação de Podcasts</a:t>
            </a:r>
            <a:r>
              <a:rPr lang="pt-PT" sz="1600" dirty="0" smtClean="0">
                <a:solidFill>
                  <a:schemeClr val="bg1"/>
                </a:solidFill>
              </a:rPr>
              <a:t>. Montemor-o-Velho: Associação </a:t>
            </a:r>
            <a:r>
              <a:rPr lang="pt-PT" sz="1600" dirty="0">
                <a:solidFill>
                  <a:schemeClr val="bg1"/>
                </a:solidFill>
              </a:rPr>
              <a:t>Ensino </a:t>
            </a:r>
            <a:r>
              <a:rPr lang="pt-PT" sz="1600" dirty="0" smtClean="0">
                <a:solidFill>
                  <a:schemeClr val="bg1"/>
                </a:solidFill>
              </a:rPr>
              <a:t>Livre. Disponível em </a:t>
            </a:r>
            <a:r>
              <a:rPr lang="pt-PT" sz="1600" dirty="0">
                <a:solidFill>
                  <a:schemeClr val="bg1"/>
                </a:solidFill>
              </a:rPr>
              <a:t>http://goo.gl/hjwdmN</a:t>
            </a:r>
            <a:endParaRPr lang="pt-PT" sz="1600" dirty="0" smtClean="0">
              <a:solidFill>
                <a:schemeClr val="bg1"/>
              </a:solidFill>
            </a:endParaRP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 err="1" smtClean="0">
                <a:solidFill>
                  <a:schemeClr val="bg1"/>
                </a:solidFill>
              </a:rPr>
              <a:t>Gambarro</a:t>
            </a:r>
            <a:r>
              <a:rPr lang="pt-PT" sz="1600" dirty="0" smtClean="0">
                <a:solidFill>
                  <a:schemeClr val="bg1"/>
                </a:solidFill>
              </a:rPr>
              <a:t>, D. (2010). </a:t>
            </a:r>
            <a:r>
              <a:rPr lang="pt-PT" sz="1600" i="1" dirty="0" smtClean="0">
                <a:solidFill>
                  <a:schemeClr val="bg1"/>
                </a:solidFill>
              </a:rPr>
              <a:t>Tutorial do </a:t>
            </a:r>
            <a:r>
              <a:rPr lang="pt-PT" sz="1600" i="1" dirty="0" err="1" smtClean="0">
                <a:solidFill>
                  <a:schemeClr val="bg1"/>
                </a:solidFill>
              </a:rPr>
              <a:t>Audacity</a:t>
            </a:r>
            <a:r>
              <a:rPr lang="pt-PT" sz="1600" i="1" dirty="0" smtClean="0">
                <a:solidFill>
                  <a:schemeClr val="bg1"/>
                </a:solidFill>
              </a:rPr>
              <a:t>: </a:t>
            </a:r>
            <a:r>
              <a:rPr lang="pt-PT" sz="1600" i="1" dirty="0"/>
              <a:t>uma visão geral </a:t>
            </a:r>
            <a:r>
              <a:rPr lang="pt-PT" sz="1600" i="1" dirty="0" smtClean="0"/>
              <a:t>para amadores </a:t>
            </a:r>
            <a:r>
              <a:rPr lang="pt-PT" sz="1600" i="1" dirty="0"/>
              <a:t>e iniciantes</a:t>
            </a:r>
            <a:r>
              <a:rPr lang="pt-PT" sz="1600" dirty="0" smtClean="0">
                <a:solidFill>
                  <a:schemeClr val="bg1"/>
                </a:solidFill>
              </a:rPr>
              <a:t>. </a:t>
            </a:r>
            <a:r>
              <a:rPr lang="pt-PT" sz="1600" dirty="0">
                <a:solidFill>
                  <a:schemeClr val="bg1"/>
                </a:solidFill>
              </a:rPr>
              <a:t>São Paulo</a:t>
            </a:r>
            <a:r>
              <a:rPr lang="pt-PT" sz="1600" dirty="0" smtClean="0">
                <a:solidFill>
                  <a:schemeClr val="bg1"/>
                </a:solidFill>
              </a:rPr>
              <a:t>: Universidade </a:t>
            </a:r>
            <a:r>
              <a:rPr lang="pt-PT" sz="1600" dirty="0">
                <a:solidFill>
                  <a:schemeClr val="bg1"/>
                </a:solidFill>
              </a:rPr>
              <a:t>Anhembi </a:t>
            </a:r>
            <a:r>
              <a:rPr lang="pt-PT" sz="1600" dirty="0" err="1" smtClean="0">
                <a:solidFill>
                  <a:schemeClr val="bg1"/>
                </a:solidFill>
              </a:rPr>
              <a:t>Morumbi</a:t>
            </a:r>
            <a:r>
              <a:rPr lang="pt-PT" sz="1600" dirty="0" smtClean="0">
                <a:solidFill>
                  <a:schemeClr val="bg1"/>
                </a:solidFill>
              </a:rPr>
              <a:t>. </a:t>
            </a:r>
            <a:r>
              <a:rPr lang="pt-PT" sz="1600" dirty="0">
                <a:solidFill>
                  <a:schemeClr val="bg1"/>
                </a:solidFill>
              </a:rPr>
              <a:t>Disponível em http://</a:t>
            </a:r>
            <a:r>
              <a:rPr lang="pt-PT" sz="1600" dirty="0" smtClean="0">
                <a:solidFill>
                  <a:schemeClr val="bg1"/>
                </a:solidFill>
              </a:rPr>
              <a:t>goo.gl/gRcJph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81574" y="891748"/>
            <a:ext cx="8547652" cy="1636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pt-PT" sz="2400" b="1" dirty="0" smtClean="0">
              <a:solidFill>
                <a:prstClr val="white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18" name="Retângulo 17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26" y="3279371"/>
            <a:ext cx="1292009" cy="12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284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</a:t>
            </a:r>
            <a:r>
              <a:rPr lang="pt-PT" sz="1500" dirty="0">
                <a:solidFill>
                  <a:schemeClr val="bg1"/>
                </a:solidFill>
              </a:rPr>
              <a:t>investigador. Criar um podcasts com o </a:t>
            </a:r>
            <a:r>
              <a:rPr lang="pt-PT" sz="1500" dirty="0" err="1">
                <a:solidFill>
                  <a:schemeClr val="bg1"/>
                </a:solidFill>
              </a:rPr>
              <a:t>Audacity</a:t>
            </a:r>
            <a:r>
              <a:rPr lang="pt-PT" sz="1500" dirty="0">
                <a:solidFill>
                  <a:schemeClr val="bg1"/>
                </a:solidFill>
              </a:rPr>
              <a:t>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Silva, Isabel Bernardo e João Martins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>
                    <a:lumMod val="85000"/>
                  </a:prstClr>
                </a:solidFill>
              </a:rPr>
              <a:t>Literacias na escola: formar os parceiros da biblioteca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4" y="4409268"/>
            <a:ext cx="84657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pt-PT" altLang="pt-PT" sz="1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prstClr val="white">
                    <a:lumMod val="95000"/>
                  </a:prstClr>
                </a:solidFill>
              </a:rPr>
              <a:t>O aprendiz </a:t>
            </a:r>
            <a:r>
              <a:rPr lang="pt-PT" sz="1000" dirty="0" smtClean="0">
                <a:solidFill>
                  <a:prstClr val="white">
                    <a:lumMod val="95000"/>
                  </a:prstClr>
                </a:solidFill>
              </a:rPr>
              <a:t>de investigador. </a:t>
            </a:r>
            <a:r>
              <a:rPr lang="pt-PT" sz="1000" dirty="0">
                <a:solidFill>
                  <a:prstClr val="white">
                    <a:lumMod val="95000"/>
                  </a:prstClr>
                </a:solidFill>
              </a:rPr>
              <a:t>Criar um podcasts com o </a:t>
            </a:r>
            <a:r>
              <a:rPr lang="pt-PT" sz="1000" dirty="0" err="1" smtClean="0">
                <a:solidFill>
                  <a:prstClr val="white">
                    <a:lumMod val="95000"/>
                  </a:prstClr>
                </a:solidFill>
              </a:rPr>
              <a:t>Audacity</a:t>
            </a:r>
            <a:r>
              <a:rPr lang="pt-PT" sz="1000" dirty="0" smtClean="0">
                <a:solidFill>
                  <a:prstClr val="white">
                    <a:lumMod val="95000"/>
                  </a:prstClr>
                </a:solidFill>
              </a:rPr>
              <a:t>.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by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PT" sz="1000" dirty="0">
                <a:solidFill>
                  <a:schemeClr val="bg1"/>
                </a:solidFill>
              </a:rPr>
              <a:t>Graça Silva, Isabel Bernardo e João Martins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, Projeto Literacias na Escola: formar os parceiros da biblioteca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is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licensed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under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a Creative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Commons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Atribuição-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NãoComercial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SemDerivações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lang="pt-PT" altLang="pt-PT" sz="1000" dirty="0" err="1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License</a:t>
            </a:r>
            <a:r>
              <a:rPr lang="pt-PT" altLang="pt-PT" sz="10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pt-PT" altLang="pt-PT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1" y="5724787"/>
            <a:ext cx="8120576" cy="96934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20" name="Retângulo 19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256559" y="3589214"/>
            <a:ext cx="3375728" cy="716624"/>
            <a:chOff x="5256559" y="3589214"/>
            <a:chExt cx="3375728" cy="716624"/>
          </a:xfrm>
        </p:grpSpPr>
        <p:grpSp>
          <p:nvGrpSpPr>
            <p:cNvPr id="28" name="Grupo 27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Imagem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0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Instalação</a:t>
            </a:r>
            <a:endParaRPr lang="pt-PT" sz="2400" dirty="0" smtClean="0">
              <a:solidFill>
                <a:srgbClr val="284676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400" dirty="0"/>
              <a:t>Em </a:t>
            </a:r>
            <a:r>
              <a:rPr lang="pt-PT" sz="2400" b="1" dirty="0">
                <a:solidFill>
                  <a:srgbClr val="3C69B2"/>
                </a:solidFill>
              </a:rPr>
              <a:t>http://audacityteam.org/download</a:t>
            </a:r>
            <a:r>
              <a:rPr lang="pt-PT" sz="2400" dirty="0"/>
              <a:t>/ selecionar o sistema operativo</a:t>
            </a:r>
            <a:r>
              <a:rPr lang="pt-PT" sz="2400" dirty="0" smtClean="0"/>
              <a:t>:</a:t>
            </a:r>
            <a:endParaRPr lang="pt-PT" sz="24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l="49854" t="8183" r="1005"/>
          <a:stretch/>
        </p:blipFill>
        <p:spPr>
          <a:xfrm>
            <a:off x="548956" y="2078964"/>
            <a:ext cx="7624294" cy="4004550"/>
          </a:xfrm>
          <a:prstGeom prst="rect">
            <a:avLst/>
          </a:prstGeom>
        </p:spPr>
      </p:pic>
      <p:cxnSp>
        <p:nvCxnSpPr>
          <p:cNvPr id="7" name="Conexão reta 6"/>
          <p:cNvCxnSpPr/>
          <p:nvPr/>
        </p:nvCxnSpPr>
        <p:spPr>
          <a:xfrm flipH="1">
            <a:off x="3657600" y="1727200"/>
            <a:ext cx="1282700" cy="2019300"/>
          </a:xfrm>
          <a:prstGeom prst="line">
            <a:avLst/>
          </a:prstGeom>
          <a:ln>
            <a:solidFill>
              <a:srgbClr val="3C69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138" y="6240981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6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5"/>
            <a:ext cx="7540943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Instalação</a:t>
            </a:r>
            <a:endParaRPr lang="pt-PT" sz="2400" dirty="0" smtClean="0">
              <a:solidFill>
                <a:srgbClr val="284676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000" dirty="0"/>
              <a:t>Para além da última versão, em </a:t>
            </a:r>
            <a:r>
              <a:rPr lang="pt-PT" sz="2000" b="1" dirty="0" smtClean="0">
                <a:solidFill>
                  <a:srgbClr val="3C69B2"/>
                </a:solidFill>
              </a:rPr>
              <a:t>Transferências opcionais</a:t>
            </a:r>
            <a:r>
              <a:rPr lang="pt-PT" sz="2000" b="1" dirty="0">
                <a:solidFill>
                  <a:srgbClr val="3C69B2"/>
                </a:solidFill>
              </a:rPr>
              <a:t> </a:t>
            </a:r>
            <a:r>
              <a:rPr lang="pt-PT" sz="2000" dirty="0" smtClean="0"/>
              <a:t>- </a:t>
            </a:r>
            <a:r>
              <a:rPr lang="pt-PT" sz="2000" b="1" dirty="0" smtClean="0">
                <a:solidFill>
                  <a:srgbClr val="3C69B2"/>
                </a:solidFill>
              </a:rPr>
              <a:t>Bibliotecas </a:t>
            </a:r>
            <a:r>
              <a:rPr lang="pt-PT" sz="2000" b="1" dirty="0">
                <a:solidFill>
                  <a:srgbClr val="3C69B2"/>
                </a:solidFill>
              </a:rPr>
              <a:t>e </a:t>
            </a:r>
            <a:r>
              <a:rPr lang="pt-PT" sz="2000" b="1" dirty="0" err="1" smtClean="0">
                <a:solidFill>
                  <a:srgbClr val="3C69B2"/>
                </a:solidFill>
              </a:rPr>
              <a:t>Plugins</a:t>
            </a:r>
            <a:r>
              <a:rPr lang="pt-PT" sz="2000" b="1" dirty="0" smtClean="0">
                <a:solidFill>
                  <a:srgbClr val="3C69B2"/>
                </a:solidFill>
              </a:rPr>
              <a:t> </a:t>
            </a:r>
            <a:r>
              <a:rPr lang="pt-PT" sz="2000" dirty="0"/>
              <a:t>selecionar </a:t>
            </a:r>
            <a:r>
              <a:rPr lang="pt-PT" sz="2000" b="1" dirty="0">
                <a:solidFill>
                  <a:srgbClr val="3C69B2"/>
                </a:solidFill>
              </a:rPr>
              <a:t>codificador de MP3 </a:t>
            </a:r>
            <a:r>
              <a:rPr lang="pt-PT" sz="2000" b="1" dirty="0" smtClean="0">
                <a:solidFill>
                  <a:srgbClr val="3C69B2"/>
                </a:solidFill>
              </a:rPr>
              <a:t>LAME</a:t>
            </a:r>
            <a:r>
              <a:rPr lang="pt-PT" sz="2000" dirty="0" smtClean="0"/>
              <a:t> </a:t>
            </a:r>
            <a:r>
              <a:rPr lang="pt-PT" sz="2000" dirty="0"/>
              <a:t>para poder </a:t>
            </a:r>
            <a:r>
              <a:rPr lang="pt-PT" sz="2000" dirty="0" smtClean="0"/>
              <a:t>exportar, por exemplo, áudios </a:t>
            </a:r>
            <a:r>
              <a:rPr lang="pt-PT" sz="2000" dirty="0"/>
              <a:t>em MP3 e </a:t>
            </a:r>
            <a:r>
              <a:rPr lang="pt-PT" sz="2000" dirty="0" smtClean="0"/>
              <a:t>outras </a:t>
            </a:r>
            <a:r>
              <a:rPr lang="pt-PT" sz="2000" dirty="0"/>
              <a:t>que </a:t>
            </a:r>
            <a:r>
              <a:rPr lang="pt-PT" sz="2000" dirty="0" smtClean="0"/>
              <a:t>pretender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000" dirty="0" smtClean="0"/>
              <a:t>Seguir </a:t>
            </a:r>
            <a:r>
              <a:rPr lang="pt-PT" sz="2000" dirty="0"/>
              <a:t>os passos indicados para a </a:t>
            </a:r>
            <a:r>
              <a:rPr lang="pt-PT" sz="2000" dirty="0" smtClean="0"/>
              <a:t>instalação</a:t>
            </a:r>
            <a:endParaRPr lang="pt-PT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7656" t="14883" r="24990" b="5860"/>
          <a:stretch/>
        </p:blipFill>
        <p:spPr>
          <a:xfrm>
            <a:off x="1533740" y="2766361"/>
            <a:ext cx="5845681" cy="3568700"/>
          </a:xfrm>
          <a:prstGeom prst="rect">
            <a:avLst/>
          </a:prstGeom>
        </p:spPr>
      </p:pic>
      <p:cxnSp>
        <p:nvCxnSpPr>
          <p:cNvPr id="7" name="Conexão reta 6"/>
          <p:cNvCxnSpPr/>
          <p:nvPr/>
        </p:nvCxnSpPr>
        <p:spPr>
          <a:xfrm flipH="1">
            <a:off x="3479800" y="2374900"/>
            <a:ext cx="1485900" cy="2324100"/>
          </a:xfrm>
          <a:prstGeom prst="line">
            <a:avLst/>
          </a:prstGeom>
          <a:ln>
            <a:solidFill>
              <a:srgbClr val="3C69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21" name="Retângulo 20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6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516835"/>
            <a:ext cx="7611371" cy="1666220"/>
          </a:xfrm>
        </p:spPr>
        <p:txBody>
          <a:bodyPr rtlCol="0">
            <a:normAutofit/>
          </a:bodyPr>
          <a:lstStyle/>
          <a:p>
            <a:endParaRPr lang="pt-PT" sz="2400" dirty="0"/>
          </a:p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Antes de iniciar a edição </a:t>
            </a:r>
            <a:r>
              <a:rPr lang="pt-PT" sz="2400" dirty="0" smtClean="0"/>
              <a:t>deve ter o roteiro do trabalho e outros ficheiros a utilizar já prontos e disponíveis.</a:t>
            </a:r>
            <a:endParaRPr lang="pt-PT" sz="24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pic>
        <p:nvPicPr>
          <p:cNvPr id="1026" name="Picture 2" descr="http://sempreupdate.org/wp-content/uploads/2015/03/Audacity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8" y="2981325"/>
            <a:ext cx="686752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19" name="Retângulo 18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1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8" y="1505975"/>
            <a:ext cx="7671050" cy="4066316"/>
          </a:xfrm>
          <a:prstGeom prst="rect">
            <a:avLst/>
          </a:prstGeom>
        </p:spPr>
      </p:pic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1270152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Página inicial</a:t>
            </a:r>
            <a:endParaRPr lang="pt-PT" altLang="pt-PT" sz="2400" b="1" dirty="0">
              <a:solidFill>
                <a:srgbClr val="284676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sp>
        <p:nvSpPr>
          <p:cNvPr id="25" name="Nota de aviso com Linha 1 24"/>
          <p:cNvSpPr/>
          <p:nvPr/>
        </p:nvSpPr>
        <p:spPr>
          <a:xfrm>
            <a:off x="4585855" y="5771410"/>
            <a:ext cx="3291566" cy="508432"/>
          </a:xfrm>
          <a:prstGeom prst="borderCallout1">
            <a:avLst>
              <a:gd name="adj1" fmla="val -26282"/>
              <a:gd name="adj2" fmla="val 48017"/>
              <a:gd name="adj3" fmla="val -549458"/>
              <a:gd name="adj4" fmla="val 12659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Pista(s) de áudio    (representação gráfica dos sons)</a:t>
            </a:r>
            <a:endParaRPr lang="pt-PT" dirty="0">
              <a:solidFill>
                <a:srgbClr val="284676"/>
              </a:solidFill>
            </a:endParaRPr>
          </a:p>
        </p:txBody>
      </p:sp>
      <p:sp>
        <p:nvSpPr>
          <p:cNvPr id="26" name="Nota de aviso com Linha 1 25"/>
          <p:cNvSpPr/>
          <p:nvPr/>
        </p:nvSpPr>
        <p:spPr>
          <a:xfrm>
            <a:off x="2815685" y="502215"/>
            <a:ext cx="2315874" cy="547824"/>
          </a:xfrm>
          <a:prstGeom prst="borderCallout1">
            <a:avLst>
              <a:gd name="adj1" fmla="val 123880"/>
              <a:gd name="adj2" fmla="val 21775"/>
              <a:gd name="adj3" fmla="val 179499"/>
              <a:gd name="adj4" fmla="val 20886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Menus e ferramentas</a:t>
            </a:r>
            <a:endParaRPr lang="pt-PT" dirty="0">
              <a:solidFill>
                <a:srgbClr val="284676"/>
              </a:solidFill>
            </a:endParaRPr>
          </a:p>
        </p:txBody>
      </p:sp>
      <p:sp>
        <p:nvSpPr>
          <p:cNvPr id="29" name="Nota de aviso com Linha 1 28"/>
          <p:cNvSpPr/>
          <p:nvPr/>
        </p:nvSpPr>
        <p:spPr>
          <a:xfrm>
            <a:off x="6107691" y="751319"/>
            <a:ext cx="2315874" cy="547824"/>
          </a:xfrm>
          <a:prstGeom prst="borderCallout1">
            <a:avLst>
              <a:gd name="adj1" fmla="val 123880"/>
              <a:gd name="adj2" fmla="val 21775"/>
              <a:gd name="adj3" fmla="val 284132"/>
              <a:gd name="adj4" fmla="val 28547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Tempo em segundos</a:t>
            </a:r>
            <a:endParaRPr lang="pt-PT" dirty="0">
              <a:solidFill>
                <a:srgbClr val="284676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19" name="Retângulo 18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481177" y="463826"/>
            <a:ext cx="7611371" cy="1270152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altLang="pt-PT" sz="2400" b="1" dirty="0" smtClean="0">
                <a:solidFill>
                  <a:srgbClr val="284676"/>
                </a:solidFill>
              </a:rPr>
              <a:t>Página inicial</a:t>
            </a:r>
            <a:endParaRPr lang="pt-PT" altLang="pt-PT" sz="2400" b="1" dirty="0">
              <a:solidFill>
                <a:srgbClr val="284676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23" name="Retângulo 22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50013" b="76155"/>
          <a:stretch/>
        </p:blipFill>
        <p:spPr>
          <a:xfrm>
            <a:off x="405795" y="2837868"/>
            <a:ext cx="7990098" cy="1124532"/>
          </a:xfrm>
          <a:prstGeom prst="rect">
            <a:avLst/>
          </a:prstGeom>
        </p:spPr>
      </p:pic>
      <p:sp>
        <p:nvSpPr>
          <p:cNvPr id="24" name="Nota de aviso com Linha 1 23"/>
          <p:cNvSpPr/>
          <p:nvPr/>
        </p:nvSpPr>
        <p:spPr>
          <a:xfrm>
            <a:off x="880942" y="4776666"/>
            <a:ext cx="2069518" cy="522689"/>
          </a:xfrm>
          <a:prstGeom prst="borderCallout1">
            <a:avLst>
              <a:gd name="adj1" fmla="val -30446"/>
              <a:gd name="adj2" fmla="val 55452"/>
              <a:gd name="adj3" fmla="val -284185"/>
              <a:gd name="adj4" fmla="val 29512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Barra de gravação</a:t>
            </a:r>
            <a:endParaRPr lang="pt-PT" dirty="0">
              <a:solidFill>
                <a:srgbClr val="284676"/>
              </a:solidFill>
            </a:endParaRPr>
          </a:p>
        </p:txBody>
      </p:sp>
      <p:sp>
        <p:nvSpPr>
          <p:cNvPr id="8" name="Nota de aviso com Linha 1 7"/>
          <p:cNvSpPr/>
          <p:nvPr/>
        </p:nvSpPr>
        <p:spPr>
          <a:xfrm>
            <a:off x="2926683" y="1990788"/>
            <a:ext cx="2168917" cy="535741"/>
          </a:xfrm>
          <a:prstGeom prst="borderCallout1">
            <a:avLst>
              <a:gd name="adj1" fmla="val 123880"/>
              <a:gd name="adj2" fmla="val 21775"/>
              <a:gd name="adj3" fmla="val 234306"/>
              <a:gd name="adj4" fmla="val -11526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Barra de ferramentas mais frequentes</a:t>
            </a:r>
            <a:endParaRPr lang="pt-PT" dirty="0">
              <a:solidFill>
                <a:srgbClr val="284676"/>
              </a:solidFill>
            </a:endParaRPr>
          </a:p>
        </p:txBody>
      </p:sp>
      <p:sp>
        <p:nvSpPr>
          <p:cNvPr id="25" name="Nota de aviso com Linha 1 24"/>
          <p:cNvSpPr/>
          <p:nvPr/>
        </p:nvSpPr>
        <p:spPr>
          <a:xfrm>
            <a:off x="5231212" y="4492050"/>
            <a:ext cx="2157544" cy="385272"/>
          </a:xfrm>
          <a:prstGeom prst="borderCallout1">
            <a:avLst>
              <a:gd name="adj1" fmla="val -26282"/>
              <a:gd name="adj2" fmla="val 48017"/>
              <a:gd name="adj3" fmla="val -280784"/>
              <a:gd name="adj4" fmla="val 29297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Barra de edição</a:t>
            </a:r>
            <a:endParaRPr lang="pt-PT" dirty="0">
              <a:solidFill>
                <a:srgbClr val="284676"/>
              </a:solidFill>
            </a:endParaRPr>
          </a:p>
        </p:txBody>
      </p:sp>
      <p:sp>
        <p:nvSpPr>
          <p:cNvPr id="22" name="Nota de aviso com Linha 1 21"/>
          <p:cNvSpPr/>
          <p:nvPr/>
        </p:nvSpPr>
        <p:spPr>
          <a:xfrm>
            <a:off x="317053" y="1145723"/>
            <a:ext cx="3302049" cy="633910"/>
          </a:xfrm>
          <a:prstGeom prst="borderCallout1">
            <a:avLst>
              <a:gd name="adj1" fmla="val 115811"/>
              <a:gd name="adj2" fmla="val 50722"/>
              <a:gd name="adj3" fmla="val 287299"/>
              <a:gd name="adj4" fmla="val 36340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Barra de menus semelhante a qualquer aplicação do Windows</a:t>
            </a:r>
            <a:endParaRPr lang="pt-PT" dirty="0">
              <a:solidFill>
                <a:srgbClr val="284676"/>
              </a:solidFill>
            </a:endParaRPr>
          </a:p>
        </p:txBody>
      </p:sp>
      <p:sp>
        <p:nvSpPr>
          <p:cNvPr id="19" name="Nota de aviso com Linha 1 18"/>
          <p:cNvSpPr/>
          <p:nvPr/>
        </p:nvSpPr>
        <p:spPr>
          <a:xfrm>
            <a:off x="5329647" y="1674308"/>
            <a:ext cx="3066246" cy="633910"/>
          </a:xfrm>
          <a:prstGeom prst="borderCallout1">
            <a:avLst>
              <a:gd name="adj1" fmla="val 115811"/>
              <a:gd name="adj2" fmla="val 50722"/>
              <a:gd name="adj3" fmla="val 224540"/>
              <a:gd name="adj4" fmla="val 8699"/>
            </a:avLst>
          </a:prstGeom>
          <a:noFill/>
          <a:ln>
            <a:solidFill>
              <a:srgbClr val="284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rgbClr val="284676"/>
                </a:solidFill>
              </a:rPr>
              <a:t>Barra de medidores de nível de entrada e saída</a:t>
            </a:r>
            <a:endParaRPr lang="pt-PT" dirty="0">
              <a:solidFill>
                <a:srgbClr val="284676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33" name="Retângulo 32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4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374000" y="450575"/>
            <a:ext cx="7715899" cy="5829267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Fazer uma gravação simples</a:t>
            </a:r>
            <a:endParaRPr lang="pt-PT" sz="2400" dirty="0" smtClean="0">
              <a:solidFill>
                <a:srgbClr val="284676"/>
              </a:solidFill>
            </a:endParaRPr>
          </a:p>
          <a:p>
            <a:pPr marL="4508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/>
              <a:t>Abrir o programa.</a:t>
            </a:r>
          </a:p>
          <a:p>
            <a:pPr marL="4508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/>
              <a:t>Ir ao Menu “ficheiro” e clicar em “Novo”. Surge a janela de gravação.</a:t>
            </a:r>
          </a:p>
          <a:p>
            <a:pPr marL="4508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/>
              <a:t>Ligar microfone na entrada respetiva ou utilizar o microfone incorporado (com microfone externo obtêm-se melhores resultados)</a:t>
            </a:r>
          </a:p>
          <a:p>
            <a:pPr marL="4508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Para começar a gravação clicar no botão “Gravar”.</a:t>
            </a:r>
          </a:p>
          <a:p>
            <a:pPr marL="4508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Para terminar clicar em “Parar”.</a:t>
            </a:r>
          </a:p>
          <a:p>
            <a:pPr marL="4508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PT" sz="2000" dirty="0" smtClean="0"/>
              <a:t>Com o “Reproduzir” podemos ouvir o que gravámos.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1897039" y="3885205"/>
            <a:ext cx="5786651" cy="2349393"/>
            <a:chOff x="790789" y="1932728"/>
            <a:chExt cx="6974930" cy="3623889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4"/>
            <a:srcRect l="49783" t="5136" r="37973" b="86700"/>
            <a:stretch/>
          </p:blipFill>
          <p:spPr>
            <a:xfrm>
              <a:off x="1283368" y="3080084"/>
              <a:ext cx="6016372" cy="1183550"/>
            </a:xfrm>
            <a:prstGeom prst="rect">
              <a:avLst/>
            </a:prstGeom>
          </p:spPr>
        </p:pic>
        <p:sp>
          <p:nvSpPr>
            <p:cNvPr id="21" name="Nota de aviso com Linha 1 20"/>
            <p:cNvSpPr/>
            <p:nvPr/>
          </p:nvSpPr>
          <p:spPr>
            <a:xfrm>
              <a:off x="6116163" y="1932728"/>
              <a:ext cx="1649555" cy="361957"/>
            </a:xfrm>
            <a:prstGeom prst="borderCallout1">
              <a:avLst>
                <a:gd name="adj1" fmla="val 117891"/>
                <a:gd name="adj2" fmla="val 51851"/>
                <a:gd name="adj3" fmla="val 383903"/>
                <a:gd name="adj4" fmla="val 41523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Gravar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2" name="Nota de aviso com Linha 1 21"/>
            <p:cNvSpPr/>
            <p:nvPr/>
          </p:nvSpPr>
          <p:spPr>
            <a:xfrm>
              <a:off x="3199482" y="5171345"/>
              <a:ext cx="2157544" cy="385272"/>
            </a:xfrm>
            <a:prstGeom prst="borderCallout1">
              <a:avLst>
                <a:gd name="adj1" fmla="val -22118"/>
                <a:gd name="adj2" fmla="val 47273"/>
                <a:gd name="adj3" fmla="val -299700"/>
                <a:gd name="adj4" fmla="val 35096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Parar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3" name="Nota de aviso com Linha 1 22"/>
            <p:cNvSpPr/>
            <p:nvPr/>
          </p:nvSpPr>
          <p:spPr>
            <a:xfrm>
              <a:off x="790789" y="5171345"/>
              <a:ext cx="2053476" cy="385272"/>
            </a:xfrm>
            <a:prstGeom prst="borderCallout1">
              <a:avLst>
                <a:gd name="adj1" fmla="val -30446"/>
                <a:gd name="adj2" fmla="val 55452"/>
                <a:gd name="adj3" fmla="val -332846"/>
                <a:gd name="adj4" fmla="val 60443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Pausa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4" name="Nota de aviso com Linha 1 23"/>
            <p:cNvSpPr/>
            <p:nvPr/>
          </p:nvSpPr>
          <p:spPr>
            <a:xfrm>
              <a:off x="5712243" y="5171345"/>
              <a:ext cx="2053476" cy="385272"/>
            </a:xfrm>
            <a:prstGeom prst="borderCallout1">
              <a:avLst>
                <a:gd name="adj1" fmla="val -30446"/>
                <a:gd name="adj2" fmla="val 55452"/>
                <a:gd name="adj3" fmla="val -324519"/>
                <a:gd name="adj4" fmla="val 5758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Ir para final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5" name="Nota de aviso com Linha 1 24"/>
            <p:cNvSpPr/>
            <p:nvPr/>
          </p:nvSpPr>
          <p:spPr>
            <a:xfrm>
              <a:off x="1428028" y="1935882"/>
              <a:ext cx="2053476" cy="358803"/>
            </a:xfrm>
            <a:prstGeom prst="borderCallout1">
              <a:avLst>
                <a:gd name="adj1" fmla="val 115811"/>
                <a:gd name="adj2" fmla="val 50722"/>
                <a:gd name="adj3" fmla="val 377313"/>
                <a:gd name="adj4" fmla="val 73837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Reproduzir</a:t>
              </a:r>
              <a:endParaRPr lang="pt-PT" dirty="0">
                <a:solidFill>
                  <a:srgbClr val="284676"/>
                </a:solidFill>
              </a:endParaRPr>
            </a:p>
          </p:txBody>
        </p:sp>
        <p:sp>
          <p:nvSpPr>
            <p:cNvPr id="26" name="Nota de aviso com Linha 1 25"/>
            <p:cNvSpPr/>
            <p:nvPr/>
          </p:nvSpPr>
          <p:spPr>
            <a:xfrm>
              <a:off x="3887349" y="1932728"/>
              <a:ext cx="1824895" cy="361957"/>
            </a:xfrm>
            <a:prstGeom prst="borderCallout1">
              <a:avLst>
                <a:gd name="adj1" fmla="val 117891"/>
                <a:gd name="adj2" fmla="val 51851"/>
                <a:gd name="adj3" fmla="val 366174"/>
                <a:gd name="adj4" fmla="val 51280"/>
              </a:avLst>
            </a:prstGeom>
            <a:noFill/>
            <a:ln>
              <a:solidFill>
                <a:srgbClr val="2846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rgbClr val="284676"/>
                  </a:solidFill>
                </a:rPr>
                <a:t>Ir para início</a:t>
              </a:r>
              <a:endParaRPr lang="pt-PT" dirty="0">
                <a:solidFill>
                  <a:srgbClr val="284676"/>
                </a:solidFill>
              </a:endParaRPr>
            </a:p>
          </p:txBody>
        </p:sp>
      </p:grpSp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31" name="Retângulo 30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9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4758" t="25816" r="64888" b="29860"/>
          <a:stretch/>
        </p:blipFill>
        <p:spPr>
          <a:xfrm>
            <a:off x="3894429" y="3654700"/>
            <a:ext cx="4419133" cy="2705169"/>
          </a:xfrm>
          <a:prstGeom prst="rect">
            <a:avLst/>
          </a:prstGeom>
        </p:spPr>
      </p:pic>
      <p:sp>
        <p:nvSpPr>
          <p:cNvPr id="20" name="Marcador de Posição de Conteúdo 2"/>
          <p:cNvSpPr>
            <a:spLocks noGrp="1"/>
          </p:cNvSpPr>
          <p:nvPr>
            <p:ph idx="1"/>
          </p:nvPr>
        </p:nvSpPr>
        <p:spPr>
          <a:xfrm>
            <a:off x="548956" y="450576"/>
            <a:ext cx="7540943" cy="3148906"/>
          </a:xfrm>
        </p:spPr>
        <p:txBody>
          <a:bodyPr rtlCol="0">
            <a:normAutofit/>
          </a:bodyPr>
          <a:lstStyle/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Abrir uma gravação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000" dirty="0" smtClean="0"/>
              <a:t>No menu “Ficheiro” abrir um ficheiro em “Abrir” (também podemos arrastar o ficheiro para a pista áudio com o botão esquerdo do rato).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  <a:p>
            <a:pPr marL="1778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284676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>
                <a:solidFill>
                  <a:srgbClr val="284676"/>
                </a:solidFill>
              </a:rPr>
              <a:t>Importar </a:t>
            </a:r>
            <a:r>
              <a:rPr lang="pt-PT" sz="2400" b="1" dirty="0">
                <a:solidFill>
                  <a:srgbClr val="284676"/>
                </a:solidFill>
              </a:rPr>
              <a:t>uma gravação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r>
              <a:rPr lang="pt-PT" sz="2000" dirty="0"/>
              <a:t>No menu “Ficheiro” </a:t>
            </a:r>
            <a:r>
              <a:rPr lang="pt-PT" sz="2000" dirty="0" smtClean="0"/>
              <a:t>clicar </a:t>
            </a:r>
            <a:r>
              <a:rPr lang="pt-PT" sz="2000" dirty="0"/>
              <a:t>em </a:t>
            </a:r>
            <a:r>
              <a:rPr lang="pt-PT" sz="2000" dirty="0" smtClean="0"/>
              <a:t>“Importar Áudio” e escolher o ficheiro que quer importar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84676"/>
              </a:buClr>
              <a:buSzPct val="80000"/>
              <a:buNone/>
              <a:defRPr/>
            </a:pPr>
            <a:endParaRPr lang="pt-PT" sz="2000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8539162" y="-6352"/>
            <a:ext cx="604838" cy="6857719"/>
            <a:chOff x="8539162" y="-6352"/>
            <a:chExt cx="604838" cy="6857719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2"/>
              <a:ext cx="604838" cy="6261386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5" t="1016" r="1558" b="686"/>
            <a:stretch/>
          </p:blipFill>
          <p:spPr>
            <a:xfrm>
              <a:off x="8541099" y="6279842"/>
              <a:ext cx="597877" cy="571525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489597" y="92853"/>
            <a:ext cx="793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PT" sz="2800" b="1" dirty="0" err="1" smtClean="0">
                <a:solidFill>
                  <a:srgbClr val="284676"/>
                </a:solidFill>
              </a:rPr>
              <a:t>Audacity</a:t>
            </a:r>
            <a:endParaRPr lang="pt-PT" sz="2800" b="1" dirty="0">
              <a:solidFill>
                <a:srgbClr val="28467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8956" y="3734728"/>
            <a:ext cx="323333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284676"/>
              </a:buClr>
              <a:buSzPct val="80000"/>
              <a:defRPr/>
            </a:pPr>
            <a:r>
              <a:rPr lang="pt-PT" sz="2000" dirty="0" smtClean="0"/>
              <a:t>Por defeito aparece a opção de poder trabalhar sobre uma cópia</a:t>
            </a:r>
          </a:p>
          <a:p>
            <a:pPr algn="just">
              <a:spcAft>
                <a:spcPts val="600"/>
              </a:spcAft>
              <a:buClr>
                <a:srgbClr val="284676"/>
              </a:buClr>
              <a:buSzPct val="80000"/>
              <a:defRPr/>
            </a:pPr>
            <a:endParaRPr lang="pt-PT" sz="2000" dirty="0" smtClean="0"/>
          </a:p>
          <a:p>
            <a:pPr algn="just">
              <a:spcAft>
                <a:spcPts val="600"/>
              </a:spcAft>
              <a:buClr>
                <a:srgbClr val="284676"/>
              </a:buClr>
              <a:buSzPct val="80000"/>
              <a:defRPr/>
            </a:pPr>
            <a:endParaRPr lang="pt-PT" sz="2000" dirty="0"/>
          </a:p>
          <a:p>
            <a:pPr algn="just">
              <a:spcAft>
                <a:spcPts val="600"/>
              </a:spcAft>
              <a:buClr>
                <a:srgbClr val="284676"/>
              </a:buClr>
              <a:buSzPct val="80000"/>
              <a:defRPr/>
            </a:pPr>
            <a:r>
              <a:rPr lang="pt-PT" sz="2000" dirty="0" smtClean="0"/>
              <a:t>Se </a:t>
            </a:r>
            <a:r>
              <a:rPr lang="pt-PT" sz="2000" dirty="0"/>
              <a:t>a gravação é em </a:t>
            </a:r>
            <a:r>
              <a:rPr lang="pt-PT" sz="2000" dirty="0" smtClean="0"/>
              <a:t>estéreo </a:t>
            </a:r>
            <a:r>
              <a:rPr lang="pt-PT" sz="2000" dirty="0"/>
              <a:t>aparecem duas </a:t>
            </a:r>
            <a:r>
              <a:rPr lang="pt-PT" sz="2000" dirty="0" smtClean="0"/>
              <a:t>faixas</a:t>
            </a:r>
            <a:endParaRPr lang="pt-PT" sz="2000" dirty="0"/>
          </a:p>
        </p:txBody>
      </p:sp>
      <p:cxnSp>
        <p:nvCxnSpPr>
          <p:cNvPr id="16" name="Conexão reta 15"/>
          <p:cNvCxnSpPr/>
          <p:nvPr/>
        </p:nvCxnSpPr>
        <p:spPr>
          <a:xfrm>
            <a:off x="1939636" y="4613564"/>
            <a:ext cx="2161309" cy="886691"/>
          </a:xfrm>
          <a:prstGeom prst="line">
            <a:avLst/>
          </a:prstGeom>
          <a:ln>
            <a:solidFill>
              <a:srgbClr val="3C69B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2" y="6247614"/>
            <a:ext cx="604838" cy="610386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142049" y="-6352"/>
            <a:ext cx="84310" cy="6864352"/>
            <a:chOff x="152872" y="0"/>
            <a:chExt cx="59381" cy="6449921"/>
          </a:xfrm>
        </p:grpSpPr>
        <p:sp>
          <p:nvSpPr>
            <p:cNvPr id="22" name="Retângulo 21"/>
            <p:cNvSpPr/>
            <p:nvPr/>
          </p:nvSpPr>
          <p:spPr>
            <a:xfrm rot="5400000">
              <a:off x="-863126" y="1015998"/>
              <a:ext cx="2080579" cy="48584"/>
            </a:xfrm>
            <a:prstGeom prst="rect">
              <a:avLst/>
            </a:prstGeom>
            <a:solidFill>
              <a:srgbClr val="28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 rot="5400000">
              <a:off x="-857727" y="5379941"/>
              <a:ext cx="2080579" cy="593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 rot="5400000">
              <a:off x="-863126" y="3200668"/>
              <a:ext cx="2080579" cy="48584"/>
            </a:xfrm>
            <a:prstGeom prst="rect">
              <a:avLst/>
            </a:prstGeom>
            <a:solidFill>
              <a:srgbClr val="3C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5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o 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CC"/>
      </a:hlink>
      <a:folHlink>
        <a:srgbClr val="E9113F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Personalizado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C0039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</TotalTime>
  <Words>1082</Words>
  <Application>Microsoft Office PowerPoint</Application>
  <PresentationFormat>Apresentação no Ecrã (4:3)</PresentationFormat>
  <Paragraphs>164</Paragraphs>
  <Slides>25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Times New Roman</vt:lpstr>
      <vt:lpstr>Wingdings</vt:lpstr>
      <vt:lpstr>Tema do Office</vt:lpstr>
      <vt:lpstr>1_Tema do Office</vt:lpstr>
      <vt:lpstr>2_Tema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Bernardo</dc:creator>
  <cp:lastModifiedBy>Graça Madeira da Silva</cp:lastModifiedBy>
  <cp:revision>137</cp:revision>
  <dcterms:created xsi:type="dcterms:W3CDTF">2015-04-29T17:41:00Z</dcterms:created>
  <dcterms:modified xsi:type="dcterms:W3CDTF">2019-03-05T15:49:32Z</dcterms:modified>
</cp:coreProperties>
</file>