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62" r:id="rId4"/>
    <p:sldId id="267" r:id="rId5"/>
    <p:sldId id="274" r:id="rId6"/>
    <p:sldId id="275" r:id="rId7"/>
    <p:sldId id="268" r:id="rId8"/>
    <p:sldId id="270" r:id="rId9"/>
    <p:sldId id="271" r:id="rId10"/>
    <p:sldId id="269" r:id="rId11"/>
    <p:sldId id="272" r:id="rId12"/>
    <p:sldId id="273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65" r:id="rId21"/>
    <p:sldId id="266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0B5"/>
    <a:srgbClr val="284676"/>
    <a:srgbClr val="8BB0B9"/>
    <a:srgbClr val="2B4367"/>
    <a:srgbClr val="3C69B2"/>
    <a:srgbClr val="204B76"/>
    <a:srgbClr val="4871AE"/>
    <a:srgbClr val="5D8E99"/>
    <a:srgbClr val="89B8C8"/>
    <a:srgbClr val="305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7A43-AC78-44CD-A426-B379B04C025C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5388C-D84F-4299-8413-7918A68DEE7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89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301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02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926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268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3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3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79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2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335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11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22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82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3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33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2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2627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96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0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8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033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35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75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32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260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966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E392-A0A1-4CB4-BE12-7E5C88648EB0}" type="datetimeFigureOut">
              <a:rPr lang="pt-PT" smtClean="0"/>
              <a:t>07/04/2020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180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07/04/2020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4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hyperlink" Target="http://creativecommons.org/licenses/by-nc-nd/4.0/deed.pt_PT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1.pn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4744"/>
            <a:ext cx="9144000" cy="89535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284676"/>
                </a:solidFill>
                <a:latin typeface="+mn-lt"/>
              </a:rPr>
              <a:t>O aprendiz de investigador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726134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 smtClean="0"/>
              <a:t>Mapas mentais. </a:t>
            </a:r>
            <a:r>
              <a:rPr lang="pt-PT" sz="2800" b="1" dirty="0" smtClean="0"/>
              <a:t>Usar o </a:t>
            </a:r>
            <a:r>
              <a:rPr lang="pt-PT" sz="2800" b="1" dirty="0" err="1" smtClean="0"/>
              <a:t>Popplet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31" name="Retângulo 30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0" y="4038600"/>
            <a:ext cx="9144001" cy="2882900"/>
            <a:chOff x="0" y="4038600"/>
            <a:chExt cx="9144001" cy="2882900"/>
          </a:xfrm>
        </p:grpSpPr>
        <p:sp>
          <p:nvSpPr>
            <p:cNvPr id="20" name="Retângulo 19"/>
            <p:cNvSpPr/>
            <p:nvPr/>
          </p:nvSpPr>
          <p:spPr>
            <a:xfrm>
              <a:off x="0" y="4038600"/>
              <a:ext cx="9144000" cy="2882900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" y="5078515"/>
              <a:ext cx="9144000" cy="33855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schemeClr val="bg1"/>
                  </a:solidFill>
                </a:rPr>
                <a:t>Literacias na escola: formar os parceiros da biblioteca</a:t>
              </a: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711" y="5724787"/>
              <a:ext cx="8120576" cy="969348"/>
            </a:xfrm>
            <a:prstGeom prst="rect">
              <a:avLst/>
            </a:prstGeom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836" y="453540"/>
            <a:ext cx="1536325" cy="1536325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696815" y="3374029"/>
            <a:ext cx="3750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4871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literacia digital</a:t>
            </a:r>
            <a:endParaRPr lang="pt-PT" sz="2000" dirty="0">
              <a:solidFill>
                <a:srgbClr val="4871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4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5" y="338793"/>
            <a:ext cx="7753587" cy="2785548"/>
          </a:xfrm>
          <a:prstGeom prst="rect">
            <a:avLst/>
          </a:prstGeom>
        </p:spPr>
      </p:pic>
      <p:sp>
        <p:nvSpPr>
          <p:cNvPr id="9" name="Nota de aviso com Linha 1 8"/>
          <p:cNvSpPr/>
          <p:nvPr/>
        </p:nvSpPr>
        <p:spPr>
          <a:xfrm>
            <a:off x="504313" y="3336324"/>
            <a:ext cx="1349202" cy="2918710"/>
          </a:xfrm>
          <a:prstGeom prst="borderCallout1">
            <a:avLst>
              <a:gd name="adj1" fmla="val 18750"/>
              <a:gd name="adj2" fmla="val -8333"/>
              <a:gd name="adj3" fmla="val -26376"/>
              <a:gd name="adj4" fmla="val 42007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Um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r>
              <a:rPr lang="pt-PT" sz="1600" dirty="0" smtClean="0">
                <a:solidFill>
                  <a:srgbClr val="3070B5"/>
                </a:solidFill>
              </a:rPr>
              <a:t> é uma superfície em branco, uma espécie de quadro onde vamos desenvolver o mapa mental ou outras atividades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7" name="Nota de aviso com Linha 1 16"/>
          <p:cNvSpPr/>
          <p:nvPr/>
        </p:nvSpPr>
        <p:spPr>
          <a:xfrm>
            <a:off x="2040671" y="3336324"/>
            <a:ext cx="1349202" cy="2918710"/>
          </a:xfrm>
          <a:prstGeom prst="borderCallout1">
            <a:avLst>
              <a:gd name="adj1" fmla="val 18750"/>
              <a:gd name="adj2" fmla="val -8333"/>
              <a:gd name="adj3" fmla="val -88187"/>
              <a:gd name="adj4" fmla="val -88961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Permite voltar à zona onde estão os nossos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r>
              <a:rPr lang="pt-PT" sz="1600" dirty="0" smtClean="0">
                <a:solidFill>
                  <a:srgbClr val="3070B5"/>
                </a:solidFill>
              </a:rPr>
              <a:t> e os que estão disponíveis publicamente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9" name="Nota de aviso com Linha 1 18"/>
          <p:cNvSpPr/>
          <p:nvPr/>
        </p:nvSpPr>
        <p:spPr>
          <a:xfrm>
            <a:off x="3577029" y="3336324"/>
            <a:ext cx="1349202" cy="2918710"/>
          </a:xfrm>
          <a:prstGeom prst="borderCallout1">
            <a:avLst>
              <a:gd name="adj1" fmla="val 18750"/>
              <a:gd name="adj2" fmla="val -8333"/>
              <a:gd name="adj3" fmla="val -88187"/>
              <a:gd name="adj4" fmla="val -101783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Possibilita ampliar ou diminuir a visibilidade. Pode ser usado para dar destaque a um ponto específico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21" name="Nota de aviso com Linha 1 20"/>
          <p:cNvSpPr/>
          <p:nvPr/>
        </p:nvSpPr>
        <p:spPr>
          <a:xfrm>
            <a:off x="5162815" y="3361132"/>
            <a:ext cx="1349202" cy="2918710"/>
          </a:xfrm>
          <a:prstGeom prst="borderCallout1">
            <a:avLst>
              <a:gd name="adj1" fmla="val 18750"/>
              <a:gd name="adj2" fmla="val -8333"/>
              <a:gd name="adj3" fmla="val -98771"/>
              <a:gd name="adj4" fmla="val -199779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Com um duplo clique, torna-se editável, permitindo alterar o nome do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22" name="Nota de aviso com Linha 1 21"/>
          <p:cNvSpPr/>
          <p:nvPr/>
        </p:nvSpPr>
        <p:spPr>
          <a:xfrm>
            <a:off x="6847451" y="3361132"/>
            <a:ext cx="1349202" cy="2918710"/>
          </a:xfrm>
          <a:prstGeom prst="borderCallout1">
            <a:avLst>
              <a:gd name="adj1" fmla="val 18750"/>
              <a:gd name="adj2" fmla="val -8333"/>
              <a:gd name="adj3" fmla="val -86493"/>
              <a:gd name="adj4" fmla="val -221760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Menu com múltiplas funções de edição. A barra com cores ao lado permite alterar a cor de fundo</a:t>
            </a:r>
            <a:endParaRPr lang="pt-PT" sz="1600" dirty="0">
              <a:solidFill>
                <a:srgbClr val="3070B5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4" name="Retângulo 23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4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3" y="1614487"/>
            <a:ext cx="3390900" cy="3629025"/>
          </a:xfrm>
          <a:prstGeom prst="rect">
            <a:avLst/>
          </a:prstGeom>
        </p:spPr>
      </p:pic>
      <p:sp>
        <p:nvSpPr>
          <p:cNvPr id="8" name="Nota de aviso com Linha 3 (Limite e Barra de Destaque) 7"/>
          <p:cNvSpPr/>
          <p:nvPr/>
        </p:nvSpPr>
        <p:spPr>
          <a:xfrm>
            <a:off x="642551" y="407773"/>
            <a:ext cx="1816444" cy="1482811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9630"/>
              <a:gd name="adj8" fmla="val 118198"/>
            </a:avLst>
          </a:prstGeom>
          <a:solidFill>
            <a:schemeClr val="bg1"/>
          </a:solidFill>
          <a:ln>
            <a:solidFill>
              <a:srgbClr val="2B4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Com um duplo clique sobre a superfície abre-se um “</a:t>
            </a:r>
            <a:r>
              <a:rPr lang="pt-PT" dirty="0" err="1" smtClean="0">
                <a:solidFill>
                  <a:srgbClr val="3070B5"/>
                </a:solidFill>
              </a:rPr>
              <a:t>popple</a:t>
            </a:r>
            <a:r>
              <a:rPr lang="pt-PT" dirty="0" smtClean="0">
                <a:solidFill>
                  <a:srgbClr val="3070B5"/>
                </a:solidFill>
              </a:rPr>
              <a:t>”.</a:t>
            </a:r>
            <a:endParaRPr lang="pt-PT" dirty="0">
              <a:solidFill>
                <a:srgbClr val="3070B5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4843" y="2409568"/>
            <a:ext cx="2014152" cy="3845466"/>
          </a:xfrm>
          <a:prstGeom prst="rect">
            <a:avLst/>
          </a:prstGeom>
          <a:solidFill>
            <a:schemeClr val="bg1"/>
          </a:solidFill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Uma vez ativo cada “</a:t>
            </a:r>
            <a:r>
              <a:rPr lang="pt-PT" sz="1600" dirty="0" err="1" smtClean="0">
                <a:solidFill>
                  <a:srgbClr val="3070B5"/>
                </a:solidFill>
              </a:rPr>
              <a:t>popple</a:t>
            </a:r>
            <a:r>
              <a:rPr lang="pt-PT" sz="1600" dirty="0" smtClean="0">
                <a:solidFill>
                  <a:srgbClr val="3070B5"/>
                </a:solidFill>
              </a:rPr>
              <a:t>” tem múltiplas possibilidades de edição. Na zona inferior, as funções ativas são: mudar a cor, editar o texto, desenhar, inserir imagem ou vídeo. O triângulo no canto permite redimensionar o tamanho do “</a:t>
            </a:r>
            <a:r>
              <a:rPr lang="pt-PT" sz="1600" dirty="0" err="1" smtClean="0">
                <a:solidFill>
                  <a:srgbClr val="3070B5"/>
                </a:solidFill>
              </a:rPr>
              <a:t>popple</a:t>
            </a:r>
            <a:r>
              <a:rPr lang="pt-PT" sz="1600" dirty="0" smtClean="0">
                <a:solidFill>
                  <a:srgbClr val="3070B5"/>
                </a:solidFill>
              </a:rPr>
              <a:t>”.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0" name="Nota de aviso com Linha 1 9"/>
          <p:cNvSpPr/>
          <p:nvPr/>
        </p:nvSpPr>
        <p:spPr>
          <a:xfrm>
            <a:off x="3249827" y="407773"/>
            <a:ext cx="4744995" cy="889686"/>
          </a:xfrm>
          <a:prstGeom prst="borderCallout1">
            <a:avLst>
              <a:gd name="adj1" fmla="val 18750"/>
              <a:gd name="adj2" fmla="val -8333"/>
              <a:gd name="adj3" fmla="val 162500"/>
              <a:gd name="adj4" fmla="val 20332"/>
            </a:avLst>
          </a:prstGeom>
          <a:solidFill>
            <a:schemeClr val="bg1"/>
          </a:solidFill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A partir de cada círculo pode inserir-se um novo “</a:t>
            </a:r>
            <a:r>
              <a:rPr lang="pt-PT" sz="1600" dirty="0" err="1">
                <a:solidFill>
                  <a:srgbClr val="3070B5"/>
                </a:solidFill>
              </a:rPr>
              <a:t>popple</a:t>
            </a:r>
            <a:r>
              <a:rPr lang="pt-PT" sz="1600" dirty="0">
                <a:solidFill>
                  <a:srgbClr val="3070B5"/>
                </a:solidFill>
              </a:rPr>
              <a:t>”. </a:t>
            </a:r>
            <a:r>
              <a:rPr lang="pt-PT" sz="1600" dirty="0" smtClean="0">
                <a:solidFill>
                  <a:srgbClr val="3070B5"/>
                </a:solidFill>
              </a:rPr>
              <a:t>As ligações entre os “</a:t>
            </a:r>
            <a:r>
              <a:rPr lang="pt-PT" sz="1600" dirty="0" err="1" smtClean="0">
                <a:solidFill>
                  <a:srgbClr val="3070B5"/>
                </a:solidFill>
              </a:rPr>
              <a:t>popple</a:t>
            </a:r>
            <a:r>
              <a:rPr lang="pt-PT" sz="1600" dirty="0" smtClean="0">
                <a:solidFill>
                  <a:srgbClr val="3070B5"/>
                </a:solidFill>
              </a:rPr>
              <a:t>” podem ser eliminadas e reconstituídas a qualquer momento.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1" name="Nota de aviso com Linha 1 10"/>
          <p:cNvSpPr/>
          <p:nvPr/>
        </p:nvSpPr>
        <p:spPr>
          <a:xfrm>
            <a:off x="6400800" y="1890584"/>
            <a:ext cx="1816443" cy="3101546"/>
          </a:xfrm>
          <a:prstGeom prst="borderCallout1">
            <a:avLst>
              <a:gd name="adj1" fmla="val 18750"/>
              <a:gd name="adj2" fmla="val -8333"/>
              <a:gd name="adj3" fmla="val 2105"/>
              <a:gd name="adj4" fmla="val -59871"/>
            </a:avLst>
          </a:prstGeom>
          <a:solidFill>
            <a:schemeClr val="bg1"/>
          </a:solidFill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Caixa de comentários. Possibilita a inserção de mais informação ou de trabalho em colaboração. Quando impresso, exportado em </a:t>
            </a:r>
            <a:r>
              <a:rPr lang="pt-PT" sz="1600" dirty="0" err="1" smtClean="0">
                <a:solidFill>
                  <a:srgbClr val="3070B5"/>
                </a:solidFill>
              </a:rPr>
              <a:t>pdf</a:t>
            </a:r>
            <a:r>
              <a:rPr lang="pt-PT" sz="1600" dirty="0" smtClean="0">
                <a:solidFill>
                  <a:srgbClr val="3070B5"/>
                </a:solidFill>
              </a:rPr>
              <a:t> ou imagem, os comentários não são considerados.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49827" y="5378759"/>
            <a:ext cx="3336324" cy="901084"/>
          </a:xfrm>
          <a:prstGeom prst="rect">
            <a:avLst/>
          </a:prstGeom>
          <a:solidFill>
            <a:schemeClr val="bg1"/>
          </a:solidFill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Clicando-se na cruz, no canto superior direito, apaga-se o “</a:t>
            </a:r>
            <a:r>
              <a:rPr lang="pt-PT" dirty="0" err="1" smtClean="0">
                <a:solidFill>
                  <a:srgbClr val="3070B5"/>
                </a:solidFill>
              </a:rPr>
              <a:t>popple</a:t>
            </a:r>
            <a:r>
              <a:rPr lang="pt-PT" dirty="0" smtClean="0">
                <a:solidFill>
                  <a:srgbClr val="3070B5"/>
                </a:solidFill>
              </a:rPr>
              <a:t>”.</a:t>
            </a:r>
            <a:endParaRPr lang="pt-PT" dirty="0">
              <a:solidFill>
                <a:srgbClr val="3070B5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0" name="Retângulo 19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4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84" y="298634"/>
            <a:ext cx="2183583" cy="59564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771174" y="360405"/>
            <a:ext cx="5313405" cy="356274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 smtClean="0">
                <a:solidFill>
                  <a:srgbClr val="3070B5"/>
                </a:solidFill>
              </a:rPr>
              <a:t>New </a:t>
            </a:r>
            <a:r>
              <a:rPr lang="pt-PT" sz="1600" b="1" dirty="0" err="1" smtClean="0">
                <a:solidFill>
                  <a:srgbClr val="3070B5"/>
                </a:solidFill>
              </a:rPr>
              <a:t>popple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– criar um novo “</a:t>
            </a:r>
            <a:r>
              <a:rPr lang="pt-PT" sz="1600" dirty="0" err="1" smtClean="0">
                <a:solidFill>
                  <a:srgbClr val="3070B5"/>
                </a:solidFill>
              </a:rPr>
              <a:t>popple</a:t>
            </a:r>
            <a:r>
              <a:rPr lang="pt-PT" sz="1600" dirty="0" smtClean="0">
                <a:solidFill>
                  <a:srgbClr val="3070B5"/>
                </a:solidFill>
              </a:rPr>
              <a:t>”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771173" y="839566"/>
            <a:ext cx="5313405" cy="356274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 smtClean="0">
                <a:solidFill>
                  <a:srgbClr val="3070B5"/>
                </a:solidFill>
              </a:rPr>
              <a:t>Save </a:t>
            </a:r>
            <a:r>
              <a:rPr lang="pt-PT" sz="1600" dirty="0" smtClean="0">
                <a:solidFill>
                  <a:srgbClr val="3070B5"/>
                </a:solidFill>
              </a:rPr>
              <a:t>– guardar o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r>
              <a:rPr lang="pt-PT" sz="1600" dirty="0" smtClean="0">
                <a:solidFill>
                  <a:srgbClr val="3070B5"/>
                </a:solidFill>
              </a:rPr>
              <a:t> e alterações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771172" y="1355894"/>
            <a:ext cx="5313405" cy="356274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 err="1" smtClean="0">
                <a:solidFill>
                  <a:srgbClr val="3070B5"/>
                </a:solidFill>
              </a:rPr>
              <a:t>Edit</a:t>
            </a:r>
            <a:r>
              <a:rPr lang="pt-PT" sz="1600" dirty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– reconstituir passo anterior, copiar, colar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771172" y="1829158"/>
            <a:ext cx="5313405" cy="356274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 smtClean="0">
                <a:solidFill>
                  <a:srgbClr val="3070B5"/>
                </a:solidFill>
              </a:rPr>
              <a:t>Organize</a:t>
            </a:r>
            <a:r>
              <a:rPr lang="pt-PT" sz="1600" dirty="0" smtClean="0">
                <a:solidFill>
                  <a:srgbClr val="3070B5"/>
                </a:solidFill>
              </a:rPr>
              <a:t> – alternativas automáticas de alinhar os “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771171" y="2318293"/>
            <a:ext cx="5313405" cy="356274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 err="1" smtClean="0">
                <a:solidFill>
                  <a:srgbClr val="3070B5"/>
                </a:solidFill>
              </a:rPr>
              <a:t>Add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b="1" dirty="0" err="1" smtClean="0">
                <a:solidFill>
                  <a:srgbClr val="3070B5"/>
                </a:solidFill>
              </a:rPr>
              <a:t>content</a:t>
            </a:r>
            <a:r>
              <a:rPr lang="pt-PT" sz="1600" dirty="0" smtClean="0">
                <a:solidFill>
                  <a:srgbClr val="3070B5"/>
                </a:solidFill>
              </a:rPr>
              <a:t> – inserção de vídeos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771170" y="2865113"/>
            <a:ext cx="5313405" cy="356274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 err="1" smtClean="0">
                <a:solidFill>
                  <a:srgbClr val="3070B5"/>
                </a:solidFill>
              </a:rPr>
              <a:t>View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– acesso à funcionalidade de apresentação e ao </a:t>
            </a:r>
            <a:r>
              <a:rPr lang="pt-PT" sz="1600" dirty="0" err="1" smtClean="0">
                <a:solidFill>
                  <a:srgbClr val="3070B5"/>
                </a:solidFill>
              </a:rPr>
              <a:t>tag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71169" y="3411933"/>
            <a:ext cx="5313405" cy="356274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 err="1" smtClean="0">
                <a:solidFill>
                  <a:srgbClr val="3070B5"/>
                </a:solidFill>
              </a:rPr>
              <a:t>Export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– extração em </a:t>
            </a:r>
            <a:r>
              <a:rPr lang="pt-PT" sz="1600" dirty="0" err="1" smtClean="0">
                <a:solidFill>
                  <a:srgbClr val="3070B5"/>
                </a:solidFill>
              </a:rPr>
              <a:t>pdf</a:t>
            </a:r>
            <a:r>
              <a:rPr lang="pt-PT" sz="1600" dirty="0" smtClean="0">
                <a:solidFill>
                  <a:srgbClr val="3070B5"/>
                </a:solidFill>
              </a:rPr>
              <a:t> e imagem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771168" y="3910379"/>
            <a:ext cx="5313405" cy="491145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b="1" dirty="0" err="1" smtClean="0">
                <a:solidFill>
                  <a:srgbClr val="3070B5"/>
                </a:solidFill>
              </a:rPr>
              <a:t>Labs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– Permissões de edição e visualização dos passos de criação do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71167" y="4552714"/>
            <a:ext cx="5313405" cy="491145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b="1" dirty="0" err="1" smtClean="0">
                <a:solidFill>
                  <a:srgbClr val="3070B5"/>
                </a:solidFill>
              </a:rPr>
              <a:t>Popplet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b="1" dirty="0" err="1" smtClean="0">
                <a:solidFill>
                  <a:srgbClr val="3070B5"/>
                </a:solidFill>
              </a:rPr>
              <a:t>linker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– Liga vários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r>
              <a:rPr lang="pt-PT" sz="1600" dirty="0" smtClean="0">
                <a:solidFill>
                  <a:srgbClr val="3070B5"/>
                </a:solidFill>
              </a:rPr>
              <a:t>, ficando cada um disponível para exploração.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771167" y="5247581"/>
            <a:ext cx="5313405" cy="491145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b="1" dirty="0" err="1" smtClean="0">
                <a:solidFill>
                  <a:srgbClr val="3070B5"/>
                </a:solidFill>
              </a:rPr>
              <a:t>Duplicate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b="1" dirty="0" err="1" smtClean="0">
                <a:solidFill>
                  <a:srgbClr val="3070B5"/>
                </a:solidFill>
              </a:rPr>
              <a:t>Popplet</a:t>
            </a:r>
            <a:r>
              <a:rPr lang="pt-PT" sz="1600" b="1" dirty="0" smtClean="0">
                <a:solidFill>
                  <a:srgbClr val="3070B5"/>
                </a:solidFill>
              </a:rPr>
              <a:t> e Print </a:t>
            </a:r>
            <a:r>
              <a:rPr lang="pt-PT" sz="1600" dirty="0" smtClean="0">
                <a:solidFill>
                  <a:srgbClr val="3070B5"/>
                </a:solidFill>
              </a:rPr>
              <a:t>– Faz uma cópia do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r>
              <a:rPr lang="pt-PT" sz="1600" dirty="0" smtClean="0">
                <a:solidFill>
                  <a:srgbClr val="3070B5"/>
                </a:solidFill>
              </a:rPr>
              <a:t>. Abre a caixa da impressora para imprimir.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771166" y="5870493"/>
            <a:ext cx="5313405" cy="384542"/>
          </a:xfrm>
          <a:prstGeom prst="rect">
            <a:avLst/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b="1" dirty="0" err="1" smtClean="0">
                <a:solidFill>
                  <a:srgbClr val="3070B5"/>
                </a:solidFill>
              </a:rPr>
              <a:t>Languages</a:t>
            </a:r>
            <a:r>
              <a:rPr lang="pt-PT" sz="1600" b="1" dirty="0" smtClean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– Opções para alfabetos não latinos.</a:t>
            </a:r>
            <a:endParaRPr lang="pt-PT" sz="1600" dirty="0">
              <a:solidFill>
                <a:srgbClr val="3070B5"/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32" name="Retângulo 3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6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13" y="1038674"/>
            <a:ext cx="3187071" cy="2873589"/>
          </a:xfrm>
          <a:prstGeom prst="rect">
            <a:avLst/>
          </a:prstGeom>
        </p:spPr>
      </p:pic>
      <p:sp>
        <p:nvSpPr>
          <p:cNvPr id="9" name="Nota de aviso com Linha 1 8"/>
          <p:cNvSpPr/>
          <p:nvPr/>
        </p:nvSpPr>
        <p:spPr>
          <a:xfrm>
            <a:off x="4930346" y="1038673"/>
            <a:ext cx="3237470" cy="1716883"/>
          </a:xfrm>
          <a:prstGeom prst="borderCallout1">
            <a:avLst>
              <a:gd name="adj1" fmla="val 18750"/>
              <a:gd name="adj2" fmla="val -8333"/>
              <a:gd name="adj3" fmla="val 18561"/>
              <a:gd name="adj4" fmla="val -41768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Sempre que começamos um novo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r>
              <a:rPr lang="pt-PT" sz="1600" dirty="0" smtClean="0">
                <a:solidFill>
                  <a:srgbClr val="3070B5"/>
                </a:solidFill>
              </a:rPr>
              <a:t>, o nome de utilizador aparece associado aos </a:t>
            </a:r>
            <a:r>
              <a:rPr lang="pt-PT" sz="1600" dirty="0" err="1" smtClean="0">
                <a:solidFill>
                  <a:srgbClr val="3070B5"/>
                </a:solidFill>
              </a:rPr>
              <a:t>popple</a:t>
            </a:r>
            <a:r>
              <a:rPr lang="pt-PT" sz="1600" dirty="0" smtClean="0">
                <a:solidFill>
                  <a:srgbClr val="3070B5"/>
                </a:solidFill>
              </a:rPr>
              <a:t>. Para os retirar / inserir, use a função “</a:t>
            </a:r>
            <a:r>
              <a:rPr lang="pt-PT" sz="1600" dirty="0" err="1" smtClean="0">
                <a:solidFill>
                  <a:srgbClr val="3070B5"/>
                </a:solidFill>
              </a:rPr>
              <a:t>hide</a:t>
            </a:r>
            <a:r>
              <a:rPr lang="pt-PT" sz="1600" dirty="0" smtClean="0">
                <a:solidFill>
                  <a:srgbClr val="3070B5"/>
                </a:solidFill>
              </a:rPr>
              <a:t> / show </a:t>
            </a:r>
            <a:r>
              <a:rPr lang="pt-PT" sz="1600" dirty="0" err="1" smtClean="0">
                <a:solidFill>
                  <a:srgbClr val="3070B5"/>
                </a:solidFill>
              </a:rPr>
              <a:t>nametags</a:t>
            </a:r>
            <a:r>
              <a:rPr lang="pt-PT" sz="1600" dirty="0" smtClean="0">
                <a:solidFill>
                  <a:srgbClr val="3070B5"/>
                </a:solidFill>
              </a:rPr>
              <a:t>” disponível no menu “</a:t>
            </a:r>
            <a:r>
              <a:rPr lang="pt-PT" sz="1600" dirty="0" err="1">
                <a:solidFill>
                  <a:srgbClr val="3070B5"/>
                </a:solidFill>
              </a:rPr>
              <a:t>v</a:t>
            </a:r>
            <a:r>
              <a:rPr lang="pt-PT" sz="1600" dirty="0" err="1" smtClean="0">
                <a:solidFill>
                  <a:srgbClr val="3070B5"/>
                </a:solidFill>
              </a:rPr>
              <a:t>iew</a:t>
            </a:r>
            <a:r>
              <a:rPr lang="pt-PT" sz="1600" dirty="0" smtClean="0">
                <a:solidFill>
                  <a:srgbClr val="3070B5"/>
                </a:solidFill>
              </a:rPr>
              <a:t>”.</a:t>
            </a:r>
            <a:endParaRPr lang="pt-PT" sz="1600" dirty="0">
              <a:solidFill>
                <a:srgbClr val="3070B5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41" y="2915610"/>
            <a:ext cx="2844483" cy="312426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19" name="Retângulo 18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5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9" name="Nota de aviso com Linha 1 8"/>
          <p:cNvSpPr/>
          <p:nvPr/>
        </p:nvSpPr>
        <p:spPr>
          <a:xfrm>
            <a:off x="906998" y="222079"/>
            <a:ext cx="7271802" cy="2360724"/>
          </a:xfrm>
          <a:prstGeom prst="borderCallout1">
            <a:avLst>
              <a:gd name="adj1" fmla="val 91914"/>
              <a:gd name="adj2" fmla="val -5539"/>
              <a:gd name="adj3" fmla="val 251750"/>
              <a:gd name="adj4" fmla="val 1362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O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r>
              <a:rPr lang="pt-PT" sz="1600" dirty="0" smtClean="0">
                <a:solidFill>
                  <a:srgbClr val="3070B5"/>
                </a:solidFill>
              </a:rPr>
              <a:t> pode ser explorado em modo de apresentação. Selecione, na roda dentada, a opção “</a:t>
            </a:r>
            <a:r>
              <a:rPr lang="pt-PT" sz="1600" dirty="0" err="1" smtClean="0">
                <a:solidFill>
                  <a:srgbClr val="3070B5"/>
                </a:solidFill>
              </a:rPr>
              <a:t>view</a:t>
            </a:r>
            <a:r>
              <a:rPr lang="pt-PT" sz="1600" dirty="0" smtClean="0">
                <a:solidFill>
                  <a:srgbClr val="3070B5"/>
                </a:solidFill>
              </a:rPr>
              <a:t>” e a seguir “</a:t>
            </a:r>
            <a:r>
              <a:rPr lang="pt-PT" sz="1600" dirty="0" err="1" smtClean="0">
                <a:solidFill>
                  <a:srgbClr val="3070B5"/>
                </a:solidFill>
              </a:rPr>
              <a:t>presentation</a:t>
            </a:r>
            <a:r>
              <a:rPr lang="pt-PT" sz="1600" dirty="0" smtClean="0">
                <a:solidFill>
                  <a:srgbClr val="3070B5"/>
                </a:solidFill>
              </a:rPr>
              <a:t> </a:t>
            </a:r>
            <a:r>
              <a:rPr lang="pt-PT" sz="1600" dirty="0" err="1" smtClean="0">
                <a:solidFill>
                  <a:srgbClr val="3070B5"/>
                </a:solidFill>
              </a:rPr>
              <a:t>mode</a:t>
            </a:r>
            <a:r>
              <a:rPr lang="pt-PT" sz="1600" dirty="0" smtClean="0">
                <a:solidFill>
                  <a:srgbClr val="3070B5"/>
                </a:solidFill>
              </a:rPr>
              <a:t>”. Na caixa que surge no canto inferior esquerdo, clique no círculo vermelho. Em seguida, clique em cada “</a:t>
            </a:r>
            <a:r>
              <a:rPr lang="pt-PT" sz="1600" dirty="0" err="1" smtClean="0">
                <a:solidFill>
                  <a:srgbClr val="3070B5"/>
                </a:solidFill>
              </a:rPr>
              <a:t>popple</a:t>
            </a:r>
            <a:r>
              <a:rPr lang="pt-PT" sz="1600" dirty="0" smtClean="0">
                <a:solidFill>
                  <a:srgbClr val="3070B5"/>
                </a:solidFill>
              </a:rPr>
              <a:t>” de acordo com a ordem pretendida. Clique na seta azul para passar ao modo de apresentação. Use as setas do teclado para percorrer o caminho estabelecido e para ampliar ou ter uma visão do todo. Limpe o caminho estabelecido clicando no “x” cinzento. Para sair do modo de apresentação, mas preservar o caminho, clique no “x” pequenino no canto superior direito da caixa de diálogo.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8" y="2759696"/>
            <a:ext cx="7271801" cy="35201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17" name="Retângulo 16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7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9" name="Nota de aviso com Linha 1 8"/>
          <p:cNvSpPr/>
          <p:nvPr/>
        </p:nvSpPr>
        <p:spPr>
          <a:xfrm>
            <a:off x="434941" y="268463"/>
            <a:ext cx="3620529" cy="917786"/>
          </a:xfrm>
          <a:prstGeom prst="borderCallout1">
            <a:avLst>
              <a:gd name="adj1" fmla="val 18750"/>
              <a:gd name="adj2" fmla="val -8333"/>
              <a:gd name="adj3" fmla="val 251750"/>
              <a:gd name="adj4" fmla="val 1362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O </a:t>
            </a:r>
            <a:r>
              <a:rPr lang="pt-PT" sz="1600" dirty="0" err="1" smtClean="0">
                <a:solidFill>
                  <a:srgbClr val="3070B5"/>
                </a:solidFill>
              </a:rPr>
              <a:t>Popplet</a:t>
            </a:r>
            <a:r>
              <a:rPr lang="pt-PT" sz="1600" dirty="0" smtClean="0">
                <a:solidFill>
                  <a:srgbClr val="3070B5"/>
                </a:solidFill>
              </a:rPr>
              <a:t> pode ser diretamente partilhado no </a:t>
            </a:r>
            <a:r>
              <a:rPr lang="pt-PT" sz="1600" dirty="0" err="1" smtClean="0">
                <a:solidFill>
                  <a:srgbClr val="3070B5"/>
                </a:solidFill>
              </a:rPr>
              <a:t>Facebook</a:t>
            </a:r>
            <a:r>
              <a:rPr lang="pt-PT" sz="1600" dirty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e no </a:t>
            </a:r>
            <a:r>
              <a:rPr lang="pt-PT" sz="1600" dirty="0" err="1" smtClean="0">
                <a:solidFill>
                  <a:srgbClr val="3070B5"/>
                </a:solidFill>
              </a:rPr>
              <a:t>Twitter</a:t>
            </a:r>
            <a:endParaRPr lang="pt-PT" sz="1600" dirty="0">
              <a:solidFill>
                <a:srgbClr val="3070B5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3888" t="1806" r="5688" b="3861"/>
          <a:stretch/>
        </p:blipFill>
        <p:spPr>
          <a:xfrm>
            <a:off x="434941" y="1587261"/>
            <a:ext cx="3620529" cy="42260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r="2632"/>
          <a:stretch/>
        </p:blipFill>
        <p:spPr>
          <a:xfrm>
            <a:off x="4278158" y="2384854"/>
            <a:ext cx="3679593" cy="1986671"/>
          </a:xfrm>
          <a:prstGeom prst="rect">
            <a:avLst/>
          </a:prstGeom>
        </p:spPr>
      </p:pic>
      <p:sp>
        <p:nvSpPr>
          <p:cNvPr id="16" name="Nota de aviso com Linha 1 15"/>
          <p:cNvSpPr/>
          <p:nvPr/>
        </p:nvSpPr>
        <p:spPr>
          <a:xfrm>
            <a:off x="4278158" y="1250224"/>
            <a:ext cx="3679593" cy="1134630"/>
          </a:xfrm>
          <a:prstGeom prst="borderCallout1">
            <a:avLst>
              <a:gd name="adj1" fmla="val 18750"/>
              <a:gd name="adj2" fmla="val -8333"/>
              <a:gd name="adj3" fmla="val 211729"/>
              <a:gd name="adj4" fmla="val 9450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Pode também ser mantido privado (1.ª opção), tornado público (2.º opção) e publicado na galeria dos </a:t>
            </a:r>
            <a:r>
              <a:rPr lang="pt-PT" sz="1600" dirty="0" err="1" smtClean="0">
                <a:solidFill>
                  <a:srgbClr val="3070B5"/>
                </a:solidFill>
              </a:rPr>
              <a:t>Popplets</a:t>
            </a:r>
            <a:r>
              <a:rPr lang="pt-PT" sz="1600" dirty="0">
                <a:solidFill>
                  <a:srgbClr val="3070B5"/>
                </a:solidFill>
              </a:rPr>
              <a:t> </a:t>
            </a:r>
            <a:r>
              <a:rPr lang="pt-PT" sz="1600" dirty="0" smtClean="0">
                <a:solidFill>
                  <a:srgbClr val="3070B5"/>
                </a:solidFill>
              </a:rPr>
              <a:t>(3.ª opção)</a:t>
            </a:r>
            <a:endParaRPr lang="pt-PT" sz="1600" dirty="0">
              <a:solidFill>
                <a:srgbClr val="3070B5"/>
              </a:solidFill>
            </a:endParaRPr>
          </a:p>
        </p:txBody>
      </p:sp>
      <p:sp>
        <p:nvSpPr>
          <p:cNvPr id="17" name="Nota de aviso com Linha 1 16"/>
          <p:cNvSpPr/>
          <p:nvPr/>
        </p:nvSpPr>
        <p:spPr>
          <a:xfrm>
            <a:off x="4288955" y="4631101"/>
            <a:ext cx="3679593" cy="1182171"/>
          </a:xfrm>
          <a:prstGeom prst="borderCallout1">
            <a:avLst>
              <a:gd name="adj1" fmla="val 18750"/>
              <a:gd name="adj2" fmla="val -8333"/>
              <a:gd name="adj3" fmla="val 41484"/>
              <a:gd name="adj4" fmla="val -26848"/>
            </a:avLst>
          </a:prstGeom>
          <a:solidFill>
            <a:schemeClr val="bg1"/>
          </a:solidFill>
          <a:ln>
            <a:solidFill>
              <a:srgbClr val="8BB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3070B5"/>
                </a:solidFill>
              </a:rPr>
              <a:t>Nome do utilizador ativo. Se acrescentar colaboradores, os nomes dos mesmos ficam também visíveis quando estiverem a aceder à conta.</a:t>
            </a:r>
            <a:endParaRPr lang="pt-PT" sz="1600" dirty="0">
              <a:solidFill>
                <a:srgbClr val="3070B5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1" name="Retângulo 20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0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42049" y="-6352"/>
            <a:ext cx="9001951" cy="6864352"/>
            <a:chOff x="142049" y="-6352"/>
            <a:chExt cx="9001951" cy="6864352"/>
          </a:xfrm>
        </p:grpSpPr>
        <p:grpSp>
          <p:nvGrpSpPr>
            <p:cNvPr id="4" name="Grupo 3"/>
            <p:cNvGrpSpPr/>
            <p:nvPr/>
          </p:nvGrpSpPr>
          <p:grpSpPr>
            <a:xfrm>
              <a:off x="8539162" y="-6352"/>
              <a:ext cx="604838" cy="6857719"/>
              <a:chOff x="8539162" y="-6352"/>
              <a:chExt cx="604838" cy="6857719"/>
            </a:xfrm>
          </p:grpSpPr>
          <p:sp>
            <p:nvSpPr>
              <p:cNvPr id="14" name="Retângulo 13"/>
              <p:cNvSpPr/>
              <p:nvPr/>
            </p:nvSpPr>
            <p:spPr bwMode="auto">
              <a:xfrm>
                <a:off x="8539162" y="-6352"/>
                <a:ext cx="604838" cy="6261386"/>
              </a:xfrm>
              <a:prstGeom prst="rect">
                <a:avLst/>
              </a:prstGeom>
              <a:solidFill>
                <a:srgbClr val="284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>
                  <a:solidFill>
                    <a:prstClr val="white"/>
                  </a:solidFill>
                </a:endParaRPr>
              </a:p>
            </p:txBody>
          </p:sp>
          <p:pic>
            <p:nvPicPr>
              <p:cNvPr id="3" name="Imagem 2"/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41099" y="6279842"/>
                <a:ext cx="597877" cy="571525"/>
              </a:xfrm>
              <a:prstGeom prst="rect">
                <a:avLst/>
              </a:prstGeom>
            </p:spPr>
          </p:pic>
        </p:grp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4"/>
            <a:srcRect l="13888" t="1806" r="5688" b="3861"/>
            <a:stretch/>
          </p:blipFill>
          <p:spPr>
            <a:xfrm>
              <a:off x="377720" y="1550581"/>
              <a:ext cx="3620529" cy="4226011"/>
            </a:xfrm>
            <a:prstGeom prst="rect">
              <a:avLst/>
            </a:prstGeom>
          </p:spPr>
        </p:pic>
        <p:sp>
          <p:nvSpPr>
            <p:cNvPr id="16" name="Nota de aviso com Linha 1 15"/>
            <p:cNvSpPr/>
            <p:nvPr/>
          </p:nvSpPr>
          <p:spPr>
            <a:xfrm>
              <a:off x="4288951" y="1448861"/>
              <a:ext cx="3679593" cy="1134630"/>
            </a:xfrm>
            <a:prstGeom prst="borderCallout1">
              <a:avLst>
                <a:gd name="adj1" fmla="val 18750"/>
                <a:gd name="adj2" fmla="val -8333"/>
                <a:gd name="adj3" fmla="val 110095"/>
                <a:gd name="adj4" fmla="val -26512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rgbClr val="3070B5"/>
                  </a:solidFill>
                </a:rPr>
                <a:t>Emite um link que pode ser enviado por correio eletrónico ou publicado num </a:t>
              </a:r>
              <a:r>
                <a:rPr lang="pt-PT" sz="1600" dirty="0" err="1" smtClean="0">
                  <a:solidFill>
                    <a:srgbClr val="3070B5"/>
                  </a:solidFill>
                </a:rPr>
                <a:t>Padlet</a:t>
              </a:r>
              <a:r>
                <a:rPr lang="pt-PT" sz="1600" dirty="0" smtClean="0">
                  <a:solidFill>
                    <a:srgbClr val="3070B5"/>
                  </a:solidFill>
                </a:rPr>
                <a:t>, numa mensagem na plataforma Moodle, etc.</a:t>
              </a:r>
              <a:endParaRPr lang="pt-PT" sz="1600" dirty="0">
                <a:solidFill>
                  <a:srgbClr val="3070B5"/>
                </a:solidFill>
              </a:endParaRPr>
            </a:p>
          </p:txBody>
        </p:sp>
        <p:sp>
          <p:nvSpPr>
            <p:cNvPr id="17" name="Nota de aviso com Linha 1 16"/>
            <p:cNvSpPr/>
            <p:nvPr/>
          </p:nvSpPr>
          <p:spPr>
            <a:xfrm>
              <a:off x="4288950" y="2970690"/>
              <a:ext cx="3679593" cy="1555144"/>
            </a:xfrm>
            <a:prstGeom prst="borderCallout1">
              <a:avLst>
                <a:gd name="adj1" fmla="val 18750"/>
                <a:gd name="adj2" fmla="val -8333"/>
                <a:gd name="adj3" fmla="val 40947"/>
                <a:gd name="adj4" fmla="val -41288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rgbClr val="3070B5"/>
                  </a:solidFill>
                </a:rPr>
                <a:t>Através da colocação do endereço eletrónico, é possível a junção de vários colaboradores para a edição do </a:t>
              </a:r>
              <a:r>
                <a:rPr lang="pt-PT" sz="1600" dirty="0" err="1" smtClean="0">
                  <a:solidFill>
                    <a:srgbClr val="3070B5"/>
                  </a:solidFill>
                </a:rPr>
                <a:t>Popplet</a:t>
              </a:r>
              <a:r>
                <a:rPr lang="pt-PT" sz="1600" dirty="0" smtClean="0">
                  <a:solidFill>
                    <a:srgbClr val="3070B5"/>
                  </a:solidFill>
                </a:rPr>
                <a:t>. Cada colaborador recebe na caixa de correio eletrónico um convite e a palavra-passe.</a:t>
              </a:r>
              <a:endParaRPr lang="pt-PT" sz="1600" dirty="0">
                <a:solidFill>
                  <a:srgbClr val="3070B5"/>
                </a:solidFill>
              </a:endParaRPr>
            </a:p>
          </p:txBody>
        </p:sp>
        <p:sp>
          <p:nvSpPr>
            <p:cNvPr id="9" name="Nota de aviso com Linha 1 8"/>
            <p:cNvSpPr/>
            <p:nvPr/>
          </p:nvSpPr>
          <p:spPr>
            <a:xfrm>
              <a:off x="607935" y="368567"/>
              <a:ext cx="5298594" cy="917786"/>
            </a:xfrm>
            <a:prstGeom prst="borderCallout1">
              <a:avLst>
                <a:gd name="adj1" fmla="val 18750"/>
                <a:gd name="adj2" fmla="val -8333"/>
                <a:gd name="adj3" fmla="val 263867"/>
                <a:gd name="adj4" fmla="val 35470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rgbClr val="3070B5"/>
                  </a:solidFill>
                </a:rPr>
                <a:t>Emite um código de embutir (um pedaço de código </a:t>
              </a:r>
              <a:r>
                <a:rPr lang="pt-PT" sz="1600" dirty="0" err="1" smtClean="0">
                  <a:solidFill>
                    <a:srgbClr val="3070B5"/>
                  </a:solidFill>
                </a:rPr>
                <a:t>html</a:t>
              </a:r>
              <a:r>
                <a:rPr lang="pt-PT" sz="1600" dirty="0" smtClean="0">
                  <a:solidFill>
                    <a:srgbClr val="3070B5"/>
                  </a:solidFill>
                </a:rPr>
                <a:t>) que pode ser inserido numa página web ou num blogue.</a:t>
              </a:r>
              <a:endParaRPr lang="pt-PT" sz="1600" dirty="0">
                <a:solidFill>
                  <a:srgbClr val="3070B5"/>
                </a:solidFill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3119" y="4613397"/>
              <a:ext cx="1291253" cy="1589235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4138" y="6240981"/>
              <a:ext cx="604838" cy="610386"/>
            </a:xfrm>
            <a:prstGeom prst="rect">
              <a:avLst/>
            </a:prstGeom>
          </p:spPr>
        </p:pic>
        <p:grpSp>
          <p:nvGrpSpPr>
            <p:cNvPr id="20" name="Grupo 19"/>
            <p:cNvGrpSpPr/>
            <p:nvPr/>
          </p:nvGrpSpPr>
          <p:grpSpPr>
            <a:xfrm>
              <a:off x="142049" y="-6352"/>
              <a:ext cx="73241" cy="6864352"/>
              <a:chOff x="152872" y="0"/>
              <a:chExt cx="59381" cy="6449921"/>
            </a:xfrm>
          </p:grpSpPr>
          <p:sp>
            <p:nvSpPr>
              <p:cNvPr id="21" name="Retângulo 20"/>
              <p:cNvSpPr/>
              <p:nvPr/>
            </p:nvSpPr>
            <p:spPr>
              <a:xfrm rot="5400000">
                <a:off x="-863126" y="1015998"/>
                <a:ext cx="2080579" cy="48584"/>
              </a:xfrm>
              <a:prstGeom prst="rect">
                <a:avLst/>
              </a:prstGeom>
              <a:solidFill>
                <a:srgbClr val="284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tângulo 21"/>
              <p:cNvSpPr/>
              <p:nvPr/>
            </p:nvSpPr>
            <p:spPr>
              <a:xfrm rot="5400000">
                <a:off x="-857727" y="5379941"/>
                <a:ext cx="2080579" cy="593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tângulo 22"/>
              <p:cNvSpPr/>
              <p:nvPr/>
            </p:nvSpPr>
            <p:spPr>
              <a:xfrm rot="5400000">
                <a:off x="-863126" y="3200668"/>
                <a:ext cx="2080579" cy="48584"/>
              </a:xfrm>
              <a:prstGeom prst="rect">
                <a:avLst/>
              </a:prstGeom>
              <a:solidFill>
                <a:srgbClr val="3C6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2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43755" y="0"/>
            <a:ext cx="9001951" cy="6864352"/>
            <a:chOff x="142049" y="-6352"/>
            <a:chExt cx="9001951" cy="6864352"/>
          </a:xfrm>
        </p:grpSpPr>
        <p:grpSp>
          <p:nvGrpSpPr>
            <p:cNvPr id="4" name="Grupo 3"/>
            <p:cNvGrpSpPr/>
            <p:nvPr/>
          </p:nvGrpSpPr>
          <p:grpSpPr>
            <a:xfrm>
              <a:off x="8539162" y="-6352"/>
              <a:ext cx="604838" cy="6857719"/>
              <a:chOff x="8539162" y="-6352"/>
              <a:chExt cx="604838" cy="6857719"/>
            </a:xfrm>
          </p:grpSpPr>
          <p:sp>
            <p:nvSpPr>
              <p:cNvPr id="14" name="Retângulo 13"/>
              <p:cNvSpPr/>
              <p:nvPr/>
            </p:nvSpPr>
            <p:spPr bwMode="auto">
              <a:xfrm>
                <a:off x="8539162" y="-6352"/>
                <a:ext cx="604838" cy="6261386"/>
              </a:xfrm>
              <a:prstGeom prst="rect">
                <a:avLst/>
              </a:prstGeom>
              <a:solidFill>
                <a:srgbClr val="284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>
                  <a:solidFill>
                    <a:prstClr val="white"/>
                  </a:solidFill>
                </a:endParaRPr>
              </a:p>
            </p:txBody>
          </p:sp>
          <p:pic>
            <p:nvPicPr>
              <p:cNvPr id="3" name="Imagem 2"/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41099" y="6279842"/>
                <a:ext cx="597877" cy="571525"/>
              </a:xfrm>
              <a:prstGeom prst="rect">
                <a:avLst/>
              </a:prstGeom>
            </p:spPr>
          </p:pic>
        </p:grpSp>
        <p:sp>
          <p:nvSpPr>
            <p:cNvPr id="9" name="Nota de aviso com Linha 1 8"/>
            <p:cNvSpPr/>
            <p:nvPr/>
          </p:nvSpPr>
          <p:spPr>
            <a:xfrm>
              <a:off x="730834" y="677486"/>
              <a:ext cx="7609308" cy="917786"/>
            </a:xfrm>
            <a:prstGeom prst="borderCallout1">
              <a:avLst>
                <a:gd name="adj1" fmla="val 18750"/>
                <a:gd name="adj2" fmla="val -8333"/>
                <a:gd name="adj3" fmla="val 263867"/>
                <a:gd name="adj4" fmla="val 35470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rgbClr val="3070B5"/>
                  </a:solidFill>
                </a:rPr>
                <a:t>Na roda dentada, em “</a:t>
              </a:r>
              <a:r>
                <a:rPr lang="pt-PT" sz="1600" dirty="0" err="1" smtClean="0">
                  <a:solidFill>
                    <a:srgbClr val="3070B5"/>
                  </a:solidFill>
                </a:rPr>
                <a:t>labs</a:t>
              </a:r>
              <a:r>
                <a:rPr lang="pt-PT" sz="1600" dirty="0" smtClean="0">
                  <a:solidFill>
                    <a:srgbClr val="3070B5"/>
                  </a:solidFill>
                </a:rPr>
                <a:t>” é possível definir as permissões dos colaboradores (“</a:t>
              </a:r>
              <a:r>
                <a:rPr lang="pt-PT" sz="1600" dirty="0" err="1" smtClean="0">
                  <a:solidFill>
                    <a:srgbClr val="3070B5"/>
                  </a:solidFill>
                </a:rPr>
                <a:t>popplet</a:t>
              </a:r>
              <a:r>
                <a:rPr lang="pt-PT" sz="1600" dirty="0" smtClean="0">
                  <a:solidFill>
                    <a:srgbClr val="3070B5"/>
                  </a:solidFill>
                </a:rPr>
                <a:t> </a:t>
              </a:r>
              <a:r>
                <a:rPr lang="pt-PT" sz="1600" dirty="0" err="1" smtClean="0">
                  <a:solidFill>
                    <a:srgbClr val="3070B5"/>
                  </a:solidFill>
                </a:rPr>
                <a:t>permissions</a:t>
              </a:r>
              <a:r>
                <a:rPr lang="pt-PT" sz="1600" dirty="0" smtClean="0">
                  <a:solidFill>
                    <a:srgbClr val="3070B5"/>
                  </a:solidFill>
                </a:rPr>
                <a:t>”).</a:t>
              </a:r>
              <a:endParaRPr lang="pt-PT" sz="1600" dirty="0">
                <a:solidFill>
                  <a:srgbClr val="3070B5"/>
                </a:solidFill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7889" y="1891909"/>
              <a:ext cx="5381625" cy="2371725"/>
            </a:xfrm>
            <a:prstGeom prst="rect">
              <a:avLst/>
            </a:prstGeom>
          </p:spPr>
        </p:pic>
        <p:sp>
          <p:nvSpPr>
            <p:cNvPr id="19" name="Nota de aviso com Linha 1 18"/>
            <p:cNvSpPr/>
            <p:nvPr/>
          </p:nvSpPr>
          <p:spPr>
            <a:xfrm>
              <a:off x="730834" y="4722265"/>
              <a:ext cx="7609308" cy="917786"/>
            </a:xfrm>
            <a:prstGeom prst="borderCallout1">
              <a:avLst>
                <a:gd name="adj1" fmla="val 33402"/>
                <a:gd name="adj2" fmla="val -27"/>
                <a:gd name="adj3" fmla="val -215439"/>
                <a:gd name="adj4" fmla="val 16795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rgbClr val="3070B5"/>
                  </a:solidFill>
                </a:rPr>
                <a:t>Se se escolher a primeira opção, os colaboradores apenas poderão acrescentar comentários aos “</a:t>
              </a:r>
              <a:r>
                <a:rPr lang="pt-PT" sz="1600" dirty="0" err="1" smtClean="0">
                  <a:solidFill>
                    <a:srgbClr val="3070B5"/>
                  </a:solidFill>
                </a:rPr>
                <a:t>popple</a:t>
              </a:r>
              <a:r>
                <a:rPr lang="pt-PT" sz="1600" dirty="0" smtClean="0">
                  <a:solidFill>
                    <a:srgbClr val="3070B5"/>
                  </a:solidFill>
                </a:rPr>
                <a:t>” já existentes e acrescentar e editar novos “</a:t>
              </a:r>
              <a:r>
                <a:rPr lang="pt-PT" sz="1600" dirty="0" err="1" smtClean="0">
                  <a:solidFill>
                    <a:srgbClr val="3070B5"/>
                  </a:solidFill>
                </a:rPr>
                <a:t>popple</a:t>
              </a:r>
              <a:r>
                <a:rPr lang="pt-PT" sz="1600" dirty="0" smtClean="0">
                  <a:solidFill>
                    <a:srgbClr val="3070B5"/>
                  </a:solidFill>
                </a:rPr>
                <a:t>”.</a:t>
              </a:r>
              <a:endParaRPr lang="pt-PT" sz="1600" dirty="0">
                <a:solidFill>
                  <a:srgbClr val="3070B5"/>
                </a:solidFill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4138" y="6240981"/>
              <a:ext cx="604838" cy="610386"/>
            </a:xfrm>
            <a:prstGeom prst="rect">
              <a:avLst/>
            </a:prstGeom>
          </p:spPr>
        </p:pic>
        <p:grpSp>
          <p:nvGrpSpPr>
            <p:cNvPr id="23" name="Grupo 22"/>
            <p:cNvGrpSpPr/>
            <p:nvPr/>
          </p:nvGrpSpPr>
          <p:grpSpPr>
            <a:xfrm>
              <a:off x="142049" y="-6352"/>
              <a:ext cx="73241" cy="6864352"/>
              <a:chOff x="152872" y="0"/>
              <a:chExt cx="59381" cy="6449921"/>
            </a:xfrm>
          </p:grpSpPr>
          <p:sp>
            <p:nvSpPr>
              <p:cNvPr id="24" name="Retângulo 23"/>
              <p:cNvSpPr/>
              <p:nvPr/>
            </p:nvSpPr>
            <p:spPr>
              <a:xfrm rot="5400000">
                <a:off x="-863126" y="1015998"/>
                <a:ext cx="2080579" cy="48584"/>
              </a:xfrm>
              <a:prstGeom prst="rect">
                <a:avLst/>
              </a:prstGeom>
              <a:solidFill>
                <a:srgbClr val="284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>
              <a:xfrm rot="5400000">
                <a:off x="-857727" y="5379941"/>
                <a:ext cx="2080579" cy="593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tângulo 25"/>
              <p:cNvSpPr/>
              <p:nvPr/>
            </p:nvSpPr>
            <p:spPr>
              <a:xfrm rot="5400000">
                <a:off x="-863126" y="3200668"/>
                <a:ext cx="2080579" cy="48584"/>
              </a:xfrm>
              <a:prstGeom prst="rect">
                <a:avLst/>
              </a:prstGeom>
              <a:solidFill>
                <a:srgbClr val="3C6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26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3193577"/>
            <a:ext cx="9139237" cy="2755607"/>
          </a:xfrm>
          <a:prstGeom prst="rect">
            <a:avLst/>
          </a:prstGeom>
          <a:solidFill>
            <a:srgbClr val="28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200" kern="0" spc="650" dirty="0">
                <a:solidFill>
                  <a:prstClr val="black"/>
                </a:solidFill>
              </a:rPr>
              <a:t>Literacias na escola: formar os parceiros da biblioteca</a:t>
            </a: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95791" y="3418536"/>
            <a:ext cx="8547652" cy="2305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prstClr val="white"/>
                </a:solidFill>
              </a:rPr>
              <a:t>Outros recursos no nosso blogue “Aprendiz de Investigador”</a:t>
            </a:r>
            <a:endParaRPr lang="pt-PT" sz="18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prstClr val="white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prstClr val="white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prstClr val="white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prstClr val="white"/>
                </a:solidFill>
              </a:rPr>
              <a:t>Grelhas de apoio ao trabalho do aluno </a:t>
            </a:r>
            <a:endParaRPr lang="pt-PT" sz="2000" dirty="0" smtClean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PT" sz="2000" dirty="0" smtClean="0">
              <a:solidFill>
                <a:prstClr val="white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dirty="0" smtClean="0">
                <a:solidFill>
                  <a:prstClr val="white"/>
                </a:solidFill>
              </a:rPr>
              <a:t>Aprendiz </a:t>
            </a:r>
            <a:r>
              <a:rPr lang="pt-PT" dirty="0">
                <a:solidFill>
                  <a:prstClr val="white"/>
                </a:solidFill>
              </a:rPr>
              <a:t>de Investigador| </a:t>
            </a:r>
            <a:r>
              <a:rPr lang="pt-PT" b="1" dirty="0" smtClean="0">
                <a:solidFill>
                  <a:prstClr val="white"/>
                </a:solidFill>
              </a:rPr>
              <a:t>aprendizinvestigador.pt</a:t>
            </a:r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831239"/>
            <a:ext cx="9139237" cy="1980199"/>
          </a:xfrm>
          <a:prstGeom prst="rect">
            <a:avLst/>
          </a:prstGeom>
          <a:solidFill>
            <a:srgbClr val="28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181574" y="891748"/>
            <a:ext cx="8547652" cy="1636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PT" sz="2400" b="1" dirty="0" smtClean="0">
              <a:solidFill>
                <a:prstClr val="white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18" name="Retângulo 17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26" y="3279371"/>
            <a:ext cx="1292009" cy="12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28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investigador. Mapas mentais. Usar o </a:t>
            </a:r>
            <a:r>
              <a:rPr lang="pt-PT" sz="1500" dirty="0" err="1" smtClean="0">
                <a:solidFill>
                  <a:schemeClr val="bg1"/>
                </a:solidFill>
              </a:rPr>
              <a:t>Popplet</a:t>
            </a:r>
            <a:r>
              <a:rPr lang="pt-PT" sz="1500" dirty="0" smtClean="0">
                <a:solidFill>
                  <a:schemeClr val="bg1"/>
                </a:solidFill>
              </a:rPr>
              <a:t>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Silva, Isabel Bernardo e João Martins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</a:t>
            </a:r>
            <a:r>
              <a:rPr lang="pt-PT" sz="1500" dirty="0" smtClean="0">
                <a:solidFill>
                  <a:schemeClr val="bg1"/>
                </a:solidFill>
              </a:rPr>
              <a:t>Silva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2015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prstClr val="white">
                    <a:lumMod val="85000"/>
                  </a:prstClr>
                </a:solidFill>
              </a:rPr>
              <a:t>Literacias na escola: formar os parceiros da biblioteca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4" y="4409268"/>
            <a:ext cx="84657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pt-PT" altLang="pt-PT" sz="1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prstClr val="white">
                    <a:lumMod val="95000"/>
                  </a:prstClr>
                </a:solidFill>
              </a:rPr>
              <a:t>O aprendiz </a:t>
            </a:r>
            <a:r>
              <a:rPr lang="pt-PT" sz="1000" dirty="0" smtClean="0">
                <a:solidFill>
                  <a:prstClr val="white">
                    <a:lumMod val="95000"/>
                  </a:prstClr>
                </a:solidFill>
              </a:rPr>
              <a:t>de investigador. </a:t>
            </a:r>
            <a:r>
              <a:rPr lang="pt-PT" sz="1000" dirty="0" smtClean="0">
                <a:solidFill>
                  <a:prstClr val="white"/>
                </a:solidFill>
              </a:rPr>
              <a:t>Mapas Mentais. Usar o </a:t>
            </a:r>
            <a:r>
              <a:rPr lang="pt-PT" sz="1000" dirty="0" err="1" smtClean="0">
                <a:solidFill>
                  <a:prstClr val="white"/>
                </a:solidFill>
              </a:rPr>
              <a:t>Popplet</a:t>
            </a:r>
            <a:r>
              <a:rPr lang="pt-PT" sz="1000" dirty="0" smtClean="0">
                <a:solidFill>
                  <a:prstClr val="white">
                    <a:lumMod val="95000"/>
                  </a:prstClr>
                </a:solidFill>
              </a:rPr>
              <a:t>.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by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PT" sz="1000" dirty="0">
                <a:solidFill>
                  <a:schemeClr val="bg1"/>
                </a:solidFill>
              </a:rPr>
              <a:t>Graça Silva, Isabel Bernardo e João Martins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, Projeto Literacias na Escola: formar os parceiros da biblioteca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is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licensed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under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a Creative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Commons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Atribuição-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NãoComercial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SemDerivações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License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pt-PT" altLang="pt-PT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1" y="5724787"/>
            <a:ext cx="8120576" cy="96934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20" name="Retângulo 19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256559" y="3589214"/>
            <a:ext cx="3375728" cy="716624"/>
            <a:chOff x="5256559" y="3589214"/>
            <a:chExt cx="3375728" cy="716624"/>
          </a:xfrm>
        </p:grpSpPr>
        <p:grpSp>
          <p:nvGrpSpPr>
            <p:cNvPr id="28" name="Grupo 27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Imagem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0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77" y="384635"/>
            <a:ext cx="6703772" cy="338865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02469" y="4095539"/>
            <a:ext cx="67405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PT" dirty="0" smtClean="0"/>
              <a:t>O </a:t>
            </a:r>
            <a:r>
              <a:rPr lang="pt-PT" b="1" dirty="0" err="1" smtClean="0">
                <a:solidFill>
                  <a:srgbClr val="3070B5"/>
                </a:solidFill>
              </a:rPr>
              <a:t>Popplet</a:t>
            </a:r>
            <a:r>
              <a:rPr lang="pt-PT" dirty="0" smtClean="0"/>
              <a:t> é uma aplicação para elaborar mapas mentais.</a:t>
            </a:r>
          </a:p>
          <a:p>
            <a:pPr algn="just">
              <a:spcBef>
                <a:spcPts val="1200"/>
              </a:spcBef>
            </a:pPr>
            <a:r>
              <a:rPr lang="pt-PT" dirty="0" smtClean="0"/>
              <a:t>Disponível para PC e </a:t>
            </a:r>
            <a:r>
              <a:rPr lang="pt-PT" dirty="0" err="1" smtClean="0"/>
              <a:t>iPad</a:t>
            </a:r>
            <a:r>
              <a:rPr lang="pt-PT" dirty="0" smtClean="0"/>
              <a:t>, pode também ser usada em dispositivos móveis.</a:t>
            </a:r>
          </a:p>
          <a:p>
            <a:pPr algn="just">
              <a:spcBef>
                <a:spcPts val="1200"/>
              </a:spcBef>
            </a:pPr>
            <a:r>
              <a:rPr lang="pt-PT" dirty="0" smtClean="0"/>
              <a:t>Estando em inglês, existe uma versão gratuita (que permite realizar até 5 </a:t>
            </a:r>
            <a:r>
              <a:rPr lang="pt-PT" dirty="0" err="1" smtClean="0"/>
              <a:t>Popplet</a:t>
            </a:r>
            <a:r>
              <a:rPr lang="pt-PT" dirty="0" smtClean="0"/>
              <a:t>) e uma versão paga.</a:t>
            </a:r>
            <a:endParaRPr lang="pt-PT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17" name="Retângulo 16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4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5" name="CaixaDeTexto 4"/>
          <p:cNvSpPr txBox="1"/>
          <p:nvPr/>
        </p:nvSpPr>
        <p:spPr>
          <a:xfrm>
            <a:off x="997619" y="3823697"/>
            <a:ext cx="6978704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100"/>
              </a:lnSpc>
              <a:spcAft>
                <a:spcPts val="600"/>
              </a:spcAft>
              <a:buClr>
                <a:srgbClr val="284676"/>
              </a:buClr>
            </a:pP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 mapa mental é uma organização 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gráfica de informação, a partir de um núcleo central, onde as ideias são associadas por ramificações, que podem ser categorizadas por 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cores 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ilustradas com imagens ou outros elementos 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gráficos.</a:t>
            </a:r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9" y="502618"/>
            <a:ext cx="6983554" cy="292638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17" name="Retângulo 16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4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5" name="CaixaDeTexto 4"/>
          <p:cNvSpPr txBox="1"/>
          <p:nvPr/>
        </p:nvSpPr>
        <p:spPr>
          <a:xfrm>
            <a:off x="997618" y="3823697"/>
            <a:ext cx="7131587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100"/>
              </a:lnSpc>
              <a:spcAft>
                <a:spcPts val="600"/>
              </a:spcAft>
              <a:buClr>
                <a:srgbClr val="284676"/>
              </a:buClr>
            </a:pP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pt-PT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Popplet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permite, no entanto, outro tipo de exercícios, sendo possível criar atividades nas quais os alunos se envolvem ativamente, quer criando os </a:t>
            </a:r>
            <a:r>
              <a:rPr lang="pt-PT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Popplets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raiz quer estabelecendo relações entre elementos que são dados previamente.</a:t>
            </a:r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9" y="551956"/>
            <a:ext cx="7131587" cy="278291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17" name="Retângulo 16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0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4" y="941294"/>
            <a:ext cx="4219362" cy="458796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30906" y="941294"/>
            <a:ext cx="3012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b="1" dirty="0" smtClean="0">
                <a:solidFill>
                  <a:srgbClr val="204B76"/>
                </a:solidFill>
              </a:rPr>
              <a:t>Registe-se de acordo com as instruções.</a:t>
            </a:r>
            <a:endParaRPr lang="pt-PT" sz="2200" b="1" dirty="0">
              <a:solidFill>
                <a:srgbClr val="204B76"/>
              </a:solidFill>
            </a:endParaRPr>
          </a:p>
        </p:txBody>
      </p:sp>
      <p:sp>
        <p:nvSpPr>
          <p:cNvPr id="9" name="Nota de aviso com Linha 1 8"/>
          <p:cNvSpPr/>
          <p:nvPr/>
        </p:nvSpPr>
        <p:spPr>
          <a:xfrm>
            <a:off x="5230905" y="2085572"/>
            <a:ext cx="3012141" cy="1021977"/>
          </a:xfrm>
          <a:prstGeom prst="borderCallout1">
            <a:avLst/>
          </a:prstGeom>
          <a:solidFill>
            <a:schemeClr val="bg1"/>
          </a:solidFill>
          <a:ln>
            <a:solidFill>
              <a:srgbClr val="307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04B76"/>
                </a:solidFill>
              </a:rPr>
              <a:t>O endereço eletrónico é o nome de utilizador para futuros acesso à conta.</a:t>
            </a:r>
            <a:endParaRPr lang="pt-PT" dirty="0">
              <a:solidFill>
                <a:srgbClr val="204B7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19" name="Retângulo 18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6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56" y="981635"/>
            <a:ext cx="4661545" cy="4363262"/>
          </a:xfrm>
          <a:prstGeom prst="rect">
            <a:avLst/>
          </a:prstGeom>
        </p:spPr>
      </p:pic>
      <p:sp>
        <p:nvSpPr>
          <p:cNvPr id="7" name="Nota de aviso com Linha 1 6"/>
          <p:cNvSpPr/>
          <p:nvPr/>
        </p:nvSpPr>
        <p:spPr>
          <a:xfrm>
            <a:off x="5983599" y="1893574"/>
            <a:ext cx="2252864" cy="2952027"/>
          </a:xfrm>
          <a:prstGeom prst="borderCallout1">
            <a:avLst>
              <a:gd name="adj1" fmla="val 18750"/>
              <a:gd name="adj2" fmla="val -8333"/>
              <a:gd name="adj3" fmla="val 48891"/>
              <a:gd name="adj4" fmla="val -180393"/>
            </a:avLst>
          </a:prstGeom>
          <a:solidFill>
            <a:schemeClr val="bg1"/>
          </a:solidFill>
          <a:ln>
            <a:solidFill>
              <a:srgbClr val="3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Na versão gratuita só é possível fazer até 5 </a:t>
            </a:r>
            <a:r>
              <a:rPr lang="pt-PT" dirty="0" err="1" smtClean="0">
                <a:solidFill>
                  <a:srgbClr val="3070B5"/>
                </a:solidFill>
              </a:rPr>
              <a:t>Popplet</a:t>
            </a:r>
            <a:r>
              <a:rPr lang="pt-PT" dirty="0" smtClean="0">
                <a:solidFill>
                  <a:srgbClr val="3070B5"/>
                </a:solidFill>
              </a:rPr>
              <a:t>. </a:t>
            </a:r>
          </a:p>
          <a:p>
            <a:pPr algn="ctr"/>
            <a:r>
              <a:rPr lang="pt-PT" dirty="0" smtClean="0">
                <a:solidFill>
                  <a:srgbClr val="3070B5"/>
                </a:solidFill>
              </a:rPr>
              <a:t>Para continuar a usufruir gratuitamente da aplicação, basta apagar os já realizados</a:t>
            </a:r>
            <a:endParaRPr lang="pt-PT" dirty="0">
              <a:solidFill>
                <a:srgbClr val="3070B5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2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29820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7" y="803594"/>
            <a:ext cx="4109977" cy="4839499"/>
          </a:xfrm>
          <a:prstGeom prst="rect">
            <a:avLst/>
          </a:prstGeom>
        </p:spPr>
      </p:pic>
      <p:sp>
        <p:nvSpPr>
          <p:cNvPr id="5" name="Nota de aviso com Linha 1 4"/>
          <p:cNvSpPr/>
          <p:nvPr/>
        </p:nvSpPr>
        <p:spPr>
          <a:xfrm>
            <a:off x="4948517" y="403413"/>
            <a:ext cx="2971800" cy="995082"/>
          </a:xfrm>
          <a:prstGeom prst="borderCallout1">
            <a:avLst>
              <a:gd name="adj1" fmla="val 18750"/>
              <a:gd name="adj2" fmla="val -8333"/>
              <a:gd name="adj3" fmla="val 129875"/>
              <a:gd name="adj4" fmla="val -112541"/>
            </a:avLst>
          </a:prstGeom>
          <a:solidFill>
            <a:schemeClr val="bg1"/>
          </a:solidFill>
          <a:ln>
            <a:solidFill>
              <a:srgbClr val="3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Aba na qual estarão guardados os </a:t>
            </a:r>
            <a:r>
              <a:rPr lang="pt-PT" dirty="0" err="1" smtClean="0">
                <a:solidFill>
                  <a:srgbClr val="3070B5"/>
                </a:solidFill>
              </a:rPr>
              <a:t>Popplet</a:t>
            </a:r>
            <a:r>
              <a:rPr lang="pt-PT" dirty="0" smtClean="0">
                <a:solidFill>
                  <a:srgbClr val="3070B5"/>
                </a:solidFill>
              </a:rPr>
              <a:t> que vamos fazer.</a:t>
            </a:r>
            <a:endParaRPr lang="pt-PT" dirty="0">
              <a:solidFill>
                <a:srgbClr val="3070B5"/>
              </a:solidFill>
            </a:endParaRPr>
          </a:p>
        </p:txBody>
      </p:sp>
      <p:sp>
        <p:nvSpPr>
          <p:cNvPr id="17" name="Nota de aviso com Linha 1 16"/>
          <p:cNvSpPr/>
          <p:nvPr/>
        </p:nvSpPr>
        <p:spPr>
          <a:xfrm>
            <a:off x="4948517" y="1685513"/>
            <a:ext cx="2971800" cy="1098028"/>
          </a:xfrm>
          <a:prstGeom prst="borderCallout1">
            <a:avLst>
              <a:gd name="adj1" fmla="val 18750"/>
              <a:gd name="adj2" fmla="val -8333"/>
              <a:gd name="adj3" fmla="val -6612"/>
              <a:gd name="adj4" fmla="val -67745"/>
            </a:avLst>
          </a:prstGeom>
          <a:solidFill>
            <a:schemeClr val="bg1"/>
          </a:solidFill>
          <a:ln>
            <a:solidFill>
              <a:srgbClr val="3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Aba onde encontramos </a:t>
            </a:r>
            <a:r>
              <a:rPr lang="pt-PT" dirty="0" err="1" smtClean="0">
                <a:solidFill>
                  <a:srgbClr val="3070B5"/>
                </a:solidFill>
              </a:rPr>
              <a:t>Popplet</a:t>
            </a:r>
            <a:r>
              <a:rPr lang="pt-PT" dirty="0" smtClean="0">
                <a:solidFill>
                  <a:srgbClr val="3070B5"/>
                </a:solidFill>
              </a:rPr>
              <a:t> que foram disponibilizados publicamente.</a:t>
            </a:r>
            <a:endParaRPr lang="pt-PT" dirty="0">
              <a:solidFill>
                <a:srgbClr val="3070B5"/>
              </a:solidFill>
            </a:endParaRPr>
          </a:p>
        </p:txBody>
      </p:sp>
      <p:sp>
        <p:nvSpPr>
          <p:cNvPr id="19" name="Nota de aviso com Linha 1 18"/>
          <p:cNvSpPr/>
          <p:nvPr/>
        </p:nvSpPr>
        <p:spPr>
          <a:xfrm>
            <a:off x="4948517" y="3070559"/>
            <a:ext cx="2971800" cy="1098028"/>
          </a:xfrm>
          <a:prstGeom prst="borderCallout1">
            <a:avLst>
              <a:gd name="adj1" fmla="val 18750"/>
              <a:gd name="adj2" fmla="val -8333"/>
              <a:gd name="adj3" fmla="val -86215"/>
              <a:gd name="adj4" fmla="val -78152"/>
            </a:avLst>
          </a:prstGeom>
          <a:solidFill>
            <a:schemeClr val="bg1"/>
          </a:solidFill>
          <a:ln>
            <a:solidFill>
              <a:srgbClr val="3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Modo de visualização dos </a:t>
            </a:r>
            <a:r>
              <a:rPr lang="pt-PT" dirty="0" err="1" smtClean="0">
                <a:solidFill>
                  <a:srgbClr val="3070B5"/>
                </a:solidFill>
              </a:rPr>
              <a:t>Popplet</a:t>
            </a:r>
            <a:r>
              <a:rPr lang="pt-PT" dirty="0" smtClean="0">
                <a:solidFill>
                  <a:srgbClr val="3070B5"/>
                </a:solidFill>
              </a:rPr>
              <a:t>. Em grelha (mini ícone) ou em linha.</a:t>
            </a:r>
            <a:endParaRPr lang="pt-PT" dirty="0">
              <a:solidFill>
                <a:srgbClr val="3070B5"/>
              </a:solidFill>
            </a:endParaRPr>
          </a:p>
        </p:txBody>
      </p:sp>
      <p:sp>
        <p:nvSpPr>
          <p:cNvPr id="20" name="Nota de aviso com Linha 1 19"/>
          <p:cNvSpPr/>
          <p:nvPr/>
        </p:nvSpPr>
        <p:spPr>
          <a:xfrm>
            <a:off x="4966755" y="4481028"/>
            <a:ext cx="2971800" cy="1098028"/>
          </a:xfrm>
          <a:prstGeom prst="borderCallout1">
            <a:avLst>
              <a:gd name="adj1" fmla="val 18750"/>
              <a:gd name="adj2" fmla="val -8333"/>
              <a:gd name="adj3" fmla="val -216028"/>
              <a:gd name="adj4" fmla="val -127474"/>
            </a:avLst>
          </a:prstGeom>
          <a:solidFill>
            <a:schemeClr val="bg1"/>
          </a:solidFill>
          <a:ln>
            <a:solidFill>
              <a:srgbClr val="3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Botão que, ao ser pressionado, dá origem à criação de um novo </a:t>
            </a:r>
            <a:r>
              <a:rPr lang="pt-PT" dirty="0" err="1" smtClean="0">
                <a:solidFill>
                  <a:srgbClr val="3070B5"/>
                </a:solidFill>
              </a:rPr>
              <a:t>Popplet</a:t>
            </a:r>
            <a:r>
              <a:rPr lang="pt-PT" dirty="0" smtClean="0">
                <a:solidFill>
                  <a:srgbClr val="3070B5"/>
                </a:solidFill>
              </a:rPr>
              <a:t>.</a:t>
            </a:r>
            <a:endParaRPr lang="pt-PT" dirty="0">
              <a:solidFill>
                <a:srgbClr val="3070B5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48" y="1805400"/>
            <a:ext cx="4543706" cy="3673502"/>
          </a:xfrm>
          <a:prstGeom prst="rect">
            <a:avLst/>
          </a:prstGeom>
        </p:spPr>
      </p:pic>
      <p:sp>
        <p:nvSpPr>
          <p:cNvPr id="11" name="Nota de aviso com Linha 1 10"/>
          <p:cNvSpPr/>
          <p:nvPr/>
        </p:nvSpPr>
        <p:spPr>
          <a:xfrm>
            <a:off x="5432892" y="317884"/>
            <a:ext cx="2958352" cy="1102659"/>
          </a:xfrm>
          <a:prstGeom prst="borderCallout1">
            <a:avLst>
              <a:gd name="adj1" fmla="val 18750"/>
              <a:gd name="adj2" fmla="val -8333"/>
              <a:gd name="adj3" fmla="val 147866"/>
              <a:gd name="adj4" fmla="val -61969"/>
            </a:avLst>
          </a:prstGeom>
          <a:solidFill>
            <a:schemeClr val="bg1"/>
          </a:solidFill>
          <a:ln>
            <a:solidFill>
              <a:srgbClr val="2B4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Permite a visualização em écran inteiro.</a:t>
            </a:r>
            <a:endParaRPr lang="pt-PT" dirty="0">
              <a:solidFill>
                <a:srgbClr val="3070B5"/>
              </a:solidFill>
            </a:endParaRPr>
          </a:p>
        </p:txBody>
      </p:sp>
      <p:sp>
        <p:nvSpPr>
          <p:cNvPr id="10" name="Nota de aviso com Linha 3 9"/>
          <p:cNvSpPr/>
          <p:nvPr/>
        </p:nvSpPr>
        <p:spPr>
          <a:xfrm>
            <a:off x="1062318" y="317884"/>
            <a:ext cx="3657600" cy="110265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9792"/>
              <a:gd name="adj8" fmla="val 24574"/>
            </a:avLst>
          </a:prstGeom>
          <a:solidFill>
            <a:schemeClr val="bg1"/>
          </a:solidFill>
          <a:ln>
            <a:solidFill>
              <a:srgbClr val="3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rgbClr val="3070B5"/>
                </a:solidFill>
              </a:rPr>
              <a:t>Blogue associado ao </a:t>
            </a:r>
            <a:r>
              <a:rPr lang="pt-PT" sz="1400" dirty="0" err="1" smtClean="0">
                <a:solidFill>
                  <a:srgbClr val="3070B5"/>
                </a:solidFill>
              </a:rPr>
              <a:t>Popplet</a:t>
            </a:r>
            <a:r>
              <a:rPr lang="pt-PT" sz="1400" dirty="0" smtClean="0">
                <a:solidFill>
                  <a:srgbClr val="3070B5"/>
                </a:solidFill>
              </a:rPr>
              <a:t>. Para além de dicas sobre como usar algumas das funcionalidades do </a:t>
            </a:r>
            <a:r>
              <a:rPr lang="pt-PT" sz="1400" dirty="0" err="1" smtClean="0">
                <a:solidFill>
                  <a:srgbClr val="3070B5"/>
                </a:solidFill>
              </a:rPr>
              <a:t>Popplet</a:t>
            </a:r>
            <a:r>
              <a:rPr lang="pt-PT" sz="1400" dirty="0" smtClean="0">
                <a:solidFill>
                  <a:srgbClr val="3070B5"/>
                </a:solidFill>
              </a:rPr>
              <a:t>, há exemplos de como usar o </a:t>
            </a:r>
            <a:r>
              <a:rPr lang="pt-PT" sz="1400" dirty="0" err="1" smtClean="0">
                <a:solidFill>
                  <a:srgbClr val="3070B5"/>
                </a:solidFill>
              </a:rPr>
              <a:t>Popplet</a:t>
            </a:r>
            <a:r>
              <a:rPr lang="pt-PT" sz="1400" dirty="0" smtClean="0">
                <a:solidFill>
                  <a:srgbClr val="3070B5"/>
                </a:solidFill>
              </a:rPr>
              <a:t> em sala de aula. </a:t>
            </a:r>
            <a:endParaRPr lang="pt-PT" sz="1400" dirty="0">
              <a:solidFill>
                <a:srgbClr val="3070B5"/>
              </a:solidFill>
            </a:endParaRPr>
          </a:p>
        </p:txBody>
      </p:sp>
      <p:sp>
        <p:nvSpPr>
          <p:cNvPr id="12" name="Nota de aviso com Linha 1 11"/>
          <p:cNvSpPr/>
          <p:nvPr/>
        </p:nvSpPr>
        <p:spPr>
          <a:xfrm>
            <a:off x="5298282" y="1922928"/>
            <a:ext cx="2945044" cy="1196789"/>
          </a:xfrm>
          <a:prstGeom prst="borderCallout1">
            <a:avLst>
              <a:gd name="adj1" fmla="val 18750"/>
              <a:gd name="adj2" fmla="val -8333"/>
              <a:gd name="adj3" fmla="val 8391"/>
              <a:gd name="adj4" fmla="val -55684"/>
            </a:avLst>
          </a:prstGeom>
          <a:solidFill>
            <a:schemeClr val="bg1"/>
          </a:solidFill>
          <a:ln>
            <a:solidFill>
              <a:srgbClr val="2B4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Acesso a uma caixa de diálogo onde podemos dar a nossa opinião sobre o </a:t>
            </a:r>
            <a:r>
              <a:rPr lang="pt-PT" dirty="0" err="1" smtClean="0">
                <a:solidFill>
                  <a:srgbClr val="3070B5"/>
                </a:solidFill>
              </a:rPr>
              <a:t>Popplet</a:t>
            </a:r>
            <a:r>
              <a:rPr lang="pt-PT" dirty="0" smtClean="0">
                <a:solidFill>
                  <a:srgbClr val="3070B5"/>
                </a:solidFill>
              </a:rPr>
              <a:t>.</a:t>
            </a:r>
            <a:endParaRPr lang="pt-PT" dirty="0">
              <a:solidFill>
                <a:srgbClr val="3070B5"/>
              </a:solidFill>
            </a:endParaRPr>
          </a:p>
        </p:txBody>
      </p:sp>
      <p:sp>
        <p:nvSpPr>
          <p:cNvPr id="19" name="Nota de aviso com Linha 1 18"/>
          <p:cNvSpPr/>
          <p:nvPr/>
        </p:nvSpPr>
        <p:spPr>
          <a:xfrm>
            <a:off x="5275549" y="3519125"/>
            <a:ext cx="2945044" cy="1196789"/>
          </a:xfrm>
          <a:prstGeom prst="borderCallout1">
            <a:avLst>
              <a:gd name="adj1" fmla="val 18750"/>
              <a:gd name="adj2" fmla="val -8333"/>
              <a:gd name="adj3" fmla="val -135429"/>
              <a:gd name="adj4" fmla="val -42443"/>
            </a:avLst>
          </a:prstGeom>
          <a:solidFill>
            <a:schemeClr val="bg1"/>
          </a:solidFill>
          <a:ln>
            <a:solidFill>
              <a:srgbClr val="2B4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Acesso a detalhes da conta, sendo possível alterar a password e o nome do utilizador.</a:t>
            </a:r>
            <a:endParaRPr lang="pt-PT" dirty="0">
              <a:solidFill>
                <a:srgbClr val="3070B5"/>
              </a:solidFill>
            </a:endParaRPr>
          </a:p>
        </p:txBody>
      </p:sp>
      <p:sp>
        <p:nvSpPr>
          <p:cNvPr id="20" name="Nota de aviso com Linha 1 19"/>
          <p:cNvSpPr/>
          <p:nvPr/>
        </p:nvSpPr>
        <p:spPr>
          <a:xfrm>
            <a:off x="5275549" y="4976157"/>
            <a:ext cx="2945044" cy="1196789"/>
          </a:xfrm>
          <a:prstGeom prst="borderCallout1">
            <a:avLst>
              <a:gd name="adj1" fmla="val 18750"/>
              <a:gd name="adj2" fmla="val -8333"/>
              <a:gd name="adj3" fmla="val -248912"/>
              <a:gd name="adj4" fmla="val -23266"/>
            </a:avLst>
          </a:prstGeom>
          <a:solidFill>
            <a:schemeClr val="bg1"/>
          </a:solidFill>
          <a:ln>
            <a:solidFill>
              <a:srgbClr val="2B4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3070B5"/>
                </a:solidFill>
              </a:rPr>
              <a:t>Log out = sair da conta.</a:t>
            </a:r>
            <a:endParaRPr lang="pt-PT" dirty="0">
              <a:solidFill>
                <a:srgbClr val="3070B5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0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563655" y="896518"/>
            <a:ext cx="7611458" cy="5158293"/>
            <a:chOff x="563655" y="896518"/>
            <a:chExt cx="7611458" cy="515829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55" y="896518"/>
              <a:ext cx="7611458" cy="2996593"/>
            </a:xfrm>
            <a:prstGeom prst="rect">
              <a:avLst/>
            </a:prstGeom>
          </p:spPr>
        </p:pic>
        <p:sp>
          <p:nvSpPr>
            <p:cNvPr id="8" name="Nota de aviso com Linha 1 7"/>
            <p:cNvSpPr/>
            <p:nvPr/>
          </p:nvSpPr>
          <p:spPr>
            <a:xfrm>
              <a:off x="563656" y="4168587"/>
              <a:ext cx="1808842" cy="1886224"/>
            </a:xfrm>
            <a:prstGeom prst="borderCallout1">
              <a:avLst>
                <a:gd name="adj1" fmla="val 18750"/>
                <a:gd name="adj2" fmla="val -8333"/>
                <a:gd name="adj3" fmla="val -150148"/>
                <a:gd name="adj4" fmla="val 21645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3070B5"/>
                  </a:solidFill>
                </a:rPr>
                <a:t>Quando clicamos em “</a:t>
              </a:r>
              <a:r>
                <a:rPr lang="pt-PT" dirty="0" err="1" smtClean="0">
                  <a:solidFill>
                    <a:srgbClr val="3070B5"/>
                  </a:solidFill>
                </a:rPr>
                <a:t>make</a:t>
              </a:r>
              <a:r>
                <a:rPr lang="pt-PT" dirty="0" smtClean="0">
                  <a:solidFill>
                    <a:srgbClr val="3070B5"/>
                  </a:solidFill>
                </a:rPr>
                <a:t> a </a:t>
              </a:r>
              <a:r>
                <a:rPr lang="pt-PT" dirty="0" err="1" smtClean="0">
                  <a:solidFill>
                    <a:srgbClr val="3070B5"/>
                  </a:solidFill>
                </a:rPr>
                <a:t>new</a:t>
              </a:r>
              <a:r>
                <a:rPr lang="pt-PT" dirty="0" smtClean="0">
                  <a:solidFill>
                    <a:srgbClr val="3070B5"/>
                  </a:solidFill>
                </a:rPr>
                <a:t> </a:t>
              </a:r>
              <a:r>
                <a:rPr lang="pt-PT" dirty="0" err="1" smtClean="0">
                  <a:solidFill>
                    <a:srgbClr val="3070B5"/>
                  </a:solidFill>
                </a:rPr>
                <a:t>popplet</a:t>
              </a:r>
              <a:r>
                <a:rPr lang="pt-PT" dirty="0" smtClean="0">
                  <a:solidFill>
                    <a:srgbClr val="3070B5"/>
                  </a:solidFill>
                </a:rPr>
                <a:t>” surge esta caixa de diálogo.</a:t>
              </a:r>
              <a:endParaRPr lang="pt-PT" dirty="0">
                <a:solidFill>
                  <a:srgbClr val="3070B5"/>
                </a:solidFill>
              </a:endParaRPr>
            </a:p>
          </p:txBody>
        </p:sp>
        <p:sp>
          <p:nvSpPr>
            <p:cNvPr id="16" name="Nota de aviso com Linha 1 15"/>
            <p:cNvSpPr/>
            <p:nvPr/>
          </p:nvSpPr>
          <p:spPr>
            <a:xfrm>
              <a:off x="2623271" y="4152346"/>
              <a:ext cx="1723716" cy="1886226"/>
            </a:xfrm>
            <a:prstGeom prst="borderCallout1">
              <a:avLst>
                <a:gd name="adj1" fmla="val 18750"/>
                <a:gd name="adj2" fmla="val -8333"/>
                <a:gd name="adj3" fmla="val -101883"/>
                <a:gd name="adj4" fmla="val 13769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3070B5"/>
                  </a:solidFill>
                </a:rPr>
                <a:t>No campo 1 atribuímos um nome ao projeto. Este nome pode ser alterado.</a:t>
              </a:r>
              <a:endParaRPr lang="pt-PT" dirty="0">
                <a:solidFill>
                  <a:srgbClr val="3070B5"/>
                </a:solidFill>
              </a:endParaRPr>
            </a:p>
          </p:txBody>
        </p:sp>
        <p:sp>
          <p:nvSpPr>
            <p:cNvPr id="17" name="Nota de aviso com Linha 1 16"/>
            <p:cNvSpPr/>
            <p:nvPr/>
          </p:nvSpPr>
          <p:spPr>
            <a:xfrm>
              <a:off x="4560119" y="4152346"/>
              <a:ext cx="1790278" cy="1869987"/>
            </a:xfrm>
            <a:prstGeom prst="borderCallout1">
              <a:avLst>
                <a:gd name="adj1" fmla="val 18750"/>
                <a:gd name="adj2" fmla="val -8333"/>
                <a:gd name="adj3" fmla="val -101259"/>
                <a:gd name="adj4" fmla="val 26747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3070B5"/>
                  </a:solidFill>
                </a:rPr>
                <a:t>No campo 2 selecionamos a cor de fundo. A cor escolhida pode ser alterada.</a:t>
              </a:r>
              <a:endParaRPr lang="pt-PT" dirty="0">
                <a:solidFill>
                  <a:srgbClr val="3070B5"/>
                </a:solidFill>
              </a:endParaRPr>
            </a:p>
          </p:txBody>
        </p:sp>
        <p:sp>
          <p:nvSpPr>
            <p:cNvPr id="19" name="Nota de aviso com Linha 1 18"/>
            <p:cNvSpPr/>
            <p:nvPr/>
          </p:nvSpPr>
          <p:spPr>
            <a:xfrm>
              <a:off x="6568039" y="4152345"/>
              <a:ext cx="1607074" cy="1869987"/>
            </a:xfrm>
            <a:prstGeom prst="borderCallout1">
              <a:avLst>
                <a:gd name="adj1" fmla="val 18750"/>
                <a:gd name="adj2" fmla="val -8333"/>
                <a:gd name="adj3" fmla="val -77470"/>
                <a:gd name="adj4" fmla="val -215559"/>
              </a:avLst>
            </a:prstGeom>
            <a:solidFill>
              <a:schemeClr val="bg1"/>
            </a:solidFill>
            <a:ln>
              <a:solidFill>
                <a:srgbClr val="8BB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3070B5"/>
                  </a:solidFill>
                </a:rPr>
                <a:t>Depois de escolhidos nome e cor clicar em “</a:t>
              </a:r>
              <a:r>
                <a:rPr lang="pt-PT" dirty="0" err="1" smtClean="0">
                  <a:solidFill>
                    <a:srgbClr val="3070B5"/>
                  </a:solidFill>
                </a:rPr>
                <a:t>make</a:t>
              </a:r>
              <a:r>
                <a:rPr lang="pt-PT" dirty="0" smtClean="0">
                  <a:solidFill>
                    <a:srgbClr val="3070B5"/>
                  </a:solidFill>
                </a:rPr>
                <a:t> </a:t>
              </a:r>
              <a:r>
                <a:rPr lang="pt-PT" dirty="0" err="1" smtClean="0">
                  <a:solidFill>
                    <a:srgbClr val="3070B5"/>
                  </a:solidFill>
                </a:rPr>
                <a:t>it</a:t>
              </a:r>
              <a:r>
                <a:rPr lang="pt-PT" dirty="0" smtClean="0">
                  <a:solidFill>
                    <a:srgbClr val="3070B5"/>
                  </a:solidFill>
                </a:rPr>
                <a:t> </a:t>
              </a:r>
              <a:r>
                <a:rPr lang="pt-PT" dirty="0" err="1" smtClean="0">
                  <a:solidFill>
                    <a:srgbClr val="3070B5"/>
                  </a:solidFill>
                </a:rPr>
                <a:t>so</a:t>
              </a:r>
              <a:r>
                <a:rPr lang="pt-PT" dirty="0" smtClean="0">
                  <a:solidFill>
                    <a:srgbClr val="3070B5"/>
                  </a:solidFill>
                </a:rPr>
                <a:t>”</a:t>
              </a:r>
              <a:endParaRPr lang="pt-PT" dirty="0">
                <a:solidFill>
                  <a:srgbClr val="3070B5"/>
                </a:solidFill>
              </a:endParaRP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9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ersonalizado 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C0E34"/>
      </a:hlink>
      <a:folHlink>
        <a:srgbClr val="E9113F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Personalizado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C0039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1164</Words>
  <Application>Microsoft Office PowerPoint</Application>
  <PresentationFormat>Apresentação no Ecrã 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do Office</vt:lpstr>
      <vt:lpstr>1_Tema do Office</vt:lpstr>
      <vt:lpstr>2_Tema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Bernardo</dc:creator>
  <cp:lastModifiedBy>alunos</cp:lastModifiedBy>
  <cp:revision>61</cp:revision>
  <dcterms:created xsi:type="dcterms:W3CDTF">2015-04-29T17:41:00Z</dcterms:created>
  <dcterms:modified xsi:type="dcterms:W3CDTF">2020-04-07T19:20:56Z</dcterms:modified>
</cp:coreProperties>
</file>