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3"/>
  </p:notesMasterIdLst>
  <p:sldIdLst>
    <p:sldId id="394" r:id="rId3"/>
    <p:sldId id="311" r:id="rId4"/>
    <p:sldId id="368" r:id="rId5"/>
    <p:sldId id="373" r:id="rId6"/>
    <p:sldId id="378" r:id="rId7"/>
    <p:sldId id="386" r:id="rId8"/>
    <p:sldId id="385" r:id="rId9"/>
    <p:sldId id="384" r:id="rId10"/>
    <p:sldId id="383" r:id="rId11"/>
    <p:sldId id="382" r:id="rId12"/>
    <p:sldId id="380" r:id="rId13"/>
    <p:sldId id="379" r:id="rId14"/>
    <p:sldId id="377" r:id="rId15"/>
    <p:sldId id="376" r:id="rId16"/>
    <p:sldId id="390" r:id="rId17"/>
    <p:sldId id="393" r:id="rId18"/>
    <p:sldId id="392" r:id="rId19"/>
    <p:sldId id="391" r:id="rId20"/>
    <p:sldId id="278" r:id="rId21"/>
    <p:sldId id="303" r:id="rId22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aça" initials="G" lastIdx="5" clrIdx="0">
    <p:extLst/>
  </p:cmAuthor>
  <p:cmAuthor id="2" name="Isabel" initials="I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0E34"/>
    <a:srgbClr val="F72E5A"/>
    <a:srgbClr val="EF2D57"/>
    <a:srgbClr val="FF6699"/>
    <a:srgbClr val="FFFFFF"/>
    <a:srgbClr val="C45479"/>
    <a:srgbClr val="FF0066"/>
    <a:srgbClr val="009999"/>
    <a:srgbClr val="0AADBA"/>
    <a:srgbClr val="089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60"/>
  </p:normalViewPr>
  <p:slideViewPr>
    <p:cSldViewPr snapToGrid="0">
      <p:cViewPr varScale="1">
        <p:scale>
          <a:sx n="72" d="100"/>
          <a:sy n="72" d="100"/>
        </p:scale>
        <p:origin x="1146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-9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E54154-DAFD-4118-B86B-28F6DAB81031}" type="datetimeFigureOut">
              <a:rPr lang="pt-PT" smtClean="0"/>
              <a:t>25-02-2019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9AB10C-F6D7-489E-8BFD-AF7D159CCB8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56607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AB10C-F6D7-489E-8BFD-AF7D159CCB85}" type="slidenum">
              <a:rPr lang="pt-PT" smtClean="0">
                <a:solidFill>
                  <a:prstClr val="black"/>
                </a:solidFill>
              </a:rPr>
              <a:pPr/>
              <a:t>1</a:t>
            </a:fld>
            <a:endParaRPr lang="pt-P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28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 smtClean="0"/>
              <a:t>Faça clique para editar o estilo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D8BA9-56A0-46C9-A242-3A8038846A2C}" type="datetimeFigureOut">
              <a:rPr lang="pt-PT" smtClean="0"/>
              <a:t>25-02-2019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6AF56-4B67-446F-9E64-D1DB91503AD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28036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D8BA9-56A0-46C9-A242-3A8038846A2C}" type="datetimeFigureOut">
              <a:rPr lang="pt-PT" smtClean="0"/>
              <a:t>25-02-2019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6AF56-4B67-446F-9E64-D1DB91503AD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33298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D8BA9-56A0-46C9-A242-3A8038846A2C}" type="datetimeFigureOut">
              <a:rPr lang="pt-PT" smtClean="0"/>
              <a:t>25-02-2019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6AF56-4B67-446F-9E64-D1DB91503AD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205969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 smtClean="0"/>
              <a:t>Faça clique para editar o estilo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D8BA9-56A0-46C9-A242-3A8038846A2C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25-02-2019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6AF56-4B67-446F-9E64-D1DB91503AD1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5033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D8BA9-56A0-46C9-A242-3A8038846A2C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25-02-2019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6AF56-4B67-446F-9E64-D1DB91503AD1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2806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D8BA9-56A0-46C9-A242-3A8038846A2C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25-02-2019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6AF56-4B67-446F-9E64-D1DB91503AD1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7453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D8BA9-56A0-46C9-A242-3A8038846A2C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25-02-2019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6AF56-4B67-446F-9E64-D1DB91503AD1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5567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D8BA9-56A0-46C9-A242-3A8038846A2C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25-02-2019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6AF56-4B67-446F-9E64-D1DB91503AD1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1872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D8BA9-56A0-46C9-A242-3A8038846A2C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25-02-2019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6AF56-4B67-446F-9E64-D1DB91503AD1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7075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D8BA9-56A0-46C9-A242-3A8038846A2C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25-02-2019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6AF56-4B67-446F-9E64-D1DB91503AD1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7198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D8BA9-56A0-46C9-A242-3A8038846A2C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25-02-2019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6AF56-4B67-446F-9E64-D1DB91503AD1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776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D8BA9-56A0-46C9-A242-3A8038846A2C}" type="datetimeFigureOut">
              <a:rPr lang="pt-PT" smtClean="0"/>
              <a:t>25-02-2019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6AF56-4B67-446F-9E64-D1DB91503AD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97302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D8BA9-56A0-46C9-A242-3A8038846A2C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25-02-2019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6AF56-4B67-446F-9E64-D1DB91503AD1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3380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D8BA9-56A0-46C9-A242-3A8038846A2C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25-02-2019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6AF56-4B67-446F-9E64-D1DB91503AD1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6946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D8BA9-56A0-46C9-A242-3A8038846A2C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25-02-2019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6AF56-4B67-446F-9E64-D1DB91503AD1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038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D8BA9-56A0-46C9-A242-3A8038846A2C}" type="datetimeFigureOut">
              <a:rPr lang="pt-PT" smtClean="0"/>
              <a:t>25-02-2019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6AF56-4B67-446F-9E64-D1DB91503AD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79124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D8BA9-56A0-46C9-A242-3A8038846A2C}" type="datetimeFigureOut">
              <a:rPr lang="pt-PT" smtClean="0"/>
              <a:t>25-02-2019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6AF56-4B67-446F-9E64-D1DB91503AD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63990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D8BA9-56A0-46C9-A242-3A8038846A2C}" type="datetimeFigureOut">
              <a:rPr lang="pt-PT" smtClean="0"/>
              <a:t>25-02-2019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6AF56-4B67-446F-9E64-D1DB91503AD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59624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D8BA9-56A0-46C9-A242-3A8038846A2C}" type="datetimeFigureOut">
              <a:rPr lang="pt-PT" smtClean="0"/>
              <a:t>25-02-2019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6AF56-4B67-446F-9E64-D1DB91503AD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17007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D8BA9-56A0-46C9-A242-3A8038846A2C}" type="datetimeFigureOut">
              <a:rPr lang="pt-PT" smtClean="0"/>
              <a:t>25-02-2019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6AF56-4B67-446F-9E64-D1DB91503AD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85357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D8BA9-56A0-46C9-A242-3A8038846A2C}" type="datetimeFigureOut">
              <a:rPr lang="pt-PT" smtClean="0"/>
              <a:t>25-02-2019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6AF56-4B67-446F-9E64-D1DB91503AD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58875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D8BA9-56A0-46C9-A242-3A8038846A2C}" type="datetimeFigureOut">
              <a:rPr lang="pt-PT" smtClean="0"/>
              <a:t>25-02-2019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6AF56-4B67-446F-9E64-D1DB91503AD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17065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ED8BA9-56A0-46C9-A242-3A8038846A2C}" type="datetimeFigureOut">
              <a:rPr lang="pt-PT" smtClean="0"/>
              <a:t>25-02-2019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06AF56-4B67-446F-9E64-D1DB91503AD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63912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ED8BA9-56A0-46C9-A242-3A8038846A2C}" type="datetimeFigureOut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25-02-2019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06AF56-4B67-446F-9E64-D1DB91503AD1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653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microsoft.com/office/2007/relationships/hdphoto" Target="../media/hdphoto1.wdp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slide" Target="slide16.xml"/><Relationship Id="rId4" Type="http://schemas.openxmlformats.org/officeDocument/2006/relationships/slide" Target="slide1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48.jpeg"/><Relationship Id="rId3" Type="http://schemas.openxmlformats.org/officeDocument/2006/relationships/image" Target="../media/image43.png"/><Relationship Id="rId7" Type="http://schemas.openxmlformats.org/officeDocument/2006/relationships/image" Target="../media/image4.jpeg"/><Relationship Id="rId12" Type="http://schemas.openxmlformats.org/officeDocument/2006/relationships/image" Target="../media/image47.jpeg"/><Relationship Id="rId2" Type="http://schemas.openxmlformats.org/officeDocument/2006/relationships/hyperlink" Target="http://creativecommons.org/licenses/by-nc-nd/4.0/deed.pt_PT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11" Type="http://schemas.openxmlformats.org/officeDocument/2006/relationships/image" Target="../media/image46.jpeg"/><Relationship Id="rId5" Type="http://schemas.openxmlformats.org/officeDocument/2006/relationships/image" Target="../media/image2.jpe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image" Target="../media/image1.JPG"/><Relationship Id="rId9" Type="http://schemas.openxmlformats.org/officeDocument/2006/relationships/image" Target="../media/image44.png"/><Relationship Id="rId1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-23613" y="1423845"/>
            <a:ext cx="9144000" cy="895350"/>
          </a:xfrm>
        </p:spPr>
        <p:txBody>
          <a:bodyPr>
            <a:normAutofit/>
          </a:bodyPr>
          <a:lstStyle/>
          <a:p>
            <a:r>
              <a:rPr lang="pt-PT" sz="4000" b="1" dirty="0">
                <a:solidFill>
                  <a:srgbClr val="BC0E34"/>
                </a:solidFill>
                <a:latin typeface="+mn-lt"/>
              </a:rPr>
              <a:t>O aprendiz de investigador 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" y="2346543"/>
            <a:ext cx="9143998" cy="982761"/>
          </a:xfrm>
        </p:spPr>
        <p:txBody>
          <a:bodyPr>
            <a:noAutofit/>
          </a:bodyPr>
          <a:lstStyle/>
          <a:p>
            <a:r>
              <a:rPr lang="pt-PT" sz="3200" dirty="0"/>
              <a:t>Encontrar </a:t>
            </a:r>
            <a:r>
              <a:rPr lang="pt-PT" sz="3200" dirty="0" smtClean="0"/>
              <a:t>informação</a:t>
            </a:r>
          </a:p>
          <a:p>
            <a:r>
              <a:rPr lang="pt-PT" sz="3200" b="1" dirty="0"/>
              <a:t>A</a:t>
            </a:r>
            <a:r>
              <a:rPr lang="pt-PT" sz="3200" dirty="0"/>
              <a:t> </a:t>
            </a:r>
            <a:r>
              <a:rPr lang="pt-PT" sz="2800" b="1" dirty="0"/>
              <a:t>CDU</a:t>
            </a:r>
          </a:p>
        </p:txBody>
      </p:sp>
      <p:grpSp>
        <p:nvGrpSpPr>
          <p:cNvPr id="19" name="Grupo 18"/>
          <p:cNvGrpSpPr/>
          <p:nvPr/>
        </p:nvGrpSpPr>
        <p:grpSpPr>
          <a:xfrm>
            <a:off x="0" y="4038600"/>
            <a:ext cx="9144001" cy="2882900"/>
            <a:chOff x="0" y="4038600"/>
            <a:chExt cx="9144001" cy="2882900"/>
          </a:xfrm>
        </p:grpSpPr>
        <p:sp>
          <p:nvSpPr>
            <p:cNvPr id="20" name="Retângulo 19"/>
            <p:cNvSpPr/>
            <p:nvPr/>
          </p:nvSpPr>
          <p:spPr>
            <a:xfrm>
              <a:off x="0" y="4038600"/>
              <a:ext cx="9144000" cy="2882900"/>
            </a:xfrm>
            <a:prstGeom prst="rect">
              <a:avLst/>
            </a:prstGeom>
            <a:solidFill>
              <a:srgbClr val="BC0E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>
                <a:solidFill>
                  <a:prstClr val="white"/>
                </a:solidFill>
              </a:endParaRPr>
            </a:p>
          </p:txBody>
        </p:sp>
        <p:sp>
          <p:nvSpPr>
            <p:cNvPr id="22" name="Retângulo 21"/>
            <p:cNvSpPr/>
            <p:nvPr/>
          </p:nvSpPr>
          <p:spPr>
            <a:xfrm>
              <a:off x="1" y="5078515"/>
              <a:ext cx="9144000" cy="33855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PT" sz="1600" kern="100" spc="600" dirty="0">
                  <a:solidFill>
                    <a:prstClr val="white"/>
                  </a:solidFill>
                </a:rPr>
                <a:t>Literacias na escola: formar os parceiros da biblioteca</a:t>
              </a:r>
            </a:p>
          </p:txBody>
        </p:sp>
        <p:grpSp>
          <p:nvGrpSpPr>
            <p:cNvPr id="23" name="Grupo 22"/>
            <p:cNvGrpSpPr/>
            <p:nvPr/>
          </p:nvGrpSpPr>
          <p:grpSpPr>
            <a:xfrm>
              <a:off x="483721" y="5674403"/>
              <a:ext cx="8083943" cy="960499"/>
              <a:chOff x="483721" y="5674403"/>
              <a:chExt cx="8083943" cy="960499"/>
            </a:xfrm>
          </p:grpSpPr>
          <p:pic>
            <p:nvPicPr>
              <p:cNvPr id="24" name="Imagem 23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627" r="5450" b="22882"/>
              <a:stretch/>
            </p:blipFill>
            <p:spPr>
              <a:xfrm>
                <a:off x="483721" y="5674403"/>
                <a:ext cx="1197037" cy="960499"/>
              </a:xfrm>
              <a:prstGeom prst="rect">
                <a:avLst/>
              </a:prstGeom>
            </p:spPr>
          </p:pic>
          <p:pic>
            <p:nvPicPr>
              <p:cNvPr id="25" name="Imagem 24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26" t="16855" r="27369" b="6358"/>
              <a:stretch/>
            </p:blipFill>
            <p:spPr>
              <a:xfrm>
                <a:off x="5636636" y="5674403"/>
                <a:ext cx="1197037" cy="960499"/>
              </a:xfrm>
              <a:prstGeom prst="rect">
                <a:avLst/>
              </a:prstGeom>
            </p:spPr>
          </p:pic>
          <p:pic>
            <p:nvPicPr>
              <p:cNvPr id="26" name="Imagem 2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84" r="14192" b="18111"/>
              <a:stretch/>
            </p:blipFill>
            <p:spPr>
              <a:xfrm>
                <a:off x="2222496" y="5674403"/>
                <a:ext cx="1232857" cy="960499"/>
              </a:xfrm>
              <a:prstGeom prst="rect">
                <a:avLst/>
              </a:prstGeom>
            </p:spPr>
          </p:pic>
          <p:pic>
            <p:nvPicPr>
              <p:cNvPr id="27" name="Imagem 26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543" r="13744" b="11686"/>
              <a:stretch/>
            </p:blipFill>
            <p:spPr>
              <a:xfrm>
                <a:off x="7370626" y="5674403"/>
                <a:ext cx="1197038" cy="960499"/>
              </a:xfrm>
              <a:prstGeom prst="rect">
                <a:avLst/>
              </a:prstGeom>
            </p:spPr>
          </p:pic>
          <p:pic>
            <p:nvPicPr>
              <p:cNvPr id="28" name="Imagem 27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781" r="11511"/>
              <a:stretch/>
            </p:blipFill>
            <p:spPr>
              <a:xfrm>
                <a:off x="3997091" y="5674403"/>
                <a:ext cx="1102592" cy="960499"/>
              </a:xfrm>
              <a:prstGeom prst="rect">
                <a:avLst/>
              </a:prstGeom>
            </p:spPr>
          </p:pic>
        </p:grpSp>
      </p:grpSp>
      <p:sp>
        <p:nvSpPr>
          <p:cNvPr id="29" name="Retângulo 28"/>
          <p:cNvSpPr/>
          <p:nvPr/>
        </p:nvSpPr>
        <p:spPr>
          <a:xfrm>
            <a:off x="5102086" y="3478702"/>
            <a:ext cx="37503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PT" sz="20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ensino básico </a:t>
            </a:r>
            <a:r>
              <a:rPr lang="pt-PT" sz="14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| 1.º ciclo</a:t>
            </a:r>
          </a:p>
        </p:txBody>
      </p:sp>
      <p:grpSp>
        <p:nvGrpSpPr>
          <p:cNvPr id="30" name="Grupo 29"/>
          <p:cNvGrpSpPr/>
          <p:nvPr/>
        </p:nvGrpSpPr>
        <p:grpSpPr>
          <a:xfrm>
            <a:off x="0" y="154657"/>
            <a:ext cx="9143999" cy="65840"/>
            <a:chOff x="0" y="154657"/>
            <a:chExt cx="9143999" cy="65840"/>
          </a:xfrm>
        </p:grpSpPr>
        <p:sp>
          <p:nvSpPr>
            <p:cNvPr id="31" name="Retângulo 30"/>
            <p:cNvSpPr/>
            <p:nvPr/>
          </p:nvSpPr>
          <p:spPr>
            <a:xfrm>
              <a:off x="0" y="166628"/>
              <a:ext cx="2949620" cy="53869"/>
            </a:xfrm>
            <a:prstGeom prst="rect">
              <a:avLst/>
            </a:prstGeom>
            <a:solidFill>
              <a:srgbClr val="BC0E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>
                <a:solidFill>
                  <a:prstClr val="white"/>
                </a:solidFill>
              </a:endParaRPr>
            </a:p>
          </p:txBody>
        </p:sp>
        <p:sp>
          <p:nvSpPr>
            <p:cNvPr id="32" name="Retângulo 31"/>
            <p:cNvSpPr/>
            <p:nvPr/>
          </p:nvSpPr>
          <p:spPr>
            <a:xfrm>
              <a:off x="6194379" y="154657"/>
              <a:ext cx="2949620" cy="658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>
                <a:solidFill>
                  <a:prstClr val="white"/>
                </a:solidFill>
              </a:endParaRPr>
            </a:p>
          </p:txBody>
        </p:sp>
        <p:sp>
          <p:nvSpPr>
            <p:cNvPr id="33" name="Retângulo 32"/>
            <p:cNvSpPr/>
            <p:nvPr/>
          </p:nvSpPr>
          <p:spPr>
            <a:xfrm>
              <a:off x="3097189" y="166628"/>
              <a:ext cx="2949620" cy="53869"/>
            </a:xfrm>
            <a:prstGeom prst="rect">
              <a:avLst/>
            </a:prstGeom>
            <a:solidFill>
              <a:srgbClr val="EF2D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>
                <a:solidFill>
                  <a:prstClr val="white"/>
                </a:solidFill>
              </a:endParaRPr>
            </a:p>
          </p:txBody>
        </p:sp>
      </p:grpSp>
      <p:pic>
        <p:nvPicPr>
          <p:cNvPr id="18" name="Imagem 17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739" y="272861"/>
            <a:ext cx="1327296" cy="132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04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21" y="-6139"/>
            <a:ext cx="8992379" cy="6864691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442913" y="18093"/>
            <a:ext cx="8038769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PT" sz="2800" b="1" dirty="0"/>
              <a:t>As classes da CDU</a:t>
            </a:r>
          </a:p>
        </p:txBody>
      </p:sp>
      <p:sp>
        <p:nvSpPr>
          <p:cNvPr id="8" name="Rectângulo 13"/>
          <p:cNvSpPr/>
          <p:nvPr/>
        </p:nvSpPr>
        <p:spPr>
          <a:xfrm>
            <a:off x="622852" y="2532570"/>
            <a:ext cx="75519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PT" sz="2800" b="1" kern="10" dirty="0">
                <a:ln w="9525">
                  <a:noFill/>
                  <a:round/>
                  <a:headEnd/>
                  <a:tailEnd/>
                </a:ln>
                <a:solidFill>
                  <a:srgbClr val="BC0E34"/>
                </a:solidFill>
                <a:latin typeface="Calibri" panose="020F0502020204030204" pitchFamily="34" charset="0"/>
              </a:rPr>
              <a:t>Sobre animais, plantas, espaço, </a:t>
            </a:r>
            <a:r>
              <a:rPr lang="pt-PT" sz="2800" b="1" kern="10" dirty="0">
                <a:ln w="9525">
                  <a:noFill/>
                  <a:round/>
                  <a:headEnd/>
                  <a:tailEnd/>
                </a:ln>
                <a:solidFill>
                  <a:srgbClr val="BC0E34"/>
                </a:solidFill>
                <a:latin typeface="Calibri" panose="020F0502020204030204" pitchFamily="34" charset="0"/>
              </a:rPr>
              <a:t>natureza </a:t>
            </a:r>
            <a:r>
              <a:rPr lang="pt-PT" sz="2800" b="1" kern="10" dirty="0">
                <a:ln w="9525">
                  <a:noFill/>
                  <a:round/>
                  <a:headEnd/>
                  <a:tailEnd/>
                </a:ln>
                <a:solidFill>
                  <a:srgbClr val="BC0E34"/>
                </a:solidFill>
                <a:latin typeface="Calibri" panose="020F0502020204030204" pitchFamily="34" charset="0"/>
              </a:rPr>
              <a:t>e </a:t>
            </a:r>
            <a:r>
              <a:rPr lang="pt-PT" sz="2800" b="1" kern="10" dirty="0">
                <a:ln w="9525">
                  <a:noFill/>
                  <a:round/>
                  <a:headEnd/>
                  <a:tailEnd/>
                </a:ln>
                <a:solidFill>
                  <a:srgbClr val="BC0E34"/>
                </a:solidFill>
                <a:latin typeface="Calibri" panose="020F0502020204030204" pitchFamily="34" charset="0"/>
              </a:rPr>
              <a:t>matemática,...</a:t>
            </a:r>
            <a:endParaRPr lang="pt-PT" sz="2800" b="1" kern="10" dirty="0">
              <a:ln w="9525">
                <a:noFill/>
                <a:round/>
                <a:headEnd/>
                <a:tailEnd/>
              </a:ln>
              <a:solidFill>
                <a:srgbClr val="BC0E34"/>
              </a:solidFill>
              <a:latin typeface="Calibri" panose="020F0502020204030204" pitchFamily="34" charset="0"/>
            </a:endParaRPr>
          </a:p>
        </p:txBody>
      </p:sp>
      <p:sp>
        <p:nvSpPr>
          <p:cNvPr id="9" name="Marcador de Posição de Conteúdo 3"/>
          <p:cNvSpPr txBox="1">
            <a:spLocks/>
          </p:cNvSpPr>
          <p:nvPr/>
        </p:nvSpPr>
        <p:spPr>
          <a:xfrm>
            <a:off x="875206" y="1317812"/>
            <a:ext cx="7168863" cy="793378"/>
          </a:xfrm>
          <a:prstGeom prst="rect">
            <a:avLst/>
          </a:prstGeom>
          <a:solidFill>
            <a:schemeClr val="bg1"/>
          </a:solidFill>
          <a:ln w="38100">
            <a:solidFill>
              <a:srgbClr val="BC0E3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pt-PT" altLang="pt-PT" b="1" dirty="0"/>
              <a:t>5 – Matemática. Ciências Naturais</a:t>
            </a:r>
          </a:p>
        </p:txBody>
      </p:sp>
      <p:pic>
        <p:nvPicPr>
          <p:cNvPr id="6" name="Picture 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88" y="4425727"/>
            <a:ext cx="1260987" cy="1673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142" y="4437111"/>
            <a:ext cx="1480194" cy="1706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5"/>
          <a:srcRect l="10869" t="17731" r="43240" b="8090"/>
          <a:stretch/>
        </p:blipFill>
        <p:spPr>
          <a:xfrm>
            <a:off x="4518221" y="4437111"/>
            <a:ext cx="1372509" cy="16621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689" y="4437111"/>
            <a:ext cx="1662142" cy="1662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114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21" y="-6139"/>
            <a:ext cx="8992379" cy="6864691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442913" y="18093"/>
            <a:ext cx="8038769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PT" sz="2800" b="1" dirty="0"/>
              <a:t>As classes da CDU</a:t>
            </a:r>
          </a:p>
        </p:txBody>
      </p:sp>
      <p:sp>
        <p:nvSpPr>
          <p:cNvPr id="8" name="Rectângulo 13"/>
          <p:cNvSpPr/>
          <p:nvPr/>
        </p:nvSpPr>
        <p:spPr>
          <a:xfrm>
            <a:off x="622852" y="2532570"/>
            <a:ext cx="75519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PT" sz="2800" b="1" kern="10" dirty="0">
                <a:ln w="9525">
                  <a:noFill/>
                  <a:round/>
                  <a:headEnd/>
                  <a:tailEnd/>
                </a:ln>
                <a:solidFill>
                  <a:srgbClr val="BC0E34"/>
                </a:solidFill>
                <a:latin typeface="Calibri" panose="020F0502020204030204" pitchFamily="34" charset="0"/>
              </a:rPr>
              <a:t>Sobre corpo humano, doenças, alimentação, máquinas, tecnologia,...</a:t>
            </a:r>
          </a:p>
        </p:txBody>
      </p:sp>
      <p:sp>
        <p:nvSpPr>
          <p:cNvPr id="9" name="Marcador de Posição de Conteúdo 3"/>
          <p:cNvSpPr txBox="1">
            <a:spLocks/>
          </p:cNvSpPr>
          <p:nvPr/>
        </p:nvSpPr>
        <p:spPr>
          <a:xfrm>
            <a:off x="875206" y="1317812"/>
            <a:ext cx="7168863" cy="793378"/>
          </a:xfrm>
          <a:prstGeom prst="rect">
            <a:avLst/>
          </a:prstGeom>
          <a:solidFill>
            <a:schemeClr val="bg1"/>
          </a:solidFill>
          <a:ln w="38100">
            <a:solidFill>
              <a:srgbClr val="BC0E3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pt-PT" altLang="pt-PT" b="1" dirty="0"/>
              <a:t>6 – Ciências Aplicadas. Medicina. Tecnologia</a:t>
            </a:r>
          </a:p>
        </p:txBody>
      </p:sp>
      <p:pic>
        <p:nvPicPr>
          <p:cNvPr id="10" name="Picture 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068" y="4364685"/>
            <a:ext cx="1529165" cy="167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63" y="4440292"/>
            <a:ext cx="1989189" cy="1644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63"/>
          <a:stretch/>
        </p:blipFill>
        <p:spPr bwMode="auto">
          <a:xfrm>
            <a:off x="5924331" y="3957621"/>
            <a:ext cx="1655663" cy="2128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097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21" y="-19391"/>
            <a:ext cx="8992379" cy="6864691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442913" y="18093"/>
            <a:ext cx="8038769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PT" sz="2800" b="1" dirty="0"/>
              <a:t>As classes da CDU</a:t>
            </a:r>
          </a:p>
        </p:txBody>
      </p:sp>
      <p:sp>
        <p:nvSpPr>
          <p:cNvPr id="8" name="Rectângulo 13"/>
          <p:cNvSpPr/>
          <p:nvPr/>
        </p:nvSpPr>
        <p:spPr>
          <a:xfrm>
            <a:off x="749761" y="2532570"/>
            <a:ext cx="74250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PT" sz="2800" b="1" kern="10" dirty="0">
                <a:ln w="9525">
                  <a:noFill/>
                  <a:round/>
                  <a:headEnd/>
                  <a:tailEnd/>
                </a:ln>
                <a:solidFill>
                  <a:srgbClr val="BC0E34"/>
                </a:solidFill>
                <a:latin typeface="Calibri" panose="020F0502020204030204" pitchFamily="34" charset="0"/>
              </a:rPr>
              <a:t>Sobre pintura, música,  arquitetura e desporto,...</a:t>
            </a:r>
          </a:p>
        </p:txBody>
      </p:sp>
      <p:sp>
        <p:nvSpPr>
          <p:cNvPr id="9" name="Marcador de Posição de Conteúdo 3"/>
          <p:cNvSpPr txBox="1">
            <a:spLocks/>
          </p:cNvSpPr>
          <p:nvPr/>
        </p:nvSpPr>
        <p:spPr>
          <a:xfrm>
            <a:off x="1302237" y="1317812"/>
            <a:ext cx="6320119" cy="793378"/>
          </a:xfrm>
          <a:prstGeom prst="rect">
            <a:avLst/>
          </a:prstGeom>
          <a:solidFill>
            <a:schemeClr val="bg1"/>
          </a:solidFill>
          <a:ln w="38100">
            <a:solidFill>
              <a:srgbClr val="BC0E3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pt-PT" altLang="pt-PT" b="1" dirty="0"/>
              <a:t>7 – Arte. Desporto</a:t>
            </a:r>
          </a:p>
        </p:txBody>
      </p:sp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785" y="4178389"/>
            <a:ext cx="2092894" cy="1566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101" y="4178389"/>
            <a:ext cx="1825893" cy="1460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6755" y="3754481"/>
            <a:ext cx="2100555" cy="230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64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21" y="-19391"/>
            <a:ext cx="8992379" cy="6864691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442913" y="18093"/>
            <a:ext cx="8038769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PT" sz="2800" b="1" dirty="0"/>
              <a:t>As classes da CDU</a:t>
            </a:r>
          </a:p>
        </p:txBody>
      </p:sp>
      <p:sp>
        <p:nvSpPr>
          <p:cNvPr id="8" name="Rectângulo 13"/>
          <p:cNvSpPr/>
          <p:nvPr/>
        </p:nvSpPr>
        <p:spPr>
          <a:xfrm>
            <a:off x="749761" y="2479562"/>
            <a:ext cx="74250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PT" sz="2800" b="1" kern="10" dirty="0">
                <a:ln w="9525">
                  <a:noFill/>
                  <a:round/>
                  <a:headEnd/>
                  <a:tailEnd/>
                </a:ln>
                <a:solidFill>
                  <a:srgbClr val="BC0E34"/>
                </a:solidFill>
                <a:latin typeface="Calibri" panose="020F0502020204030204" pitchFamily="34" charset="0"/>
              </a:rPr>
              <a:t>Sobre a língua. Os contos, poesia, teatro,  fábulas, provérbios,... </a:t>
            </a:r>
          </a:p>
        </p:txBody>
      </p:sp>
      <p:sp>
        <p:nvSpPr>
          <p:cNvPr id="9" name="Marcador de Posição de Conteúdo 3"/>
          <p:cNvSpPr txBox="1">
            <a:spLocks/>
          </p:cNvSpPr>
          <p:nvPr/>
        </p:nvSpPr>
        <p:spPr>
          <a:xfrm>
            <a:off x="1302237" y="1317812"/>
            <a:ext cx="6320119" cy="793378"/>
          </a:xfrm>
          <a:prstGeom prst="rect">
            <a:avLst/>
          </a:prstGeom>
          <a:solidFill>
            <a:schemeClr val="bg1"/>
          </a:solidFill>
          <a:ln w="38100">
            <a:solidFill>
              <a:srgbClr val="BC0E3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pt-PT" altLang="pt-PT" b="1" dirty="0"/>
              <a:t>8 – Língua. Linguística. </a:t>
            </a:r>
            <a:r>
              <a:rPr lang="pt-PT" altLang="pt-PT" b="1" dirty="0" smtClean="0"/>
              <a:t>Literatura</a:t>
            </a:r>
            <a:endParaRPr lang="pt-PT" altLang="pt-PT" b="1" dirty="0"/>
          </a:p>
        </p:txBody>
      </p:sp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972" y="4242362"/>
            <a:ext cx="1724647" cy="1724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451" y="3908057"/>
            <a:ext cx="1647162" cy="2058952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4895" y="4052877"/>
            <a:ext cx="1457461" cy="191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30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21" y="-19391"/>
            <a:ext cx="8992379" cy="6864691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442913" y="18093"/>
            <a:ext cx="8038769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PT" sz="2800" b="1" dirty="0"/>
              <a:t>As classes da CDU</a:t>
            </a:r>
          </a:p>
        </p:txBody>
      </p:sp>
      <p:sp>
        <p:nvSpPr>
          <p:cNvPr id="8" name="Rectângulo 13"/>
          <p:cNvSpPr/>
          <p:nvPr/>
        </p:nvSpPr>
        <p:spPr>
          <a:xfrm>
            <a:off x="749761" y="2466310"/>
            <a:ext cx="742507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PT" sz="2800" b="1" kern="10" dirty="0">
                <a:ln w="9525">
                  <a:noFill/>
                  <a:round/>
                  <a:headEnd/>
                  <a:tailEnd/>
                </a:ln>
                <a:solidFill>
                  <a:srgbClr val="BC0E34"/>
                </a:solidFill>
                <a:latin typeface="Calibri" panose="020F0502020204030204" pitchFamily="34" charset="0"/>
              </a:rPr>
              <a:t>Sobre os países, continentes, sobre as pessoas famosas, sobre a história, o passado dos homens,...</a:t>
            </a:r>
          </a:p>
        </p:txBody>
      </p:sp>
      <p:sp>
        <p:nvSpPr>
          <p:cNvPr id="9" name="Marcador de Posição de Conteúdo 3"/>
          <p:cNvSpPr txBox="1">
            <a:spLocks/>
          </p:cNvSpPr>
          <p:nvPr/>
        </p:nvSpPr>
        <p:spPr>
          <a:xfrm>
            <a:off x="1302237" y="1317812"/>
            <a:ext cx="6320119" cy="793378"/>
          </a:xfrm>
          <a:prstGeom prst="rect">
            <a:avLst/>
          </a:prstGeom>
          <a:solidFill>
            <a:schemeClr val="bg1"/>
          </a:solidFill>
          <a:ln w="38100">
            <a:solidFill>
              <a:srgbClr val="BC0E3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charset="0"/>
              <a:buNone/>
            </a:pPr>
            <a:r>
              <a:rPr lang="pt-PT" b="1" dirty="0" smtClean="0"/>
              <a:t>9 – Geografia. Biografia. História</a:t>
            </a: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56" y="4182631"/>
            <a:ext cx="1216807" cy="1636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418" y="4788810"/>
            <a:ext cx="1171229" cy="1028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5"/>
          <a:srcRect t="42440" r="14632" b="9177"/>
          <a:stretch/>
        </p:blipFill>
        <p:spPr>
          <a:xfrm>
            <a:off x="6089011" y="4532244"/>
            <a:ext cx="1902050" cy="1576039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5474" y="4059849"/>
            <a:ext cx="1511939" cy="204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69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21" y="-19391"/>
            <a:ext cx="8992379" cy="6864691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442913" y="18093"/>
            <a:ext cx="8038769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PT" sz="2800" b="1" dirty="0" smtClean="0"/>
              <a:t>As subclasses da CDU</a:t>
            </a:r>
            <a:endParaRPr lang="pt-PT" sz="2800" b="1" dirty="0"/>
          </a:p>
        </p:txBody>
      </p:sp>
      <p:sp>
        <p:nvSpPr>
          <p:cNvPr id="18" name="Marcador de Posição de Conteúdo 2"/>
          <p:cNvSpPr>
            <a:spLocks noGrp="1"/>
          </p:cNvSpPr>
          <p:nvPr>
            <p:ph idx="1"/>
          </p:nvPr>
        </p:nvSpPr>
        <p:spPr>
          <a:xfrm>
            <a:off x="442913" y="834888"/>
            <a:ext cx="7886700" cy="6652590"/>
          </a:xfrm>
        </p:spPr>
        <p:txBody>
          <a:bodyPr rtlCol="0">
            <a:normAutofit/>
          </a:bodyPr>
          <a:lstStyle/>
          <a:p>
            <a:pPr marL="355600" lvl="0" indent="-177800" algn="just" fontAlgn="base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pt-PT" altLang="pt-PT" sz="2400" dirty="0" smtClean="0"/>
              <a:t>Cada </a:t>
            </a:r>
            <a:r>
              <a:rPr lang="pt-PT" altLang="pt-PT" sz="2400" dirty="0"/>
              <a:t>número </a:t>
            </a:r>
            <a:r>
              <a:rPr lang="pt-PT" altLang="pt-PT" sz="2400" dirty="0" smtClean="0"/>
              <a:t>da CDU corresponde </a:t>
            </a:r>
            <a:r>
              <a:rPr lang="pt-PT" altLang="pt-PT" sz="2400" dirty="0"/>
              <a:t>a um assunto </a:t>
            </a:r>
            <a:r>
              <a:rPr lang="pt-PT" altLang="pt-PT" sz="2400" dirty="0" smtClean="0"/>
              <a:t>geral</a:t>
            </a:r>
          </a:p>
          <a:p>
            <a:pPr marL="355600" lvl="0" indent="-177800" algn="just" fontAlgn="base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pt-PT" sz="2400" dirty="0" smtClean="0"/>
              <a:t>Cada </a:t>
            </a:r>
            <a:r>
              <a:rPr lang="pt-PT" sz="2400" dirty="0"/>
              <a:t>classe principal subdivide-se </a:t>
            </a:r>
            <a:r>
              <a:rPr lang="pt-PT" sz="2400" dirty="0" smtClean="0"/>
              <a:t>(decimalmente) </a:t>
            </a:r>
            <a:r>
              <a:rPr lang="pt-PT" sz="2400" dirty="0"/>
              <a:t>em subclasses </a:t>
            </a:r>
            <a:r>
              <a:rPr lang="pt-PT" sz="2400" dirty="0" smtClean="0"/>
              <a:t>mais especializadas que, </a:t>
            </a:r>
            <a:r>
              <a:rPr lang="pt-PT" sz="2400" dirty="0"/>
              <a:t>por sua </a:t>
            </a:r>
            <a:r>
              <a:rPr lang="pt-PT" sz="2400" dirty="0" smtClean="0"/>
              <a:t>vez, </a:t>
            </a:r>
            <a:r>
              <a:rPr lang="pt-PT" sz="2400" dirty="0"/>
              <a:t>também </a:t>
            </a:r>
            <a:r>
              <a:rPr lang="pt-PT" sz="2400" dirty="0" smtClean="0"/>
              <a:t>se vão subdividindo</a:t>
            </a:r>
          </a:p>
          <a:p>
            <a:pPr marL="355600" lvl="0" indent="-177800" algn="just" fontAlgn="base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pt-PT" altLang="pt-PT" sz="2400" dirty="0" smtClean="0"/>
              <a:t>Os </a:t>
            </a:r>
            <a:r>
              <a:rPr lang="pt-PT" altLang="pt-PT" sz="2400" dirty="0"/>
              <a:t>números </a:t>
            </a:r>
            <a:r>
              <a:rPr lang="pt-PT" altLang="pt-PT" sz="2400" dirty="0" smtClean="0"/>
              <a:t>das subclasses </a:t>
            </a:r>
            <a:r>
              <a:rPr lang="pt-PT" altLang="pt-PT" sz="2400" dirty="0"/>
              <a:t>começam sempre pelo mesmo algarismo da classe</a:t>
            </a:r>
            <a:endParaRPr lang="pt-PT" altLang="pt-PT" sz="2400" dirty="0" smtClean="0"/>
          </a:p>
          <a:p>
            <a:pPr marL="627063" indent="0" algn="just" fontAlgn="base">
              <a:lnSpc>
                <a:spcPct val="110000"/>
              </a:lnSpc>
              <a:spcBef>
                <a:spcPts val="600"/>
              </a:spcBef>
              <a:buClr>
                <a:srgbClr val="C00000"/>
              </a:buClr>
              <a:buSzPct val="80000"/>
              <a:buNone/>
              <a:defRPr/>
            </a:pPr>
            <a:r>
              <a:rPr lang="pt-PT" sz="3600" b="1" dirty="0" smtClean="0">
                <a:solidFill>
                  <a:srgbClr val="BC0E34"/>
                </a:solidFill>
              </a:rPr>
              <a:t>5</a:t>
            </a:r>
            <a:r>
              <a:rPr lang="pt-PT" sz="2400" b="1" dirty="0" smtClean="0"/>
              <a:t> </a:t>
            </a:r>
            <a:r>
              <a:rPr lang="pt-PT" sz="2400" dirty="0" smtClean="0"/>
              <a:t> </a:t>
            </a:r>
            <a:r>
              <a:rPr lang="pt-PT" altLang="pt-PT" sz="2400" dirty="0"/>
              <a:t>Matemática. Ciências Naturais</a:t>
            </a:r>
          </a:p>
          <a:p>
            <a:pPr marL="981075" indent="0">
              <a:buNone/>
            </a:pPr>
            <a:r>
              <a:rPr lang="pt-PT" sz="3600" b="1" dirty="0">
                <a:solidFill>
                  <a:srgbClr val="BC0E34"/>
                </a:solidFill>
              </a:rPr>
              <a:t>5</a:t>
            </a:r>
            <a:r>
              <a:rPr lang="pt-PT" sz="3600" dirty="0" smtClean="0"/>
              <a:t>1</a:t>
            </a:r>
            <a:r>
              <a:rPr lang="pt-PT" sz="2400" dirty="0" smtClean="0"/>
              <a:t> </a:t>
            </a:r>
            <a:r>
              <a:rPr lang="pt-PT" sz="2400" dirty="0"/>
              <a:t>Matemática </a:t>
            </a:r>
          </a:p>
          <a:p>
            <a:pPr marL="981075" indent="0">
              <a:buNone/>
            </a:pPr>
            <a:r>
              <a:rPr lang="pt-PT" sz="3600" b="1" dirty="0">
                <a:solidFill>
                  <a:srgbClr val="BC0E34"/>
                </a:solidFill>
              </a:rPr>
              <a:t>5</a:t>
            </a:r>
            <a:r>
              <a:rPr lang="pt-PT" sz="3600" dirty="0"/>
              <a:t>2</a:t>
            </a:r>
            <a:r>
              <a:rPr lang="pt-PT" sz="2400" dirty="0"/>
              <a:t> </a:t>
            </a:r>
            <a:r>
              <a:rPr lang="pt-PT" sz="2400" dirty="0" smtClean="0"/>
              <a:t>Astronomia</a:t>
            </a:r>
          </a:p>
          <a:p>
            <a:pPr marL="981075" indent="0">
              <a:spcBef>
                <a:spcPts val="0"/>
              </a:spcBef>
              <a:buNone/>
            </a:pPr>
            <a:r>
              <a:rPr lang="pt-PT" sz="2400" dirty="0" smtClean="0"/>
              <a:t>…</a:t>
            </a:r>
            <a:endParaRPr lang="pt-PT" sz="2400" b="1" dirty="0" smtClean="0"/>
          </a:p>
          <a:p>
            <a:pPr marL="177800" indent="0" algn="just" fontAlgn="base">
              <a:lnSpc>
                <a:spcPct val="110000"/>
              </a:lnSpc>
              <a:spcBef>
                <a:spcPts val="1800"/>
              </a:spcBef>
              <a:spcAft>
                <a:spcPts val="1800"/>
              </a:spcAft>
              <a:buClr>
                <a:srgbClr val="C00000"/>
              </a:buClr>
              <a:buSzPct val="80000"/>
              <a:buNone/>
              <a:defRPr/>
            </a:pPr>
            <a:endParaRPr lang="pt-PT" sz="2400" dirty="0"/>
          </a:p>
          <a:p>
            <a:pPr marL="355600" lvl="0" indent="-177800" algn="just" fontAlgn="base">
              <a:lnSpc>
                <a:spcPct val="110000"/>
              </a:lnSpc>
              <a:spcBef>
                <a:spcPts val="1800"/>
              </a:spcBef>
              <a:spcAft>
                <a:spcPts val="18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§"/>
              <a:defRPr/>
            </a:pPr>
            <a:endParaRPr lang="pt-PT" altLang="pt-PT" sz="2200" dirty="0" smtClean="0"/>
          </a:p>
          <a:p>
            <a:pPr marL="355600" lvl="0" indent="-177800" algn="just" fontAlgn="base">
              <a:lnSpc>
                <a:spcPct val="110000"/>
              </a:lnSpc>
              <a:spcBef>
                <a:spcPts val="1800"/>
              </a:spcBef>
              <a:spcAft>
                <a:spcPts val="18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§"/>
              <a:defRPr/>
            </a:pPr>
            <a:endParaRPr lang="pt-PT" sz="2200" dirty="0"/>
          </a:p>
          <a:p>
            <a:pPr marL="355600" lvl="0" indent="-177800" algn="just" fontAlgn="base">
              <a:lnSpc>
                <a:spcPct val="110000"/>
              </a:lnSpc>
              <a:spcBef>
                <a:spcPts val="1800"/>
              </a:spcBef>
              <a:spcAft>
                <a:spcPts val="18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§"/>
              <a:defRPr/>
            </a:pPr>
            <a:endParaRPr lang="pt-PT" sz="2200" dirty="0" smtClean="0"/>
          </a:p>
          <a:p>
            <a:pPr marL="355600" lvl="0" indent="-177800" algn="just" fontAlgn="base">
              <a:lnSpc>
                <a:spcPct val="110000"/>
              </a:lnSpc>
              <a:spcBef>
                <a:spcPts val="1800"/>
              </a:spcBef>
              <a:spcAft>
                <a:spcPts val="18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§"/>
              <a:defRPr/>
            </a:pPr>
            <a:endParaRPr lang="pt-PT" sz="2200" dirty="0" smtClean="0"/>
          </a:p>
        </p:txBody>
      </p:sp>
    </p:spTree>
    <p:extLst>
      <p:ext uri="{BB962C8B-B14F-4D97-AF65-F5344CB8AC3E}">
        <p14:creationId xmlns:p14="http://schemas.microsoft.com/office/powerpoint/2010/main" val="153216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21" y="-29057"/>
            <a:ext cx="8992379" cy="6864691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442913" y="18093"/>
            <a:ext cx="8038769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PT" sz="2800" b="1" dirty="0" smtClean="0"/>
              <a:t>Bibliotecas Escolares</a:t>
            </a:r>
            <a:endParaRPr lang="pt-PT" sz="2800" b="1" dirty="0"/>
          </a:p>
        </p:txBody>
      </p:sp>
      <p:sp>
        <p:nvSpPr>
          <p:cNvPr id="18" name="Marcador de Posição de Conteúdo 2"/>
          <p:cNvSpPr>
            <a:spLocks noGrp="1"/>
          </p:cNvSpPr>
          <p:nvPr>
            <p:ph idx="1"/>
          </p:nvPr>
        </p:nvSpPr>
        <p:spPr>
          <a:xfrm>
            <a:off x="442913" y="998731"/>
            <a:ext cx="7561400" cy="5157096"/>
          </a:xfrm>
        </p:spPr>
        <p:txBody>
          <a:bodyPr rtlCol="0">
            <a:normAutofit/>
          </a:bodyPr>
          <a:lstStyle/>
          <a:p>
            <a:pPr marL="355600" indent="-177800" algn="just">
              <a:lnSpc>
                <a:spcPct val="110000"/>
              </a:lnSpc>
              <a:spcBef>
                <a:spcPts val="1800"/>
              </a:spcBef>
              <a:spcAft>
                <a:spcPts val="18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pt-PT" sz="2200" dirty="0"/>
              <a:t>Nas bibliotecas a classe (ou subclasse) da CDU encontra-se registada:</a:t>
            </a:r>
          </a:p>
          <a:p>
            <a:pPr marL="355600" indent="-177800" algn="just">
              <a:lnSpc>
                <a:spcPct val="110000"/>
              </a:lnSpc>
              <a:spcBef>
                <a:spcPts val="1800"/>
              </a:spcBef>
              <a:spcAft>
                <a:spcPts val="18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pt-PT" sz="2200" dirty="0" smtClean="0"/>
              <a:t>No topo das estantes</a:t>
            </a:r>
          </a:p>
          <a:p>
            <a:pPr marL="355600" indent="-177800" algn="just">
              <a:lnSpc>
                <a:spcPct val="110000"/>
              </a:lnSpc>
              <a:spcBef>
                <a:spcPts val="0"/>
              </a:spcBef>
              <a:buClr>
                <a:srgbClr val="C00000"/>
              </a:buClr>
              <a:buSzPct val="80000"/>
              <a:buFont typeface="Wingdings" panose="05000000000000000000" pitchFamily="2" charset="2"/>
              <a:buChar char="§"/>
              <a:defRPr/>
            </a:pPr>
            <a:endParaRPr lang="pt-PT" sz="22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54" t="15265" r="1304" b="5314"/>
          <a:stretch/>
        </p:blipFill>
        <p:spPr>
          <a:xfrm>
            <a:off x="3772475" y="1758768"/>
            <a:ext cx="2131473" cy="4492487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15" t="15265" r="17591" b="77768"/>
          <a:stretch/>
        </p:blipFill>
        <p:spPr>
          <a:xfrm>
            <a:off x="6284581" y="1663340"/>
            <a:ext cx="2197101" cy="990959"/>
          </a:xfrm>
          <a:prstGeom prst="rect">
            <a:avLst/>
          </a:prstGeom>
        </p:spPr>
      </p:pic>
      <p:cxnSp>
        <p:nvCxnSpPr>
          <p:cNvPr id="8" name="Conexão reta 7"/>
          <p:cNvCxnSpPr/>
          <p:nvPr/>
        </p:nvCxnSpPr>
        <p:spPr>
          <a:xfrm>
            <a:off x="5395561" y="2006419"/>
            <a:ext cx="1310039" cy="152400"/>
          </a:xfrm>
          <a:prstGeom prst="line">
            <a:avLst/>
          </a:prstGeom>
          <a:ln w="28575">
            <a:solidFill>
              <a:srgbClr val="F72E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602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21" y="-44791"/>
            <a:ext cx="8992379" cy="6864691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442913" y="18093"/>
            <a:ext cx="8038769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PT" sz="2800" b="1" dirty="0" smtClean="0"/>
              <a:t>Bibliotecas Escolares</a:t>
            </a:r>
            <a:endParaRPr lang="pt-PT" sz="2800" b="1" dirty="0"/>
          </a:p>
        </p:txBody>
      </p:sp>
      <p:sp>
        <p:nvSpPr>
          <p:cNvPr id="18" name="Marcador de Posição de Conteúdo 2"/>
          <p:cNvSpPr>
            <a:spLocks noGrp="1"/>
          </p:cNvSpPr>
          <p:nvPr>
            <p:ph idx="1"/>
          </p:nvPr>
        </p:nvSpPr>
        <p:spPr>
          <a:xfrm>
            <a:off x="442913" y="1231004"/>
            <a:ext cx="7561400" cy="5157096"/>
          </a:xfrm>
        </p:spPr>
        <p:txBody>
          <a:bodyPr rtlCol="0">
            <a:normAutofit/>
          </a:bodyPr>
          <a:lstStyle/>
          <a:p>
            <a:pPr marL="355600" indent="-177800" algn="just">
              <a:lnSpc>
                <a:spcPct val="110000"/>
              </a:lnSpc>
              <a:spcBef>
                <a:spcPts val="1800"/>
              </a:spcBef>
              <a:spcAft>
                <a:spcPts val="18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pt-PT" sz="2200" smtClean="0"/>
              <a:t>Nas diferentes </a:t>
            </a:r>
            <a:r>
              <a:rPr lang="pt-PT" sz="2200" dirty="0" smtClean="0"/>
              <a:t>prateleiras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991" y="2170239"/>
            <a:ext cx="5009322" cy="3169366"/>
          </a:xfrm>
          <a:prstGeom prst="rect">
            <a:avLst/>
          </a:prstGeom>
        </p:spPr>
      </p:pic>
      <p:cxnSp>
        <p:nvCxnSpPr>
          <p:cNvPr id="8" name="Conexão reta 7"/>
          <p:cNvCxnSpPr/>
          <p:nvPr/>
        </p:nvCxnSpPr>
        <p:spPr>
          <a:xfrm>
            <a:off x="1696278" y="2170239"/>
            <a:ext cx="1550505" cy="2905344"/>
          </a:xfrm>
          <a:prstGeom prst="line">
            <a:avLst/>
          </a:prstGeom>
          <a:ln w="28575">
            <a:solidFill>
              <a:srgbClr val="BC0E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022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21" y="-19391"/>
            <a:ext cx="8992379" cy="6864691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442913" y="18093"/>
            <a:ext cx="8038769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PT" sz="2800" b="1" dirty="0" smtClean="0"/>
              <a:t>Bibliotecas Escolares</a:t>
            </a:r>
            <a:endParaRPr lang="pt-PT" sz="2800" b="1" dirty="0"/>
          </a:p>
        </p:txBody>
      </p:sp>
      <p:sp>
        <p:nvSpPr>
          <p:cNvPr id="18" name="Marcador de Posição de Conteúdo 2"/>
          <p:cNvSpPr>
            <a:spLocks noGrp="1"/>
          </p:cNvSpPr>
          <p:nvPr>
            <p:ph idx="1"/>
          </p:nvPr>
        </p:nvSpPr>
        <p:spPr>
          <a:xfrm>
            <a:off x="442913" y="1231004"/>
            <a:ext cx="7561400" cy="5157096"/>
          </a:xfrm>
        </p:spPr>
        <p:txBody>
          <a:bodyPr rtlCol="0">
            <a:normAutofit/>
          </a:bodyPr>
          <a:lstStyle/>
          <a:p>
            <a:pPr marL="355600" indent="-177800" algn="just">
              <a:lnSpc>
                <a:spcPct val="110000"/>
              </a:lnSpc>
              <a:spcBef>
                <a:spcPts val="1800"/>
              </a:spcBef>
              <a:spcAft>
                <a:spcPts val="18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pt-PT" sz="2200" dirty="0" smtClean="0"/>
              <a:t>Na cota, colocada na lombada dos documentos</a:t>
            </a:r>
          </a:p>
          <a:p>
            <a:pPr marL="355600" indent="-177800" algn="just">
              <a:lnSpc>
                <a:spcPct val="110000"/>
              </a:lnSpc>
              <a:spcBef>
                <a:spcPts val="0"/>
              </a:spcBef>
              <a:buClr>
                <a:srgbClr val="C00000"/>
              </a:buClr>
              <a:buSzPct val="80000"/>
              <a:buFont typeface="Wingdings" panose="05000000000000000000" pitchFamily="2" charset="2"/>
              <a:buChar char="§"/>
              <a:defRPr/>
            </a:pPr>
            <a:endParaRPr lang="pt-PT" sz="2200" dirty="0" smtClean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91" t="26667" r="17697" b="25871"/>
          <a:stretch/>
        </p:blipFill>
        <p:spPr>
          <a:xfrm>
            <a:off x="3571333" y="2671096"/>
            <a:ext cx="4214447" cy="2935203"/>
          </a:xfrm>
          <a:prstGeom prst="rect">
            <a:avLst/>
          </a:prstGeom>
        </p:spPr>
      </p:pic>
      <p:cxnSp>
        <p:nvCxnSpPr>
          <p:cNvPr id="6" name="Conexão reta 5"/>
          <p:cNvCxnSpPr/>
          <p:nvPr/>
        </p:nvCxnSpPr>
        <p:spPr>
          <a:xfrm>
            <a:off x="1842052" y="2080591"/>
            <a:ext cx="1934818" cy="2690192"/>
          </a:xfrm>
          <a:prstGeom prst="line">
            <a:avLst/>
          </a:prstGeom>
          <a:ln w="28575">
            <a:solidFill>
              <a:srgbClr val="BC0E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191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-1" y="3193577"/>
            <a:ext cx="9139237" cy="2755607"/>
          </a:xfrm>
          <a:prstGeom prst="rect">
            <a:avLst/>
          </a:prstGeom>
          <a:solidFill>
            <a:srgbClr val="BC0E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PT"/>
          </a:p>
        </p:txBody>
      </p:sp>
      <p:sp>
        <p:nvSpPr>
          <p:cNvPr id="20" name="Retângulo 19"/>
          <p:cNvSpPr/>
          <p:nvPr/>
        </p:nvSpPr>
        <p:spPr bwMode="auto">
          <a:xfrm>
            <a:off x="0" y="6546574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200" kern="0" spc="650" dirty="0">
                <a:latin typeface="+mn-lt"/>
                <a:cs typeface="+mn-cs"/>
              </a:rPr>
              <a:t>Literacias na escola: formar os parceiros da biblioteca</a:t>
            </a:r>
          </a:p>
        </p:txBody>
      </p:sp>
      <p:sp>
        <p:nvSpPr>
          <p:cNvPr id="9" name="Marcador de Posição de Conteúdo 2"/>
          <p:cNvSpPr txBox="1">
            <a:spLocks/>
          </p:cNvSpPr>
          <p:nvPr/>
        </p:nvSpPr>
        <p:spPr>
          <a:xfrm>
            <a:off x="295791" y="3418536"/>
            <a:ext cx="8547652" cy="230568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1800" b="1" dirty="0">
                <a:solidFill>
                  <a:schemeClr val="bg1"/>
                </a:solidFill>
              </a:rPr>
              <a:t>Outros recursos no </a:t>
            </a:r>
            <a:r>
              <a:rPr lang="pt-PT" sz="1800" b="1" dirty="0" smtClean="0">
                <a:solidFill>
                  <a:schemeClr val="bg1"/>
                </a:solidFill>
              </a:rPr>
              <a:t>Aprendiz </a:t>
            </a:r>
            <a:r>
              <a:rPr lang="pt-PT" sz="1800" b="1" dirty="0">
                <a:solidFill>
                  <a:schemeClr val="bg1"/>
                </a:solidFill>
              </a:rPr>
              <a:t>de </a:t>
            </a:r>
            <a:r>
              <a:rPr lang="pt-PT" sz="1800" b="1" dirty="0" smtClean="0">
                <a:solidFill>
                  <a:schemeClr val="bg1"/>
                </a:solidFill>
              </a:rPr>
              <a:t>Investigador</a:t>
            </a:r>
            <a:endParaRPr lang="pt-PT" sz="18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pt-PT" sz="2000" dirty="0">
                <a:solidFill>
                  <a:schemeClr val="bg1"/>
                </a:solidFill>
              </a:rPr>
              <a:t>Tutoriais em PowerPoint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pt-PT" sz="2000" dirty="0">
                <a:solidFill>
                  <a:schemeClr val="bg1"/>
                </a:solidFill>
              </a:rPr>
              <a:t>Tutoriais em vídeo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pt-PT" sz="2000" dirty="0">
                <a:solidFill>
                  <a:schemeClr val="bg1"/>
                </a:solidFill>
              </a:rPr>
              <a:t>Tutoriais com exercícios de auto verificação e autocorreção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pt-PT" sz="2000" dirty="0">
                <a:solidFill>
                  <a:schemeClr val="bg1"/>
                </a:solidFill>
              </a:rPr>
              <a:t>Grelhas de apoio ao trabalho do aluno </a:t>
            </a:r>
            <a:endParaRPr lang="pt-PT" sz="2000" dirty="0" smtClean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endParaRPr lang="pt-PT" sz="2000" dirty="0" smtClean="0">
              <a:solidFill>
                <a:schemeClr val="bg1"/>
              </a:solidFill>
            </a:endParaRPr>
          </a:p>
          <a:p>
            <a:pPr marL="0" indent="0" algn="r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pt-PT" b="1" dirty="0">
                <a:solidFill>
                  <a:schemeClr val="bg1"/>
                </a:solidFill>
              </a:rPr>
              <a:t>aprendizinvestigador.pt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0" y="608807"/>
            <a:ext cx="9139237" cy="2202631"/>
          </a:xfrm>
          <a:prstGeom prst="rect">
            <a:avLst/>
          </a:prstGeom>
          <a:solidFill>
            <a:srgbClr val="BC0E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PT"/>
          </a:p>
        </p:txBody>
      </p:sp>
      <p:sp>
        <p:nvSpPr>
          <p:cNvPr id="15" name="Marcador de Posição de Conteúdo 2"/>
          <p:cNvSpPr txBox="1">
            <a:spLocks/>
          </p:cNvSpPr>
          <p:nvPr/>
        </p:nvSpPr>
        <p:spPr>
          <a:xfrm>
            <a:off x="181574" y="891748"/>
            <a:ext cx="8547652" cy="163674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pt-PT" sz="2400" b="1" dirty="0" smtClean="0">
              <a:solidFill>
                <a:schemeClr val="bg1"/>
              </a:solidFill>
            </a:endParaRPr>
          </a:p>
        </p:txBody>
      </p:sp>
      <p:grpSp>
        <p:nvGrpSpPr>
          <p:cNvPr id="16" name="Grupo 15"/>
          <p:cNvGrpSpPr/>
          <p:nvPr/>
        </p:nvGrpSpPr>
        <p:grpSpPr>
          <a:xfrm>
            <a:off x="0" y="154657"/>
            <a:ext cx="9143999" cy="65840"/>
            <a:chOff x="0" y="154657"/>
            <a:chExt cx="9143999" cy="65840"/>
          </a:xfrm>
        </p:grpSpPr>
        <p:sp>
          <p:nvSpPr>
            <p:cNvPr id="17" name="Retângulo 16"/>
            <p:cNvSpPr/>
            <p:nvPr/>
          </p:nvSpPr>
          <p:spPr>
            <a:xfrm>
              <a:off x="0" y="166628"/>
              <a:ext cx="2949620" cy="53869"/>
            </a:xfrm>
            <a:prstGeom prst="rect">
              <a:avLst/>
            </a:prstGeom>
            <a:solidFill>
              <a:srgbClr val="BC0E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8" name="Retângulo 17"/>
            <p:cNvSpPr/>
            <p:nvPr/>
          </p:nvSpPr>
          <p:spPr>
            <a:xfrm>
              <a:off x="6194379" y="154657"/>
              <a:ext cx="2949620" cy="658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9" name="Retângulo 18"/>
            <p:cNvSpPr/>
            <p:nvPr/>
          </p:nvSpPr>
          <p:spPr>
            <a:xfrm>
              <a:off x="3097189" y="166628"/>
              <a:ext cx="2949620" cy="53869"/>
            </a:xfrm>
            <a:prstGeom prst="rect">
              <a:avLst/>
            </a:prstGeom>
            <a:solidFill>
              <a:srgbClr val="EF2D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</p:spTree>
    <p:extLst>
      <p:ext uri="{BB962C8B-B14F-4D97-AF65-F5344CB8AC3E}">
        <p14:creationId xmlns:p14="http://schemas.microsoft.com/office/powerpoint/2010/main" val="101961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1214651" y="1746913"/>
            <a:ext cx="5848758" cy="4264781"/>
          </a:xfrm>
          <a:noFill/>
        </p:spPr>
        <p:txBody>
          <a:bodyPr rtlCol="0">
            <a:normAutofit/>
          </a:bodyPr>
          <a:lstStyle/>
          <a:p>
            <a:pPr marL="185738" indent="-185738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>
                <a:srgbClr val="BC0E34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pt-PT" sz="2400" dirty="0" smtClean="0">
                <a:hlinkClick r:id="rId2" action="ppaction://hlinksldjump"/>
              </a:rPr>
              <a:t>O que é a CDU?</a:t>
            </a:r>
            <a:endParaRPr lang="pt-PT" sz="2400" dirty="0" smtClean="0"/>
          </a:p>
          <a:p>
            <a:pPr marL="185738" indent="-185738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>
                <a:srgbClr val="BC0E34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pt-PT" sz="2400" dirty="0" smtClean="0">
                <a:hlinkClick r:id="rId3" action="ppaction://hlinksldjump"/>
              </a:rPr>
              <a:t>As classes da CDU</a:t>
            </a:r>
            <a:endParaRPr lang="pt-PT" sz="2400" dirty="0"/>
          </a:p>
          <a:p>
            <a:pPr marL="185738" indent="-185738">
              <a:lnSpc>
                <a:spcPct val="110000"/>
              </a:lnSpc>
              <a:spcBef>
                <a:spcPts val="1800"/>
              </a:spcBef>
              <a:spcAft>
                <a:spcPts val="1800"/>
              </a:spcAft>
              <a:buClr>
                <a:srgbClr val="BC0E34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pt-PT" sz="2400" dirty="0">
                <a:hlinkClick r:id="rId4" action="ppaction://hlinksldjump"/>
              </a:rPr>
              <a:t>As subclasses da CDU</a:t>
            </a:r>
            <a:endParaRPr lang="pt-PT" sz="2400" dirty="0"/>
          </a:p>
          <a:p>
            <a:pPr marL="185738" indent="-185738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>
                <a:srgbClr val="BC0E34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pt-PT" sz="2400" dirty="0" smtClean="0">
                <a:hlinkClick r:id="rId5" action="ppaction://hlinksldjump"/>
              </a:rPr>
              <a:t>As Bibliotecas Escolares</a:t>
            </a:r>
            <a:endParaRPr lang="pt-PT" sz="2400" dirty="0"/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pt-PT" sz="2400" b="1" dirty="0"/>
          </a:p>
        </p:txBody>
      </p:sp>
      <p:sp>
        <p:nvSpPr>
          <p:cNvPr id="13" name="Retângulo 12"/>
          <p:cNvSpPr/>
          <p:nvPr/>
        </p:nvSpPr>
        <p:spPr>
          <a:xfrm>
            <a:off x="425569" y="191069"/>
            <a:ext cx="8038769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PT" sz="2800" b="1" dirty="0" smtClean="0">
                <a:solidFill>
                  <a:srgbClr val="BC0E34"/>
                </a:solidFill>
              </a:rPr>
              <a:t>sumário</a:t>
            </a:r>
            <a:endParaRPr lang="pt-PT" sz="2800" b="1" dirty="0">
              <a:solidFill>
                <a:srgbClr val="BC0E34"/>
              </a:solidFill>
            </a:endParaRPr>
          </a:p>
        </p:txBody>
      </p:sp>
      <p:grpSp>
        <p:nvGrpSpPr>
          <p:cNvPr id="22" name="Grupo 21"/>
          <p:cNvGrpSpPr/>
          <p:nvPr/>
        </p:nvGrpSpPr>
        <p:grpSpPr>
          <a:xfrm>
            <a:off x="227517" y="-6351"/>
            <a:ext cx="8991128" cy="6864351"/>
            <a:chOff x="152872" y="-6351"/>
            <a:chExt cx="8991128" cy="6864351"/>
          </a:xfrm>
        </p:grpSpPr>
        <p:sp>
          <p:nvSpPr>
            <p:cNvPr id="23" name="Retângulo 22"/>
            <p:cNvSpPr/>
            <p:nvPr/>
          </p:nvSpPr>
          <p:spPr bwMode="auto">
            <a:xfrm>
              <a:off x="8539162" y="-6351"/>
              <a:ext cx="604838" cy="6249988"/>
            </a:xfrm>
            <a:prstGeom prst="rect">
              <a:avLst/>
            </a:prstGeom>
            <a:solidFill>
              <a:srgbClr val="BC0E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PT"/>
            </a:p>
          </p:txBody>
        </p:sp>
        <p:sp>
          <p:nvSpPr>
            <p:cNvPr id="24" name="Retângulo 23"/>
            <p:cNvSpPr/>
            <p:nvPr/>
          </p:nvSpPr>
          <p:spPr bwMode="auto">
            <a:xfrm>
              <a:off x="182563" y="6415088"/>
              <a:ext cx="8407400" cy="27622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PT" sz="1200" kern="0" spc="650" dirty="0">
                  <a:latin typeface="+mn-lt"/>
                  <a:cs typeface="+mn-cs"/>
                </a:rPr>
                <a:t>Literacias na escola: formar os parceiros da biblioteca</a:t>
              </a:r>
            </a:p>
          </p:txBody>
        </p:sp>
        <p:pic>
          <p:nvPicPr>
            <p:cNvPr id="25" name="Imagem 24"/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rgbClr val="BC0E34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3673"/>
                      </a14:imgEffect>
                      <a14:imgEffect>
                        <a14:saturation sat="1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76" t="18203" r="15590" b="2536"/>
            <a:stretch/>
          </p:blipFill>
          <p:spPr>
            <a:xfrm>
              <a:off x="8539162" y="6243637"/>
              <a:ext cx="604838" cy="614363"/>
            </a:xfrm>
            <a:prstGeom prst="rect">
              <a:avLst/>
            </a:prstGeom>
          </p:spPr>
        </p:pic>
        <p:grpSp>
          <p:nvGrpSpPr>
            <p:cNvPr id="26" name="Grupo 25"/>
            <p:cNvGrpSpPr/>
            <p:nvPr/>
          </p:nvGrpSpPr>
          <p:grpSpPr>
            <a:xfrm rot="5400000">
              <a:off x="-3042398" y="3195270"/>
              <a:ext cx="6449921" cy="59381"/>
              <a:chOff x="0" y="154657"/>
              <a:chExt cx="9143999" cy="65840"/>
            </a:xfrm>
          </p:grpSpPr>
          <p:sp>
            <p:nvSpPr>
              <p:cNvPr id="27" name="Retângulo 26"/>
              <p:cNvSpPr/>
              <p:nvPr/>
            </p:nvSpPr>
            <p:spPr>
              <a:xfrm>
                <a:off x="0" y="166628"/>
                <a:ext cx="2949620" cy="53869"/>
              </a:xfrm>
              <a:prstGeom prst="rect">
                <a:avLst/>
              </a:prstGeom>
              <a:solidFill>
                <a:srgbClr val="BC0E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8" name="Retângulo 27"/>
              <p:cNvSpPr/>
              <p:nvPr/>
            </p:nvSpPr>
            <p:spPr>
              <a:xfrm>
                <a:off x="6194379" y="154657"/>
                <a:ext cx="2949620" cy="6584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9" name="Retângulo 28"/>
              <p:cNvSpPr/>
              <p:nvPr/>
            </p:nvSpPr>
            <p:spPr>
              <a:xfrm>
                <a:off x="3097189" y="166628"/>
                <a:ext cx="2949620" cy="53869"/>
              </a:xfrm>
              <a:prstGeom prst="rect">
                <a:avLst/>
              </a:prstGeom>
              <a:solidFill>
                <a:srgbClr val="EF2D5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790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-11671" y="768765"/>
            <a:ext cx="9144000" cy="6248400"/>
          </a:xfrm>
          <a:prstGeom prst="rect">
            <a:avLst/>
          </a:prstGeom>
          <a:solidFill>
            <a:srgbClr val="BC0E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4294967295"/>
          </p:nvPr>
        </p:nvSpPr>
        <p:spPr>
          <a:xfrm>
            <a:off x="286503" y="1063316"/>
            <a:ext cx="8559322" cy="2370516"/>
          </a:xfrm>
        </p:spPr>
        <p:txBody>
          <a:bodyPr rtlCol="0" anchor="t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pt-PT" sz="1800" b="1" dirty="0" smtClean="0">
                <a:solidFill>
                  <a:schemeClr val="bg1"/>
                </a:solidFill>
              </a:rPr>
              <a:t>Ficha técnica</a:t>
            </a:r>
          </a:p>
          <a:p>
            <a:pPr marL="723900" indent="-723900" algn="just">
              <a:spcBef>
                <a:spcPts val="0"/>
              </a:spcBef>
              <a:buNone/>
            </a:pPr>
            <a:endParaRPr lang="pt-PT" sz="800" b="1" dirty="0" smtClean="0">
              <a:solidFill>
                <a:schemeClr val="bg1"/>
              </a:solidFill>
            </a:endParaRPr>
          </a:p>
          <a:p>
            <a:pPr marL="723900" indent="-72390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pt-PT" sz="1500" b="1" dirty="0" smtClean="0">
                <a:solidFill>
                  <a:schemeClr val="bg1"/>
                </a:solidFill>
              </a:rPr>
              <a:t>Título: </a:t>
            </a:r>
            <a:r>
              <a:rPr lang="pt-PT" sz="1500" dirty="0" smtClean="0">
                <a:solidFill>
                  <a:schemeClr val="bg1"/>
                </a:solidFill>
              </a:rPr>
              <a:t>O aprendiz de investigador. Encontrar informação. A CDU. Ensino básico 1.º CEB.</a:t>
            </a:r>
          </a:p>
          <a:p>
            <a:pPr marL="723900" indent="-72390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pt-PT" sz="1500" b="1" dirty="0" smtClean="0">
                <a:solidFill>
                  <a:schemeClr val="bg1"/>
                </a:solidFill>
              </a:rPr>
              <a:t>Autores: </a:t>
            </a:r>
            <a:r>
              <a:rPr lang="pt-PT" sz="1500" dirty="0" smtClean="0">
                <a:solidFill>
                  <a:schemeClr val="bg1"/>
                </a:solidFill>
              </a:rPr>
              <a:t>Graça Silva, Isabel Bernardo e João Martins  |  Projeto </a:t>
            </a:r>
            <a:r>
              <a:rPr lang="pt-PT" sz="1500" i="1" dirty="0" smtClean="0">
                <a:solidFill>
                  <a:schemeClr val="bg1"/>
                </a:solidFill>
              </a:rPr>
              <a:t>Literacias na escola: formar os parceiros da biblioteca</a:t>
            </a: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pt-PT" sz="1500" b="1" dirty="0" smtClean="0">
                <a:solidFill>
                  <a:schemeClr val="bg1"/>
                </a:solidFill>
              </a:rPr>
              <a:t>Fotos</a:t>
            </a:r>
            <a:r>
              <a:rPr lang="pt-PT" sz="1500" b="1" dirty="0">
                <a:solidFill>
                  <a:schemeClr val="bg1"/>
                </a:solidFill>
              </a:rPr>
              <a:t>:  </a:t>
            </a:r>
            <a:r>
              <a:rPr lang="pt-PT" sz="1500" dirty="0">
                <a:solidFill>
                  <a:schemeClr val="bg1"/>
                </a:solidFill>
              </a:rPr>
              <a:t>Graça </a:t>
            </a:r>
            <a:r>
              <a:rPr lang="pt-PT" sz="1500" dirty="0" smtClean="0">
                <a:solidFill>
                  <a:schemeClr val="bg1"/>
                </a:solidFill>
              </a:rPr>
              <a:t>Silva | José Plácido </a:t>
            </a: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pt-PT" sz="1500" b="1" dirty="0" smtClean="0">
                <a:solidFill>
                  <a:schemeClr val="bg1"/>
                </a:solidFill>
              </a:rPr>
              <a:t>Edição: </a:t>
            </a:r>
            <a:r>
              <a:rPr lang="pt-PT" sz="1500" dirty="0" smtClean="0">
                <a:solidFill>
                  <a:schemeClr val="bg1"/>
                </a:solidFill>
              </a:rPr>
              <a:t>Bibliotecas Escolares dos Agrupamentos de Escolas do Concelho de Cantanhede, 2016</a:t>
            </a: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endParaRPr lang="pt-PT" sz="2400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pt-PT" sz="4000" dirty="0">
              <a:solidFill>
                <a:schemeClr val="bg1"/>
              </a:solidFill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1" y="5078515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600" kern="100" spc="600" dirty="0">
                <a:solidFill>
                  <a:schemeClr val="bg1">
                    <a:lumMod val="85000"/>
                  </a:schemeClr>
                </a:solidFill>
              </a:rPr>
              <a:t>Literacias na escola: formar os parceiros da biblioteca</a:t>
            </a: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 rot="10800000" flipV="1">
            <a:off x="274834" y="4409268"/>
            <a:ext cx="846575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pt-PT" altLang="pt-PT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/>
            </a:r>
            <a:br>
              <a:rPr kumimoji="0" lang="pt-PT" altLang="pt-PT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</a:br>
            <a:r>
              <a:rPr lang="pt-PT" sz="1000" dirty="0">
                <a:solidFill>
                  <a:schemeClr val="bg1">
                    <a:lumMod val="95000"/>
                  </a:schemeClr>
                </a:solidFill>
              </a:rPr>
              <a:t>O aprendiz </a:t>
            </a:r>
            <a:r>
              <a:rPr lang="pt-PT" sz="1000" dirty="0" smtClean="0">
                <a:solidFill>
                  <a:schemeClr val="bg1">
                    <a:lumMod val="95000"/>
                  </a:schemeClr>
                </a:solidFill>
              </a:rPr>
              <a:t>de investigador. </a:t>
            </a:r>
            <a:r>
              <a:rPr lang="pt-PT" sz="1000" dirty="0">
                <a:solidFill>
                  <a:schemeClr val="bg1"/>
                </a:solidFill>
              </a:rPr>
              <a:t>Encontrar </a:t>
            </a:r>
            <a:r>
              <a:rPr lang="pt-PT" sz="1000" dirty="0" smtClean="0">
                <a:solidFill>
                  <a:schemeClr val="bg1"/>
                </a:solidFill>
              </a:rPr>
              <a:t>informação. A </a:t>
            </a:r>
            <a:r>
              <a:rPr lang="pt-PT" sz="1000" dirty="0">
                <a:solidFill>
                  <a:schemeClr val="bg1"/>
                </a:solidFill>
              </a:rPr>
              <a:t>CDU. Ensino básico 1.º CEB</a:t>
            </a:r>
            <a:r>
              <a:rPr lang="pt-PT" sz="1000" dirty="0" smtClean="0">
                <a:solidFill>
                  <a:schemeClr val="bg1">
                    <a:lumMod val="95000"/>
                  </a:schemeClr>
                </a:solidFill>
              </a:rPr>
              <a:t>. </a:t>
            </a:r>
            <a:r>
              <a:rPr kumimoji="0" lang="pt-PT" altLang="pt-PT" sz="1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by</a:t>
            </a:r>
            <a:r>
              <a:rPr kumimoji="0" lang="pt-PT" altLang="pt-PT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 Graça Silva, Isabel Bernardo e João Martins, Projeto Literacias na Escola: formar os parceiros da biblioteca </a:t>
            </a:r>
            <a:r>
              <a:rPr kumimoji="0" lang="pt-PT" altLang="pt-PT" sz="1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is</a:t>
            </a:r>
            <a:r>
              <a:rPr kumimoji="0" lang="pt-PT" altLang="pt-PT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t-PT" altLang="pt-PT" sz="1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licensed</a:t>
            </a:r>
            <a:r>
              <a:rPr kumimoji="0" lang="pt-PT" altLang="pt-PT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t-PT" altLang="pt-PT" sz="1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under</a:t>
            </a:r>
            <a:r>
              <a:rPr kumimoji="0" lang="pt-PT" altLang="pt-PT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 a Creative </a:t>
            </a:r>
            <a:r>
              <a:rPr kumimoji="0" lang="pt-PT" altLang="pt-PT" sz="1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Commons</a:t>
            </a:r>
            <a:r>
              <a:rPr kumimoji="0" lang="pt-PT" altLang="pt-PT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 Atribuição-</a:t>
            </a:r>
            <a:r>
              <a:rPr kumimoji="0" lang="pt-PT" altLang="pt-PT" sz="1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NãoComercial</a:t>
            </a:r>
            <a:r>
              <a:rPr kumimoji="0" lang="pt-PT" altLang="pt-PT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-</a:t>
            </a:r>
            <a:r>
              <a:rPr kumimoji="0" lang="pt-PT" altLang="pt-PT" sz="1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SemDerivações</a:t>
            </a:r>
            <a:r>
              <a:rPr kumimoji="0" lang="pt-PT" altLang="pt-PT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 4.0 Internacional </a:t>
            </a:r>
            <a:r>
              <a:rPr kumimoji="0" lang="pt-PT" altLang="pt-PT" sz="1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License</a:t>
            </a:r>
            <a:r>
              <a:rPr kumimoji="0" lang="pt-PT" altLang="pt-PT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ea typeface="Calibri" pitchFamily="34" charset="0"/>
                <a:cs typeface="Times New Roman" pitchFamily="18" charset="0"/>
              </a:rPr>
              <a:t>.</a:t>
            </a:r>
            <a:endParaRPr kumimoji="0" lang="pt-PT" altLang="pt-PT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cs typeface="Arial" pitchFamily="34" charset="0"/>
            </a:endParaRPr>
          </a:p>
        </p:txBody>
      </p:sp>
      <p:pic>
        <p:nvPicPr>
          <p:cNvPr id="16" name="Imagem 1" descr="Licença Creative Common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00" y="4202408"/>
            <a:ext cx="838200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upo 32"/>
          <p:cNvGrpSpPr/>
          <p:nvPr/>
        </p:nvGrpSpPr>
        <p:grpSpPr>
          <a:xfrm>
            <a:off x="0" y="154657"/>
            <a:ext cx="9143999" cy="65840"/>
            <a:chOff x="0" y="154657"/>
            <a:chExt cx="9143999" cy="65840"/>
          </a:xfrm>
        </p:grpSpPr>
        <p:sp>
          <p:nvSpPr>
            <p:cNvPr id="34" name="Retângulo 33"/>
            <p:cNvSpPr/>
            <p:nvPr/>
          </p:nvSpPr>
          <p:spPr>
            <a:xfrm>
              <a:off x="0" y="166628"/>
              <a:ext cx="2949620" cy="53869"/>
            </a:xfrm>
            <a:prstGeom prst="rect">
              <a:avLst/>
            </a:prstGeom>
            <a:solidFill>
              <a:srgbClr val="BC0E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35" name="Retângulo 34"/>
            <p:cNvSpPr/>
            <p:nvPr/>
          </p:nvSpPr>
          <p:spPr>
            <a:xfrm>
              <a:off x="6194379" y="154657"/>
              <a:ext cx="2949620" cy="658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36" name="Retângulo 35"/>
            <p:cNvSpPr/>
            <p:nvPr/>
          </p:nvSpPr>
          <p:spPr>
            <a:xfrm>
              <a:off x="3097189" y="166628"/>
              <a:ext cx="2949620" cy="53869"/>
            </a:xfrm>
            <a:prstGeom prst="rect">
              <a:avLst/>
            </a:prstGeom>
            <a:solidFill>
              <a:srgbClr val="EF2D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2" name="Grupo 1"/>
          <p:cNvGrpSpPr/>
          <p:nvPr/>
        </p:nvGrpSpPr>
        <p:grpSpPr>
          <a:xfrm>
            <a:off x="465739" y="5723669"/>
            <a:ext cx="8083943" cy="960499"/>
            <a:chOff x="483721" y="5674403"/>
            <a:chExt cx="8083943" cy="960499"/>
          </a:xfrm>
        </p:grpSpPr>
        <p:pic>
          <p:nvPicPr>
            <p:cNvPr id="28" name="Imagem 2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27" r="5450" b="22882"/>
            <a:stretch/>
          </p:blipFill>
          <p:spPr>
            <a:xfrm>
              <a:off x="483721" y="5674403"/>
              <a:ext cx="1197037" cy="960499"/>
            </a:xfrm>
            <a:prstGeom prst="rect">
              <a:avLst/>
            </a:prstGeom>
          </p:spPr>
        </p:pic>
        <p:pic>
          <p:nvPicPr>
            <p:cNvPr id="29" name="Imagem 2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26" t="16855" r="27369" b="6358"/>
            <a:stretch/>
          </p:blipFill>
          <p:spPr>
            <a:xfrm>
              <a:off x="5636636" y="5674403"/>
              <a:ext cx="1197037" cy="960499"/>
            </a:xfrm>
            <a:prstGeom prst="rect">
              <a:avLst/>
            </a:prstGeom>
          </p:spPr>
        </p:pic>
        <p:pic>
          <p:nvPicPr>
            <p:cNvPr id="30" name="Imagem 2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4" r="14192" b="18111"/>
            <a:stretch/>
          </p:blipFill>
          <p:spPr>
            <a:xfrm>
              <a:off x="2222496" y="5674403"/>
              <a:ext cx="1232857" cy="960499"/>
            </a:xfrm>
            <a:prstGeom prst="rect">
              <a:avLst/>
            </a:prstGeom>
          </p:spPr>
        </p:pic>
        <p:pic>
          <p:nvPicPr>
            <p:cNvPr id="31" name="Imagem 3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43" r="13744" b="11686"/>
            <a:stretch/>
          </p:blipFill>
          <p:spPr>
            <a:xfrm>
              <a:off x="7370626" y="5674403"/>
              <a:ext cx="1197038" cy="960499"/>
            </a:xfrm>
            <a:prstGeom prst="rect">
              <a:avLst/>
            </a:prstGeom>
          </p:spPr>
        </p:pic>
        <p:pic>
          <p:nvPicPr>
            <p:cNvPr id="37" name="Imagem 3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81" r="11511"/>
            <a:stretch/>
          </p:blipFill>
          <p:spPr>
            <a:xfrm>
              <a:off x="3997091" y="5674403"/>
              <a:ext cx="1102592" cy="960499"/>
            </a:xfrm>
            <a:prstGeom prst="rect">
              <a:avLst/>
            </a:prstGeom>
          </p:spPr>
        </p:pic>
      </p:grpSp>
      <p:grpSp>
        <p:nvGrpSpPr>
          <p:cNvPr id="32" name="Grupo 31"/>
          <p:cNvGrpSpPr/>
          <p:nvPr/>
        </p:nvGrpSpPr>
        <p:grpSpPr>
          <a:xfrm>
            <a:off x="5328846" y="3674065"/>
            <a:ext cx="3375728" cy="716624"/>
            <a:chOff x="5256559" y="3589214"/>
            <a:chExt cx="3375728" cy="716624"/>
          </a:xfrm>
        </p:grpSpPr>
        <p:grpSp>
          <p:nvGrpSpPr>
            <p:cNvPr id="39" name="Grupo 38"/>
            <p:cNvGrpSpPr/>
            <p:nvPr/>
          </p:nvGrpSpPr>
          <p:grpSpPr>
            <a:xfrm>
              <a:off x="6881198" y="3589214"/>
              <a:ext cx="1751089" cy="716624"/>
              <a:chOff x="6824386" y="3608651"/>
              <a:chExt cx="1751089" cy="716624"/>
            </a:xfrm>
          </p:grpSpPr>
          <p:pic>
            <p:nvPicPr>
              <p:cNvPr id="42" name="Picture 7"/>
              <p:cNvPicPr>
                <a:picLocks noChangeAspect="1" noChangeArrowheads="1"/>
              </p:cNvPicPr>
              <p:nvPr/>
            </p:nvPicPr>
            <p:blipFill>
              <a:blip r:embed="rId9" cstate="print">
                <a:lum bright="-20000" contrast="4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24386" y="4142582"/>
                <a:ext cx="595434" cy="1826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8080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43" name="Picture 8"/>
              <p:cNvPicPr>
                <a:picLocks noChangeAspect="1" noChangeArrowheads="1"/>
              </p:cNvPicPr>
              <p:nvPr/>
            </p:nvPicPr>
            <p:blipFill>
              <a:blip r:embed="rId10" cstate="print">
                <a:lum bright="-20000" contrast="4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80" r="12038"/>
              <a:stretch>
                <a:fillRect/>
              </a:stretch>
            </p:blipFill>
            <p:spPr bwMode="auto">
              <a:xfrm>
                <a:off x="6978001" y="3937623"/>
                <a:ext cx="419837" cy="1819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8080"/>
                    </a:solidFill>
                  </a14:hiddenFill>
                </a:ex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44" name="Imagem 43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14383" y="3884991"/>
                <a:ext cx="749326" cy="203840"/>
              </a:xfrm>
              <a:prstGeom prst="rect">
                <a:avLst/>
              </a:prstGeom>
            </p:spPr>
          </p:pic>
          <p:pic>
            <p:nvPicPr>
              <p:cNvPr id="45" name="Imagem 44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14383" y="4127135"/>
                <a:ext cx="1061092" cy="198140"/>
              </a:xfrm>
              <a:prstGeom prst="rect">
                <a:avLst/>
              </a:prstGeom>
            </p:spPr>
          </p:pic>
          <p:pic>
            <p:nvPicPr>
              <p:cNvPr id="46" name="Imagem 45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14383" y="3608651"/>
                <a:ext cx="749326" cy="250501"/>
              </a:xfrm>
              <a:prstGeom prst="rect">
                <a:avLst/>
              </a:prstGeom>
            </p:spPr>
          </p:pic>
        </p:grpSp>
        <p:pic>
          <p:nvPicPr>
            <p:cNvPr id="40" name="Imagem 3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9766" y="3761196"/>
              <a:ext cx="539621" cy="539621"/>
            </a:xfrm>
            <a:prstGeom prst="rect">
              <a:avLst/>
            </a:prstGeom>
          </p:spPr>
        </p:pic>
        <p:pic>
          <p:nvPicPr>
            <p:cNvPr id="41" name="Imagem 40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256559" y="3816923"/>
              <a:ext cx="812831" cy="4770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992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21" y="-32838"/>
            <a:ext cx="8992379" cy="6864691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442913" y="18093"/>
            <a:ext cx="8038769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PT" sz="2800" b="1" dirty="0" smtClean="0"/>
              <a:t>O que é a CDU?</a:t>
            </a:r>
            <a:endParaRPr lang="pt-PT" sz="2800" b="1" dirty="0"/>
          </a:p>
        </p:txBody>
      </p:sp>
      <p:sp>
        <p:nvSpPr>
          <p:cNvPr id="3" name="Retângulo 2"/>
          <p:cNvSpPr/>
          <p:nvPr/>
        </p:nvSpPr>
        <p:spPr>
          <a:xfrm>
            <a:off x="442913" y="1232267"/>
            <a:ext cx="7601157" cy="35209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177800" algn="just">
              <a:lnSpc>
                <a:spcPct val="110000"/>
              </a:lnSpc>
              <a:spcBef>
                <a:spcPts val="1800"/>
              </a:spcBef>
              <a:spcAft>
                <a:spcPts val="18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pt-PT" sz="2400" dirty="0" smtClean="0"/>
              <a:t>É uma lista organizada de assuntos criada para que possamos organizar os documentos nas bibliotecas</a:t>
            </a:r>
          </a:p>
          <a:p>
            <a:pPr marL="177800" indent="0" algn="ctr">
              <a:lnSpc>
                <a:spcPct val="110000"/>
              </a:lnSpc>
              <a:spcBef>
                <a:spcPts val="1800"/>
              </a:spcBef>
              <a:spcAft>
                <a:spcPts val="1800"/>
              </a:spcAft>
              <a:buClr>
                <a:srgbClr val="C00000"/>
              </a:buClr>
              <a:buSzPct val="80000"/>
              <a:buNone/>
              <a:defRPr/>
            </a:pPr>
            <a:endParaRPr lang="pt-PT" sz="2400" dirty="0" smtClean="0"/>
          </a:p>
          <a:p>
            <a:pPr marL="177800" indent="0"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80000"/>
              <a:buNone/>
              <a:defRPr/>
            </a:pPr>
            <a:r>
              <a:rPr lang="pt-PT" sz="3600" b="1" dirty="0" smtClean="0">
                <a:solidFill>
                  <a:srgbClr val="BC0E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CDU</a:t>
            </a:r>
            <a:endParaRPr lang="pt-PT" sz="2400" dirty="0"/>
          </a:p>
          <a:p>
            <a:pPr marL="177800" indent="0"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80000"/>
              <a:buNone/>
              <a:defRPr/>
            </a:pPr>
            <a:r>
              <a:rPr lang="pt-PT" sz="4000" b="1" dirty="0" smtClean="0">
                <a:solidFill>
                  <a:srgbClr val="BC0E34"/>
                </a:solidFill>
              </a:rPr>
              <a:t>C</a:t>
            </a:r>
            <a:r>
              <a:rPr lang="pt-PT" sz="3200" b="1" dirty="0" smtClean="0">
                <a:solidFill>
                  <a:srgbClr val="BC0E34"/>
                </a:solidFill>
              </a:rPr>
              <a:t>lassificação </a:t>
            </a:r>
            <a:r>
              <a:rPr lang="pt-PT" sz="4000" b="1" dirty="0">
                <a:solidFill>
                  <a:srgbClr val="BC0E34"/>
                </a:solidFill>
              </a:rPr>
              <a:t>D</a:t>
            </a:r>
            <a:r>
              <a:rPr lang="pt-PT" sz="3200" b="1" dirty="0">
                <a:solidFill>
                  <a:srgbClr val="BC0E34"/>
                </a:solidFill>
              </a:rPr>
              <a:t>ecimal </a:t>
            </a:r>
            <a:r>
              <a:rPr lang="pt-PT" sz="4000" b="1" dirty="0">
                <a:solidFill>
                  <a:srgbClr val="BC0E34"/>
                </a:solidFill>
              </a:rPr>
              <a:t>U</a:t>
            </a:r>
            <a:r>
              <a:rPr lang="pt-PT" sz="3200" b="1" dirty="0" smtClean="0">
                <a:solidFill>
                  <a:srgbClr val="BC0E34"/>
                </a:solidFill>
              </a:rPr>
              <a:t>niversal</a:t>
            </a:r>
            <a:endParaRPr lang="pt-PT" sz="3200" b="1" dirty="0">
              <a:solidFill>
                <a:srgbClr val="BC0E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21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21" y="-46091"/>
            <a:ext cx="8992379" cy="6864691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442913" y="18093"/>
            <a:ext cx="803876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PT" sz="2800" b="1" dirty="0" smtClean="0"/>
              <a:t>As classes da CDU</a:t>
            </a:r>
            <a:endParaRPr lang="pt-PT" sz="2800" b="1" dirty="0"/>
          </a:p>
        </p:txBody>
      </p:sp>
      <p:sp>
        <p:nvSpPr>
          <p:cNvPr id="18" name="Marcador de Posição de Conteúdo 2"/>
          <p:cNvSpPr>
            <a:spLocks noGrp="1"/>
          </p:cNvSpPr>
          <p:nvPr>
            <p:ph idx="1"/>
          </p:nvPr>
        </p:nvSpPr>
        <p:spPr>
          <a:xfrm>
            <a:off x="278297" y="847165"/>
            <a:ext cx="8057320" cy="1074399"/>
          </a:xfrm>
        </p:spPr>
        <p:txBody>
          <a:bodyPr rtlCol="0">
            <a:normAutofit/>
          </a:bodyPr>
          <a:lstStyle/>
          <a:p>
            <a:pPr marL="355600" indent="-177800" algn="just">
              <a:lnSpc>
                <a:spcPct val="110000"/>
              </a:lnSpc>
              <a:spcBef>
                <a:spcPts val="1800"/>
              </a:spcBef>
              <a:buClr>
                <a:srgbClr val="C00000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pt-PT" altLang="pt-PT" dirty="0" smtClean="0">
                <a:latin typeface="Calibri" pitchFamily="34" charset="0"/>
              </a:rPr>
              <a:t>A CDU tem  </a:t>
            </a:r>
            <a:r>
              <a:rPr lang="pt-PT" altLang="pt-PT" b="1" dirty="0" smtClean="0">
                <a:latin typeface="Calibri" pitchFamily="34" charset="0"/>
              </a:rPr>
              <a:t>10 </a:t>
            </a:r>
            <a:r>
              <a:rPr lang="pt-PT" altLang="pt-PT" dirty="0" smtClean="0">
                <a:latin typeface="Calibri" pitchFamily="34" charset="0"/>
              </a:rPr>
              <a:t>grandes classes (assuntos</a:t>
            </a:r>
            <a:r>
              <a:rPr lang="pt-PT" altLang="pt-PT" dirty="0">
                <a:latin typeface="Calibri" pitchFamily="34" charset="0"/>
              </a:rPr>
              <a:t>) </a:t>
            </a:r>
            <a:endParaRPr lang="pt-PT" altLang="pt-PT" dirty="0" smtClean="0">
              <a:latin typeface="Calibri" pitchFamily="34" charset="0"/>
            </a:endParaRPr>
          </a:p>
          <a:p>
            <a:pPr marL="357188" indent="0" algn="just">
              <a:lnSpc>
                <a:spcPct val="110000"/>
              </a:lnSpc>
              <a:spcBef>
                <a:spcPts val="0"/>
              </a:spcBef>
              <a:buClr>
                <a:srgbClr val="C00000"/>
              </a:buClr>
              <a:buSzPct val="80000"/>
              <a:buNone/>
              <a:defRPr/>
            </a:pPr>
            <a:r>
              <a:rPr lang="pt-PT" altLang="pt-PT" sz="1800" dirty="0" smtClean="0">
                <a:latin typeface="Calibri" pitchFamily="34" charset="0"/>
              </a:rPr>
              <a:t>(no momento a 4 não está atribuída)</a:t>
            </a:r>
            <a:endParaRPr lang="pt-PT" altLang="pt-PT" sz="2400" dirty="0">
              <a:latin typeface="Calibri" pitchFamily="34" charset="0"/>
            </a:endParaRPr>
          </a:p>
        </p:txBody>
      </p:sp>
      <p:sp>
        <p:nvSpPr>
          <p:cNvPr id="12" name="Marcador de Posição de Conteúdo 3"/>
          <p:cNvSpPr txBox="1">
            <a:spLocks/>
          </p:cNvSpPr>
          <p:nvPr/>
        </p:nvSpPr>
        <p:spPr>
          <a:xfrm>
            <a:off x="1602344" y="2011972"/>
            <a:ext cx="5409226" cy="4148050"/>
          </a:xfrm>
          <a:prstGeom prst="rect">
            <a:avLst/>
          </a:prstGeom>
          <a:solidFill>
            <a:schemeClr val="bg1"/>
          </a:solidFill>
          <a:ln w="38100">
            <a:solidFill>
              <a:srgbClr val="BC0E34"/>
            </a:solidFill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buFont typeface="Arial" charset="0"/>
              <a:buNone/>
            </a:pPr>
            <a:r>
              <a:rPr lang="pt-PT" sz="2400" b="1" dirty="0" smtClean="0"/>
              <a:t>0 – Generalidades. Organização. Publicações</a:t>
            </a:r>
          </a:p>
          <a:p>
            <a:pPr>
              <a:buFont typeface="Arial" charset="0"/>
              <a:buNone/>
            </a:pPr>
            <a:r>
              <a:rPr lang="pt-PT" sz="2400" b="1" dirty="0" smtClean="0"/>
              <a:t>1 – Filosofia</a:t>
            </a:r>
          </a:p>
          <a:p>
            <a:pPr>
              <a:buFont typeface="Arial" charset="0"/>
              <a:buNone/>
            </a:pPr>
            <a:r>
              <a:rPr lang="pt-PT" sz="2400" b="1" dirty="0" smtClean="0"/>
              <a:t>2 – Religião. Teologia</a:t>
            </a:r>
          </a:p>
          <a:p>
            <a:pPr>
              <a:buFont typeface="Arial" charset="0"/>
              <a:buNone/>
            </a:pPr>
            <a:r>
              <a:rPr lang="pt-PT" sz="2400" b="1" dirty="0" smtClean="0"/>
              <a:t>3 – Ciências Sociais </a:t>
            </a:r>
          </a:p>
          <a:p>
            <a:pPr>
              <a:buFont typeface="Arial" charset="0"/>
              <a:buNone/>
            </a:pPr>
            <a:r>
              <a:rPr lang="pt-PT" sz="2400" b="1" dirty="0" smtClean="0"/>
              <a:t>4 –</a:t>
            </a:r>
            <a:r>
              <a:rPr lang="pt-PT" sz="1800" b="1" dirty="0" smtClean="0"/>
              <a:t> </a:t>
            </a:r>
            <a:r>
              <a:rPr lang="pt-PT" sz="1800" b="1" i="1" dirty="0" smtClean="0"/>
              <a:t>(não está atribuída)</a:t>
            </a:r>
          </a:p>
          <a:p>
            <a:pPr>
              <a:buFont typeface="Arial" charset="0"/>
              <a:buNone/>
            </a:pPr>
            <a:r>
              <a:rPr lang="pt-PT" sz="2400" b="1" dirty="0" smtClean="0"/>
              <a:t>5 – Matemática. Ciências Naturais</a:t>
            </a:r>
          </a:p>
          <a:p>
            <a:pPr>
              <a:buFont typeface="Arial" charset="0"/>
              <a:buNone/>
            </a:pPr>
            <a:r>
              <a:rPr lang="pt-PT" sz="2400" b="1" dirty="0" smtClean="0"/>
              <a:t>6 – Ciências Aplicadas. Medicina. Tecnologia</a:t>
            </a:r>
          </a:p>
          <a:p>
            <a:pPr>
              <a:buFont typeface="Arial" charset="0"/>
              <a:buNone/>
            </a:pPr>
            <a:r>
              <a:rPr lang="pt-PT" sz="2400" b="1" dirty="0" smtClean="0"/>
              <a:t>7 – Arte. Desporto</a:t>
            </a:r>
          </a:p>
          <a:p>
            <a:pPr>
              <a:buFont typeface="Arial" charset="0"/>
              <a:buNone/>
            </a:pPr>
            <a:r>
              <a:rPr lang="pt-PT" sz="2400" b="1" dirty="0" smtClean="0"/>
              <a:t>8 – Língua. Linguística. Literatura</a:t>
            </a:r>
          </a:p>
          <a:p>
            <a:pPr>
              <a:buFont typeface="Arial" charset="0"/>
              <a:buNone/>
            </a:pPr>
            <a:r>
              <a:rPr lang="pt-PT" sz="2400" b="1" dirty="0" smtClean="0"/>
              <a:t>9 – Geografia. Biografia. História</a:t>
            </a:r>
          </a:p>
        </p:txBody>
      </p:sp>
    </p:spTree>
    <p:extLst>
      <p:ext uri="{BB962C8B-B14F-4D97-AF65-F5344CB8AC3E}">
        <p14:creationId xmlns:p14="http://schemas.microsoft.com/office/powerpoint/2010/main" val="67453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21" y="-6139"/>
            <a:ext cx="8992379" cy="6864691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442913" y="18093"/>
            <a:ext cx="8038769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PT" sz="2800" b="1" dirty="0"/>
              <a:t>As classes da CDU</a:t>
            </a:r>
          </a:p>
        </p:txBody>
      </p:sp>
      <p:sp>
        <p:nvSpPr>
          <p:cNvPr id="8" name="Rectângulo 13"/>
          <p:cNvSpPr/>
          <p:nvPr/>
        </p:nvSpPr>
        <p:spPr>
          <a:xfrm>
            <a:off x="609600" y="2532570"/>
            <a:ext cx="7434469" cy="95410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PT" sz="2800" b="1" kern="10" dirty="0">
                <a:ln w="9525">
                  <a:noFill/>
                  <a:round/>
                  <a:headEnd/>
                  <a:tailEnd/>
                </a:ln>
                <a:solidFill>
                  <a:srgbClr val="BC0E34"/>
                </a:solidFill>
                <a:latin typeface="Calibri" panose="020F0502020204030204" pitchFamily="34" charset="0"/>
              </a:rPr>
              <a:t>Sobre um pouco de muitos </a:t>
            </a:r>
            <a:r>
              <a:rPr lang="pt-PT" sz="28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BC0E34"/>
                </a:solidFill>
                <a:latin typeface="Calibri" panose="020F0502020204030204" pitchFamily="34" charset="0"/>
              </a:rPr>
              <a:t>assuntos, enciclopédias gerais, informática,...</a:t>
            </a:r>
            <a:endParaRPr lang="pt-PT" sz="2800" b="1" kern="10" dirty="0">
              <a:ln w="9525">
                <a:noFill/>
                <a:round/>
                <a:headEnd/>
                <a:tailEnd/>
              </a:ln>
              <a:solidFill>
                <a:srgbClr val="BC0E34"/>
              </a:solidFill>
              <a:latin typeface="Calibri" panose="020F0502020204030204" pitchFamily="34" charset="0"/>
            </a:endParaRPr>
          </a:p>
        </p:txBody>
      </p:sp>
      <p:sp>
        <p:nvSpPr>
          <p:cNvPr id="9" name="Marcador de Posição de Conteúdo 3"/>
          <p:cNvSpPr txBox="1">
            <a:spLocks/>
          </p:cNvSpPr>
          <p:nvPr/>
        </p:nvSpPr>
        <p:spPr>
          <a:xfrm>
            <a:off x="875206" y="1317812"/>
            <a:ext cx="7168863" cy="793378"/>
          </a:xfrm>
          <a:prstGeom prst="rect">
            <a:avLst/>
          </a:prstGeom>
          <a:solidFill>
            <a:schemeClr val="bg1"/>
          </a:solidFill>
          <a:ln w="38100">
            <a:solidFill>
              <a:srgbClr val="BC0E3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pt-PT" altLang="pt-PT" b="1" dirty="0"/>
              <a:t>0 – Generalidades. Organização. Publicações</a:t>
            </a:r>
          </a:p>
        </p:txBody>
      </p:sp>
      <p:pic>
        <p:nvPicPr>
          <p:cNvPr id="22" name="Picture 30" descr="E:\Documentos\IMAGENS\Bibliotecas\Aprender\ilust-glossari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129" y="4094923"/>
            <a:ext cx="2315728" cy="1759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992" y="4067056"/>
            <a:ext cx="2034646" cy="1767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36" t="11256" r="61594" b="16160"/>
          <a:stretch/>
        </p:blipFill>
        <p:spPr>
          <a:xfrm>
            <a:off x="1140250" y="4094923"/>
            <a:ext cx="1165627" cy="173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3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21" y="-6139"/>
            <a:ext cx="8992379" cy="6864691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442913" y="18093"/>
            <a:ext cx="8038769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PT" sz="2800" b="1" dirty="0"/>
              <a:t>As classes da CDU</a:t>
            </a:r>
          </a:p>
        </p:txBody>
      </p:sp>
      <p:sp>
        <p:nvSpPr>
          <p:cNvPr id="8" name="Rectângulo 13"/>
          <p:cNvSpPr/>
          <p:nvPr/>
        </p:nvSpPr>
        <p:spPr>
          <a:xfrm>
            <a:off x="622852" y="2532570"/>
            <a:ext cx="75519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PT" sz="2800" b="1" kern="10" dirty="0">
                <a:ln w="9525">
                  <a:noFill/>
                  <a:round/>
                  <a:headEnd/>
                  <a:tailEnd/>
                </a:ln>
                <a:solidFill>
                  <a:srgbClr val="BC0E34"/>
                </a:solidFill>
                <a:latin typeface="Calibri" panose="020F0502020204030204" pitchFamily="34" charset="0"/>
              </a:rPr>
              <a:t>Sobre o que pensamos e o que sentimos, o saber, o conhecimento, as emoções, os afetos,...</a:t>
            </a:r>
          </a:p>
        </p:txBody>
      </p:sp>
      <p:sp>
        <p:nvSpPr>
          <p:cNvPr id="9" name="Marcador de Posição de Conteúdo 3"/>
          <p:cNvSpPr txBox="1">
            <a:spLocks/>
          </p:cNvSpPr>
          <p:nvPr/>
        </p:nvSpPr>
        <p:spPr>
          <a:xfrm>
            <a:off x="875206" y="1317812"/>
            <a:ext cx="7168863" cy="793378"/>
          </a:xfrm>
          <a:prstGeom prst="rect">
            <a:avLst/>
          </a:prstGeom>
          <a:solidFill>
            <a:schemeClr val="bg1"/>
          </a:solidFill>
          <a:ln w="38100">
            <a:solidFill>
              <a:srgbClr val="BC0E3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pt-PT" altLang="pt-PT" b="1" dirty="0"/>
              <a:t>1 – </a:t>
            </a:r>
            <a:r>
              <a:rPr lang="pt-PT" altLang="pt-PT" b="1" dirty="0" smtClean="0"/>
              <a:t>Filosofia. Psicologia</a:t>
            </a:r>
            <a:endParaRPr lang="pt-PT" altLang="pt-PT" b="1" dirty="0"/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654" y="4460610"/>
            <a:ext cx="1837241" cy="1578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486" y="4569094"/>
            <a:ext cx="1781249" cy="1469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224" y="4338945"/>
            <a:ext cx="1617939" cy="170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509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21" y="-6139"/>
            <a:ext cx="8992379" cy="6864691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442913" y="18093"/>
            <a:ext cx="8038769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PT" sz="2800" b="1" dirty="0"/>
              <a:t>As classes da CDU</a:t>
            </a:r>
          </a:p>
        </p:txBody>
      </p:sp>
      <p:sp>
        <p:nvSpPr>
          <p:cNvPr id="8" name="Rectângulo 13"/>
          <p:cNvSpPr/>
          <p:nvPr/>
        </p:nvSpPr>
        <p:spPr>
          <a:xfrm>
            <a:off x="702365" y="2532570"/>
            <a:ext cx="74724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PT" sz="2800" b="1" kern="10" dirty="0">
                <a:ln w="9525">
                  <a:noFill/>
                  <a:round/>
                  <a:headEnd/>
                  <a:tailEnd/>
                </a:ln>
                <a:solidFill>
                  <a:srgbClr val="BC0E34"/>
                </a:solidFill>
                <a:latin typeface="Calibri" panose="020F0502020204030204" pitchFamily="34" charset="0"/>
              </a:rPr>
              <a:t>Sobre aquilo em que acreditamos,...</a:t>
            </a:r>
          </a:p>
        </p:txBody>
      </p:sp>
      <p:sp>
        <p:nvSpPr>
          <p:cNvPr id="9" name="Marcador de Posição de Conteúdo 3"/>
          <p:cNvSpPr txBox="1">
            <a:spLocks/>
          </p:cNvSpPr>
          <p:nvPr/>
        </p:nvSpPr>
        <p:spPr>
          <a:xfrm>
            <a:off x="875206" y="1317812"/>
            <a:ext cx="7168863" cy="793378"/>
          </a:xfrm>
          <a:prstGeom prst="rect">
            <a:avLst/>
          </a:prstGeom>
          <a:solidFill>
            <a:schemeClr val="bg1"/>
          </a:solidFill>
          <a:ln w="38100">
            <a:solidFill>
              <a:srgbClr val="BC0E3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pt-PT" altLang="pt-PT" b="1" dirty="0"/>
              <a:t>2 – Religião. Teologia</a:t>
            </a:r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741" y="4264526"/>
            <a:ext cx="1853224" cy="1288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741" y="4262136"/>
            <a:ext cx="2024090" cy="1290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08"/>
          <a:stretch/>
        </p:blipFill>
        <p:spPr bwMode="auto">
          <a:xfrm>
            <a:off x="834505" y="4262136"/>
            <a:ext cx="1482644" cy="1290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6"/>
          <a:srcRect l="43197" t="6666" r="-1" b="12409"/>
          <a:stretch/>
        </p:blipFill>
        <p:spPr>
          <a:xfrm>
            <a:off x="2576441" y="4262136"/>
            <a:ext cx="1359523" cy="129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99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21" y="-6139"/>
            <a:ext cx="8992379" cy="6864691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442913" y="18093"/>
            <a:ext cx="8038769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PT" sz="2800" b="1" dirty="0"/>
              <a:t>As classes da CDU</a:t>
            </a:r>
          </a:p>
        </p:txBody>
      </p:sp>
      <p:sp>
        <p:nvSpPr>
          <p:cNvPr id="8" name="Rectângulo 13"/>
          <p:cNvSpPr/>
          <p:nvPr/>
        </p:nvSpPr>
        <p:spPr>
          <a:xfrm>
            <a:off x="622852" y="2532570"/>
            <a:ext cx="755197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PT" sz="2800" b="1" kern="10" dirty="0">
                <a:ln w="9525">
                  <a:noFill/>
                  <a:round/>
                  <a:headEnd/>
                  <a:tailEnd/>
                </a:ln>
                <a:solidFill>
                  <a:srgbClr val="BC0E34"/>
                </a:solidFill>
                <a:latin typeface="Calibri" panose="020F0502020204030204" pitchFamily="34" charset="0"/>
              </a:rPr>
              <a:t>Sobre os nossos usos e costumes, sobre educação, política, sobre os nossos direitos e deveres,...</a:t>
            </a:r>
          </a:p>
        </p:txBody>
      </p:sp>
      <p:sp>
        <p:nvSpPr>
          <p:cNvPr id="9" name="Marcador de Posição de Conteúdo 3"/>
          <p:cNvSpPr txBox="1">
            <a:spLocks/>
          </p:cNvSpPr>
          <p:nvPr/>
        </p:nvSpPr>
        <p:spPr>
          <a:xfrm>
            <a:off x="875206" y="1317812"/>
            <a:ext cx="7168863" cy="793378"/>
          </a:xfrm>
          <a:prstGeom prst="rect">
            <a:avLst/>
          </a:prstGeom>
          <a:solidFill>
            <a:schemeClr val="bg1"/>
          </a:solidFill>
          <a:ln w="38100">
            <a:solidFill>
              <a:srgbClr val="BC0E3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pt-PT" altLang="pt-PT" b="1" dirty="0"/>
              <a:t>3 – Ciências Sociais </a:t>
            </a:r>
          </a:p>
        </p:txBody>
      </p:sp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156" y="4315876"/>
            <a:ext cx="1531917" cy="1702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523" y="4281138"/>
            <a:ext cx="1361564" cy="170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753" y="4281138"/>
            <a:ext cx="1625399" cy="1702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767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21" y="-6139"/>
            <a:ext cx="8992379" cy="6864691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442913" y="18093"/>
            <a:ext cx="8038769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pt-PT" sz="2800" b="1" dirty="0"/>
              <a:t>As classes da CDU</a:t>
            </a:r>
          </a:p>
        </p:txBody>
      </p:sp>
      <p:sp>
        <p:nvSpPr>
          <p:cNvPr id="9" name="Marcador de Posição de Conteúdo 3"/>
          <p:cNvSpPr txBox="1">
            <a:spLocks/>
          </p:cNvSpPr>
          <p:nvPr/>
        </p:nvSpPr>
        <p:spPr>
          <a:xfrm>
            <a:off x="875206" y="1317812"/>
            <a:ext cx="7168863" cy="793378"/>
          </a:xfrm>
          <a:prstGeom prst="rect">
            <a:avLst/>
          </a:prstGeom>
          <a:solidFill>
            <a:schemeClr val="bg1"/>
          </a:solidFill>
          <a:ln w="38100">
            <a:solidFill>
              <a:srgbClr val="BC0E3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pt-PT" altLang="pt-PT" sz="2600" b="1" dirty="0"/>
              <a:t>4 – </a:t>
            </a:r>
            <a:r>
              <a:rPr lang="pt-PT" altLang="pt-PT" sz="2600" b="1" i="1" dirty="0"/>
              <a:t>(não está atribuída)</a:t>
            </a:r>
          </a:p>
        </p:txBody>
      </p:sp>
    </p:spTree>
    <p:extLst>
      <p:ext uri="{BB962C8B-B14F-4D97-AF65-F5344CB8AC3E}">
        <p14:creationId xmlns:p14="http://schemas.microsoft.com/office/powerpoint/2010/main" val="334312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Personalizado 4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AC0039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o Office">
  <a:themeElements>
    <a:clrScheme name="Personalizado 3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C00000"/>
      </a:hlink>
      <a:folHlink>
        <a:srgbClr val="99004C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3812</TotalTime>
  <Words>575</Words>
  <Application>Microsoft Office PowerPoint</Application>
  <PresentationFormat>Apresentação no Ecrã (4:3)</PresentationFormat>
  <Paragraphs>93</Paragraphs>
  <Slides>20</Slides>
  <Notes>1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dos diapositivos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Wingdings</vt:lpstr>
      <vt:lpstr>Tema do Office</vt:lpstr>
      <vt:lpstr>1_Tema do Office</vt:lpstr>
      <vt:lpstr>O aprendiz de investigador 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Referências bibliográficas</dc:title>
  <dc:creator>Graça</dc:creator>
  <cp:lastModifiedBy>Graça Madeira da Silva</cp:lastModifiedBy>
  <cp:revision>398</cp:revision>
  <dcterms:created xsi:type="dcterms:W3CDTF">2014-01-18T09:26:29Z</dcterms:created>
  <dcterms:modified xsi:type="dcterms:W3CDTF">2019-02-25T19:51:52Z</dcterms:modified>
</cp:coreProperties>
</file>