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7" r:id="rId2"/>
    <p:sldId id="302" r:id="rId3"/>
    <p:sldId id="279" r:id="rId4"/>
    <p:sldId id="310" r:id="rId5"/>
    <p:sldId id="315" r:id="rId6"/>
    <p:sldId id="277" r:id="rId7"/>
    <p:sldId id="280" r:id="rId8"/>
    <p:sldId id="284" r:id="rId9"/>
    <p:sldId id="282" r:id="rId10"/>
    <p:sldId id="283" r:id="rId11"/>
    <p:sldId id="281" r:id="rId12"/>
    <p:sldId id="285" r:id="rId13"/>
    <p:sldId id="286" r:id="rId14"/>
    <p:sldId id="290" r:id="rId15"/>
    <p:sldId id="287" r:id="rId16"/>
    <p:sldId id="288" r:id="rId17"/>
    <p:sldId id="289" r:id="rId18"/>
    <p:sldId id="291" r:id="rId19"/>
    <p:sldId id="292" r:id="rId20"/>
    <p:sldId id="293" r:id="rId21"/>
    <p:sldId id="294" r:id="rId22"/>
    <p:sldId id="295" r:id="rId23"/>
    <p:sldId id="316" r:id="rId24"/>
    <p:sldId id="303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31"/>
    <a:srgbClr val="7A003D"/>
    <a:srgbClr val="FFEBF5"/>
    <a:srgbClr val="660033"/>
    <a:srgbClr val="8E8E8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117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hyperlink" Target="http://creativecommons.org/licenses/by-nc-nd/4.0/deed.pt_PT" TargetMode="External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452407"/>
            <a:ext cx="9143998" cy="89535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481831"/>
                </a:solidFill>
                <a:latin typeface="+mn-lt"/>
              </a:rPr>
              <a:t>O aprendiz de investigador</a:t>
            </a:r>
            <a:endParaRPr lang="pt-PT" sz="3800" b="1" dirty="0">
              <a:solidFill>
                <a:srgbClr val="48183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403223"/>
            <a:ext cx="9143999" cy="980824"/>
          </a:xfrm>
        </p:spPr>
        <p:txBody>
          <a:bodyPr>
            <a:noAutofit/>
          </a:bodyPr>
          <a:lstStyle/>
          <a:p>
            <a:r>
              <a:rPr lang="pt-PT" sz="3200" dirty="0"/>
              <a:t>Respeitar os direitos de </a:t>
            </a:r>
            <a:r>
              <a:rPr lang="pt-PT" sz="3200" dirty="0" smtClean="0"/>
              <a:t>autor</a:t>
            </a:r>
          </a:p>
          <a:p>
            <a:r>
              <a:rPr lang="pt-PT" sz="2200" b="1" dirty="0"/>
              <a:t>Referências bibliográficas de livros,  publicações periódicas e </a:t>
            </a:r>
            <a:r>
              <a:rPr lang="pt-PT" sz="2200" b="1" dirty="0" smtClean="0"/>
              <a:t>entrevistas</a:t>
            </a:r>
            <a:endParaRPr lang="pt-PT" sz="22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0" y="234950"/>
            <a:ext cx="9144001" cy="6699250"/>
            <a:chOff x="0" y="234950"/>
            <a:chExt cx="9144001" cy="6699250"/>
          </a:xfrm>
        </p:grpSpPr>
        <p:sp>
          <p:nvSpPr>
            <p:cNvPr id="4" name="Retângulo 3"/>
            <p:cNvSpPr/>
            <p:nvPr/>
          </p:nvSpPr>
          <p:spPr>
            <a:xfrm>
              <a:off x="0" y="4051300"/>
              <a:ext cx="9144000" cy="2882900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" y="5154715"/>
              <a:ext cx="914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schemeClr val="bg1">
                      <a:lumMod val="85000"/>
                    </a:schemeClr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0" y="234950"/>
              <a:ext cx="9143999" cy="65840"/>
              <a:chOff x="0" y="234950"/>
              <a:chExt cx="9143999" cy="6584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39047" y="5715913"/>
              <a:ext cx="8422237" cy="1006330"/>
              <a:chOff x="339047" y="5715913"/>
              <a:chExt cx="8422237" cy="1006330"/>
            </a:xfrm>
          </p:grpSpPr>
          <p:pic>
            <p:nvPicPr>
              <p:cNvPr id="8" name="Imagem 7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6" r="23364" b="7890"/>
              <a:stretch/>
            </p:blipFill>
            <p:spPr>
              <a:xfrm>
                <a:off x="7681284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 preferRelativeResize="0">
                <a:picLocks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" r="7870"/>
              <a:stretch/>
            </p:blipFill>
            <p:spPr>
              <a:xfrm>
                <a:off x="1790973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9047" y="5716908"/>
                <a:ext cx="1080000" cy="981818"/>
              </a:xfrm>
              <a:prstGeom prst="rect">
                <a:avLst/>
              </a:prstGeom>
            </p:spPr>
          </p:pic>
          <p:pic>
            <p:nvPicPr>
              <p:cNvPr id="32" name="Imagem 31"/>
              <p:cNvPicPr preferRelativeResize="0">
                <a:picLocks/>
              </p:cNvPicPr>
              <p:nvPr/>
            </p:nvPicPr>
            <p:blipFill rotWithShape="1">
              <a:blip r:embed="rId9"/>
              <a:srcRect t="1487" b="10755"/>
              <a:stretch/>
            </p:blipFill>
            <p:spPr>
              <a:xfrm>
                <a:off x="4768892" y="573944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6" name="Imagem 5"/>
              <p:cNvPicPr preferRelativeResize="0">
                <a:picLocks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l="-1" t="28399" r="59004" b="14363"/>
              <a:stretch/>
            </p:blipFill>
            <p:spPr>
              <a:xfrm>
                <a:off x="6225088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 preferRelativeResize="0"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2068" y="5722334"/>
                <a:ext cx="1080000" cy="982800"/>
              </a:xfrm>
              <a:prstGeom prst="rect">
                <a:avLst/>
              </a:prstGeom>
            </p:spPr>
          </p:pic>
        </p:grpSp>
      </p:grpSp>
      <p:sp>
        <p:nvSpPr>
          <p:cNvPr id="19" name="Retângulo 18"/>
          <p:cNvSpPr/>
          <p:nvPr/>
        </p:nvSpPr>
        <p:spPr>
          <a:xfrm>
            <a:off x="6225089" y="3478702"/>
            <a:ext cx="2579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ensino secundário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1" y="355937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45703"/>
            <a:ext cx="7886700" cy="5120171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 smtClean="0"/>
              <a:t>Autor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/>
              <a:t>Data de </a:t>
            </a:r>
            <a:r>
              <a:rPr lang="pt-PT" sz="2000" b="1" dirty="0" smtClean="0"/>
              <a:t>edição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 smtClean="0"/>
              <a:t>Título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 smtClean="0"/>
              <a:t>Local </a:t>
            </a:r>
            <a:r>
              <a:rPr lang="pt-PT" sz="2000" b="1" dirty="0"/>
              <a:t>de </a:t>
            </a:r>
            <a:r>
              <a:rPr lang="pt-PT" sz="2000" b="1" dirty="0" smtClean="0"/>
              <a:t>edição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 smtClean="0"/>
              <a:t>Editor</a:t>
            </a:r>
            <a:endParaRPr lang="pt-PT" sz="2000" b="1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000" b="1" dirty="0" smtClean="0">
              <a:solidFill>
                <a:srgbClr val="FF0000"/>
              </a:solidFill>
            </a:endParaRPr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 smtClean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 smtClean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 smtClean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 smtClean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Elementos, ordem dos elementos e pontuação</a:t>
            </a:r>
            <a:endParaRPr lang="pt-PT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49769" y="4730321"/>
            <a:ext cx="7479843" cy="984885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Autor(es</a:t>
            </a:r>
            <a:r>
              <a:rPr lang="pt-PT" sz="2000" dirty="0" smtClean="0"/>
              <a:t>). </a:t>
            </a:r>
            <a:r>
              <a:rPr lang="pt-PT" sz="2000" dirty="0"/>
              <a:t>(ano da edição). </a:t>
            </a:r>
            <a:r>
              <a:rPr lang="pt-PT" sz="2000" i="1" dirty="0"/>
              <a:t>Título: Complemento de título </a:t>
            </a:r>
            <a:r>
              <a:rPr lang="pt-PT" sz="2000" dirty="0"/>
              <a:t>(n.º ed.). Local de edição: </a:t>
            </a:r>
            <a:r>
              <a:rPr lang="pt-PT" sz="2000" dirty="0" smtClean="0"/>
              <a:t>Editor.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89691" y="1817659"/>
            <a:ext cx="273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elementos </a:t>
            </a:r>
            <a:r>
              <a:rPr lang="pt-PT" sz="2000" dirty="0" smtClean="0"/>
              <a:t>básicos</a:t>
            </a:r>
            <a:endParaRPr lang="pt-PT" sz="2000" dirty="0"/>
          </a:p>
        </p:txBody>
      </p:sp>
      <p:cxnSp>
        <p:nvCxnSpPr>
          <p:cNvPr id="7" name="Conexão reta unidirecional 6"/>
          <p:cNvCxnSpPr/>
          <p:nvPr/>
        </p:nvCxnSpPr>
        <p:spPr>
          <a:xfrm flipH="1">
            <a:off x="3498367" y="2060854"/>
            <a:ext cx="1236891" cy="0"/>
          </a:xfrm>
          <a:prstGeom prst="straightConnector1">
            <a:avLst/>
          </a:prstGeom>
          <a:ln w="12700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/>
          <p:cNvCxnSpPr/>
          <p:nvPr/>
        </p:nvCxnSpPr>
        <p:spPr>
          <a:xfrm flipH="1">
            <a:off x="4982817" y="2318515"/>
            <a:ext cx="843767" cy="1853436"/>
          </a:xfrm>
          <a:prstGeom prst="straightConnector1">
            <a:avLst/>
          </a:prstGeom>
          <a:ln w="12700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êntese direito 18"/>
          <p:cNvSpPr/>
          <p:nvPr/>
        </p:nvSpPr>
        <p:spPr>
          <a:xfrm>
            <a:off x="2706463" y="1245703"/>
            <a:ext cx="182756" cy="2383147"/>
          </a:xfrm>
          <a:prstGeom prst="rightBracket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8" name="Grupo 17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1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2" name="Retângulo 2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825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73425"/>
            <a:ext cx="7886700" cy="5292450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Os títulos, escritos em itálico, são </a:t>
            </a:r>
            <a:r>
              <a:rPr lang="pt-PT" sz="2200" dirty="0"/>
              <a:t>apenas </a:t>
            </a:r>
            <a:r>
              <a:rPr lang="pt-PT" sz="2200" dirty="0" smtClean="0"/>
              <a:t>grafados com </a:t>
            </a:r>
            <a:r>
              <a:rPr lang="pt-PT" sz="2200" dirty="0"/>
              <a:t>maiúscula na primeira </a:t>
            </a:r>
            <a:r>
              <a:rPr lang="pt-PT" sz="2200" dirty="0" smtClean="0"/>
              <a:t>palavra, nas </a:t>
            </a:r>
            <a:r>
              <a:rPr lang="pt-PT" sz="2200" dirty="0"/>
              <a:t>palavras a seguir a </a:t>
            </a:r>
            <a:r>
              <a:rPr lang="pt-PT" sz="2200" dirty="0" smtClean="0"/>
              <a:t>um ponto </a:t>
            </a:r>
            <a:r>
              <a:rPr lang="pt-PT" sz="2200" dirty="0"/>
              <a:t>final e nos nomes </a:t>
            </a:r>
            <a:r>
              <a:rPr lang="pt-PT" sz="2200" dirty="0" smtClean="0"/>
              <a:t>próprios.</a:t>
            </a:r>
            <a:endParaRPr lang="pt-PT" sz="2200" dirty="0"/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O local de edição é a designação da localidade na qual o editor possui a sua </a:t>
            </a:r>
            <a:r>
              <a:rPr lang="pt-PT" sz="2200" dirty="0" smtClean="0"/>
              <a:t>sede.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O </a:t>
            </a:r>
            <a:r>
              <a:rPr lang="pt-PT" sz="2200" dirty="0"/>
              <a:t>número de edição não se refere quando é a </a:t>
            </a:r>
            <a:r>
              <a:rPr lang="pt-PT" sz="2200" dirty="0" smtClean="0"/>
              <a:t>1.ª edição.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ordem dos elementos, a pontuação e a utilização de maiúsculas e minúsculas obedecem a regras que vão assumindo formas diferenciadas consoante o tipo e o suporte do </a:t>
            </a:r>
            <a:r>
              <a:rPr lang="pt-PT" sz="2200" dirty="0" smtClean="0"/>
              <a:t>documento.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Elementos, ordem dos elementos e pontuação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096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028362"/>
            <a:ext cx="7886700" cy="5371962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Com </a:t>
            </a:r>
            <a:r>
              <a:rPr lang="pt-PT" sz="2200" b="1" dirty="0" smtClean="0"/>
              <a:t>1 autor</a:t>
            </a:r>
            <a:r>
              <a:rPr lang="pt-PT" sz="2200" dirty="0" smtClean="0"/>
              <a:t>:</a:t>
            </a:r>
            <a:endParaRPr lang="pt-PT" sz="2200" dirty="0"/>
          </a:p>
          <a:p>
            <a:pPr marL="185738" lvl="0" indent="-185738" algn="just">
              <a:lnSpc>
                <a:spcPct val="110000"/>
              </a:lnSpc>
              <a:spcBef>
                <a:spcPts val="120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800" dirty="0" smtClean="0"/>
          </a:p>
          <a:p>
            <a:pPr marL="185738" lvl="0" indent="-185738" algn="just">
              <a:lnSpc>
                <a:spcPct val="110000"/>
              </a:lnSpc>
              <a:spcBef>
                <a:spcPts val="120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Com </a:t>
            </a:r>
            <a:r>
              <a:rPr lang="pt-PT" sz="2200" b="1" dirty="0"/>
              <a:t>2 a  6 </a:t>
            </a:r>
            <a:r>
              <a:rPr lang="pt-PT" sz="2200" b="1" dirty="0" smtClean="0"/>
              <a:t>autores</a:t>
            </a:r>
            <a:r>
              <a:rPr lang="pt-PT" sz="2200" dirty="0" smtClean="0"/>
              <a:t>:</a:t>
            </a:r>
            <a:endParaRPr lang="pt-PT" sz="2200" dirty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1800" dirty="0" smtClean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800" dirty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800" dirty="0" smtClean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Com </a:t>
            </a:r>
            <a:r>
              <a:rPr lang="pt-PT" sz="2200" b="1" dirty="0"/>
              <a:t>7 ou  mais </a:t>
            </a:r>
            <a:r>
              <a:rPr lang="pt-PT" sz="2200" b="1" dirty="0" smtClean="0"/>
              <a:t>autores</a:t>
            </a:r>
            <a:r>
              <a:rPr lang="pt-PT" sz="2200" dirty="0" smtClean="0"/>
              <a:t>:</a:t>
            </a:r>
          </a:p>
          <a:p>
            <a:pPr marL="357188" lv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 smtClean="0"/>
              <a:t>Nestes </a:t>
            </a:r>
            <a:r>
              <a:rPr lang="pt-PT" sz="1800" dirty="0"/>
              <a:t>casos, são referidos até ao 6.º autor, seguido da abreviatura da expressão latina  </a:t>
            </a:r>
            <a:r>
              <a:rPr lang="pt-PT" sz="1800" dirty="0" err="1"/>
              <a:t>et</a:t>
            </a:r>
            <a:r>
              <a:rPr lang="pt-PT" sz="1800" dirty="0"/>
              <a:t> </a:t>
            </a:r>
            <a:r>
              <a:rPr lang="pt-PT" sz="1800" dirty="0" err="1"/>
              <a:t>alii</a:t>
            </a:r>
            <a:r>
              <a:rPr lang="pt-PT" sz="1800" dirty="0"/>
              <a:t>. </a:t>
            </a:r>
            <a:r>
              <a:rPr lang="pt-PT" sz="1800" dirty="0" smtClean="0"/>
              <a:t>[</a:t>
            </a:r>
            <a:r>
              <a:rPr lang="pt-PT" sz="1800" dirty="0" err="1" smtClean="0"/>
              <a:t>et</a:t>
            </a:r>
            <a:r>
              <a:rPr lang="pt-PT" sz="1800" dirty="0" smtClean="0"/>
              <a:t> </a:t>
            </a:r>
            <a:r>
              <a:rPr lang="pt-PT" sz="1800" dirty="0"/>
              <a:t>al</a:t>
            </a:r>
            <a:r>
              <a:rPr lang="pt-PT" sz="1800" dirty="0" smtClean="0"/>
              <a:t>.] </a:t>
            </a:r>
            <a:r>
              <a:rPr lang="pt-PT" sz="1800" dirty="0"/>
              <a:t>que significa “e outros</a:t>
            </a:r>
            <a:r>
              <a:rPr lang="pt-PT" sz="1800" dirty="0" smtClean="0"/>
              <a:t>”.</a:t>
            </a:r>
            <a:endParaRPr lang="pt-PT" sz="1800" dirty="0"/>
          </a:p>
          <a:p>
            <a:pPr marL="185738" lvl="0" indent="-185738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87896" y="1457366"/>
            <a:ext cx="7445186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dirty="0" err="1"/>
              <a:t>Baxter</a:t>
            </a:r>
            <a:r>
              <a:rPr lang="pt-PT" sz="2000" dirty="0"/>
              <a:t>, C. (1997). </a:t>
            </a:r>
            <a:r>
              <a:rPr lang="pt-PT" sz="2000" i="1" dirty="0"/>
              <a:t>Raças caninas </a:t>
            </a:r>
            <a:r>
              <a:rPr lang="pt-PT" sz="2000" dirty="0"/>
              <a:t>(3.ª ed.). Lisboa: </a:t>
            </a:r>
            <a:r>
              <a:rPr lang="pt-PT" sz="2000" dirty="0" smtClean="0"/>
              <a:t>Caminho.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87896" y="5259763"/>
            <a:ext cx="7445186" cy="907941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Nobre, A., Ferreira, F., Oliveira, F., Santos, R., Castro, M., Mendes, T. </a:t>
            </a:r>
            <a:r>
              <a:rPr lang="pt-PT" sz="2000" dirty="0" err="1"/>
              <a:t>et</a:t>
            </a:r>
            <a:r>
              <a:rPr lang="pt-PT" sz="2000" dirty="0"/>
              <a:t> al. (1984). </a:t>
            </a:r>
            <a:r>
              <a:rPr lang="pt-PT" sz="2000" i="1" dirty="0"/>
              <a:t>Biologia funcional </a:t>
            </a:r>
            <a:r>
              <a:rPr lang="pt-PT" sz="2000" dirty="0"/>
              <a:t>(2.ª ed.). Coimbra: Almedina</a:t>
            </a:r>
            <a:r>
              <a:rPr lang="pt-PT" sz="2000" dirty="0" smtClean="0"/>
              <a:t>.</a:t>
            </a:r>
          </a:p>
          <a:p>
            <a:pPr marL="450850" indent="-450850" algn="just"/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87896" y="2842141"/>
            <a:ext cx="7445186" cy="984885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Elkington, J</a:t>
            </a:r>
            <a:r>
              <a:rPr lang="pt-PT" sz="2000" dirty="0" smtClean="0"/>
              <a:t>., </a:t>
            </a:r>
            <a:r>
              <a:rPr lang="pt-PT" sz="2000" dirty="0"/>
              <a:t>&amp; </a:t>
            </a:r>
            <a:r>
              <a:rPr lang="pt-PT" sz="2000" dirty="0" err="1"/>
              <a:t>Hailes</a:t>
            </a:r>
            <a:r>
              <a:rPr lang="pt-PT" sz="2000" dirty="0"/>
              <a:t>, J. (1992). </a:t>
            </a:r>
            <a:r>
              <a:rPr lang="pt-PT" sz="2000" i="1" dirty="0"/>
              <a:t>Guia do jovem consumidor ecológico</a:t>
            </a:r>
            <a:r>
              <a:rPr lang="pt-PT" sz="2000" dirty="0"/>
              <a:t>. Lisboa: </a:t>
            </a:r>
            <a:r>
              <a:rPr lang="pt-PT" sz="2000" dirty="0" smtClean="0"/>
              <a:t>Gradiva.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5" name="Grupo 14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8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865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669773"/>
            <a:ext cx="7886700" cy="4730549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Livro traduzido </a:t>
            </a:r>
            <a:r>
              <a:rPr lang="pt-PT" sz="2200" dirty="0"/>
              <a:t>e </a:t>
            </a:r>
            <a:r>
              <a:rPr lang="pt-PT" sz="2200" dirty="0" smtClean="0"/>
              <a:t>que seja </a:t>
            </a:r>
            <a:r>
              <a:rPr lang="pt-PT" sz="2200" dirty="0"/>
              <a:t>relevante referir o </a:t>
            </a:r>
            <a:r>
              <a:rPr lang="pt-PT" sz="2200" dirty="0" smtClean="0"/>
              <a:t>tradutor:</a:t>
            </a:r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Livro </a:t>
            </a:r>
            <a:r>
              <a:rPr lang="pt-PT" sz="2200" dirty="0"/>
              <a:t>sem autor </a:t>
            </a:r>
            <a:r>
              <a:rPr lang="pt-PT" sz="2200" dirty="0" smtClean="0"/>
              <a:t>determinado: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01148" y="2353375"/>
            <a:ext cx="7431934" cy="830997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endParaRPr lang="pt-PT" dirty="0"/>
          </a:p>
          <a:p>
            <a:pPr marL="450850" indent="-450850" algn="just"/>
            <a:r>
              <a:rPr lang="pt-PT" sz="2000" dirty="0"/>
              <a:t>Jacob, F. (1997). </a:t>
            </a:r>
            <a:r>
              <a:rPr lang="pt-PT" sz="2000" i="1" dirty="0"/>
              <a:t>O ratinho, a mosca e o homem </a:t>
            </a:r>
            <a:r>
              <a:rPr lang="pt-PT" sz="2000" dirty="0"/>
              <a:t>(M. S. Correia, </a:t>
            </a:r>
            <a:r>
              <a:rPr lang="pt-PT" sz="2000" dirty="0" err="1"/>
              <a:t>trad</a:t>
            </a:r>
            <a:r>
              <a:rPr lang="pt-PT" sz="2000" dirty="0"/>
              <a:t>.). Lisboa: Gradiva.</a:t>
            </a:r>
          </a:p>
          <a:p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1148" y="4967666"/>
            <a:ext cx="7431934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en-GB" sz="2000" i="1" dirty="0"/>
              <a:t>Let’s read together </a:t>
            </a:r>
            <a:r>
              <a:rPr lang="en-GB" sz="2000" dirty="0"/>
              <a:t>(10.ª ed.). (1993). New York: P. F. </a:t>
            </a:r>
            <a:r>
              <a:rPr lang="en-GB" sz="2000" dirty="0" smtClean="0"/>
              <a:t>Collier</a:t>
            </a:r>
            <a:r>
              <a:rPr lang="pt-PT" sz="2000" dirty="0" smtClean="0"/>
              <a:t>.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5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59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311964"/>
            <a:ext cx="7886700" cy="5088359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Livro </a:t>
            </a:r>
            <a:r>
              <a:rPr lang="pt-PT" sz="2200" dirty="0"/>
              <a:t>sem data de edição ou de </a:t>
            </a:r>
            <a:r>
              <a:rPr lang="pt-PT" sz="2200" dirty="0" smtClean="0"/>
              <a:t>distribuição:</a:t>
            </a:r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6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600" dirty="0"/>
          </a:p>
          <a:p>
            <a:pPr marL="355600" indent="-177800" algn="just">
              <a:lnSpc>
                <a:spcPts val="2200"/>
              </a:lnSpc>
              <a:spcBef>
                <a:spcPts val="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Livro sem data de edição ou de distribuição, mas com data do </a:t>
            </a:r>
            <a:r>
              <a:rPr lang="pt-PT" sz="2200" i="1" dirty="0" smtClean="0"/>
              <a:t>copyright</a:t>
            </a:r>
            <a:r>
              <a:rPr lang="pt-PT" sz="2200" dirty="0" smtClean="0"/>
              <a:t>:</a:t>
            </a:r>
            <a:endParaRPr lang="pt-PT" sz="2200" i="1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01148" y="2494457"/>
            <a:ext cx="7431934" cy="600164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Teixeira, F. (s/d). </a:t>
            </a:r>
            <a:r>
              <a:rPr lang="pt-PT" sz="2000" i="1" dirty="0"/>
              <a:t>Os olhos que choram</a:t>
            </a:r>
            <a:r>
              <a:rPr lang="pt-PT" sz="2000" dirty="0"/>
              <a:t>. Lisboa: Gradiva</a:t>
            </a:r>
            <a:r>
              <a:rPr lang="pt-PT" sz="2000" dirty="0" smtClean="0"/>
              <a:t>.</a:t>
            </a:r>
          </a:p>
          <a:p>
            <a:pPr marL="450850" indent="-450850"/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01148" y="5210094"/>
            <a:ext cx="7431934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Sarmento, A. (</a:t>
            </a:r>
            <a:r>
              <a:rPr lang="pt-PT" sz="2000" dirty="0" err="1"/>
              <a:t>cop</a:t>
            </a:r>
            <a:r>
              <a:rPr lang="pt-PT" sz="2000" dirty="0"/>
              <a:t>. 2001). </a:t>
            </a:r>
            <a:r>
              <a:rPr lang="pt-PT" sz="2000" i="1" dirty="0"/>
              <a:t>Aves do Ribatejo</a:t>
            </a:r>
            <a:r>
              <a:rPr lang="pt-PT" sz="2000" dirty="0"/>
              <a:t>. Lisboa: Caminho</a:t>
            </a:r>
            <a:r>
              <a:rPr lang="pt-PT" sz="2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377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139686"/>
            <a:ext cx="7886700" cy="5260637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dirty="0"/>
              <a:t>o livro é uma obra de referência como um dicionário, uma enciclopédia, um prontuário… </a:t>
            </a:r>
            <a:r>
              <a:rPr lang="pt-PT" sz="2200" u="sng" dirty="0"/>
              <a:t>com</a:t>
            </a:r>
            <a:r>
              <a:rPr lang="pt-PT" sz="2200" dirty="0"/>
              <a:t> autor </a:t>
            </a:r>
            <a:r>
              <a:rPr lang="pt-PT" sz="2200" dirty="0" smtClean="0"/>
              <a:t>expresso: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0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Quando o livro é uma obra de referência como um dicionário, uma enciclopédia, um prontuário… </a:t>
            </a:r>
            <a:r>
              <a:rPr lang="pt-PT" sz="2200" u="sng" dirty="0" smtClean="0"/>
              <a:t>sem</a:t>
            </a:r>
            <a:r>
              <a:rPr lang="pt-PT" sz="2200" dirty="0" smtClean="0"/>
              <a:t> </a:t>
            </a:r>
            <a:r>
              <a:rPr lang="pt-PT" sz="2200" dirty="0"/>
              <a:t>autor </a:t>
            </a:r>
            <a:r>
              <a:rPr lang="pt-PT" sz="2200" dirty="0" smtClean="0"/>
              <a:t>expresso: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1148" y="2155825"/>
            <a:ext cx="7431934" cy="1677382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Coelho, J. do P. (1989). </a:t>
            </a:r>
            <a:r>
              <a:rPr lang="pt-PT" sz="2000" i="1" dirty="0"/>
              <a:t>Dicionário de literatura: Literatura portuguesa </a:t>
            </a:r>
            <a:r>
              <a:rPr lang="pt-PT" sz="2000" dirty="0"/>
              <a:t>(Vols. 1-4). Porto: Figueirinhas.</a:t>
            </a:r>
          </a:p>
          <a:p>
            <a:pPr marL="265113" indent="-265113" algn="just"/>
            <a:r>
              <a:rPr lang="pt-PT" sz="2000" dirty="0" err="1"/>
              <a:t>Gispert</a:t>
            </a:r>
            <a:r>
              <a:rPr lang="pt-PT" sz="2000" dirty="0"/>
              <a:t>, C. (Dir.). </a:t>
            </a:r>
            <a:r>
              <a:rPr lang="pt-PT" sz="2000" i="1" dirty="0"/>
              <a:t>Enciclopédia da Psicologia </a:t>
            </a:r>
            <a:r>
              <a:rPr lang="pt-PT" sz="2000" dirty="0"/>
              <a:t>(2.ª ed., Vols.1-4). Lisboa: </a:t>
            </a:r>
            <a:r>
              <a:rPr lang="pt-PT" sz="2000" dirty="0" err="1"/>
              <a:t>Liarte</a:t>
            </a:r>
            <a:r>
              <a:rPr lang="pt-PT" sz="2000" dirty="0" smtClean="0"/>
              <a:t>.</a:t>
            </a:r>
          </a:p>
          <a:p>
            <a:pPr marL="265113" indent="-265113"/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1148" y="5385964"/>
            <a:ext cx="7431934" cy="754053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i="1" dirty="0"/>
              <a:t>Dicionário de Matemática</a:t>
            </a:r>
            <a:r>
              <a:rPr lang="pt-PT" sz="2000" dirty="0"/>
              <a:t>. (1979). São Paulo: Planalto Editora.</a:t>
            </a:r>
          </a:p>
          <a:p>
            <a:pPr marL="265113" indent="-265113"/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5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643269"/>
            <a:ext cx="7886700" cy="4757053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dirty="0"/>
              <a:t>ao autor é uma </a:t>
            </a:r>
            <a:r>
              <a:rPr lang="pt-PT" sz="2200" dirty="0" smtClean="0"/>
              <a:t>instituição: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1148" y="2425903"/>
            <a:ext cx="7431934" cy="136960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Portugal. Ministério da Educação. Gabinete do Secretário de Estado da Administração </a:t>
            </a:r>
            <a:r>
              <a:rPr lang="pt-PT" sz="2000" dirty="0" smtClean="0"/>
              <a:t>Educativa. </a:t>
            </a:r>
            <a:r>
              <a:rPr lang="pt-PT" sz="2000" dirty="0"/>
              <a:t>(2003). </a:t>
            </a:r>
            <a:r>
              <a:rPr lang="pt-PT" sz="2000" i="1" dirty="0"/>
              <a:t>Valorização estética dos espaços educativos</a:t>
            </a:r>
            <a:r>
              <a:rPr lang="pt-PT" sz="2000" dirty="0"/>
              <a:t>. Lisboa: Ministério da Educação</a:t>
            </a:r>
            <a:r>
              <a:rPr lang="pt-PT" sz="2000" dirty="0" smtClean="0"/>
              <a:t>.</a:t>
            </a:r>
          </a:p>
          <a:p>
            <a:pPr marL="265113" indent="-265113"/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09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364974"/>
            <a:ext cx="7886700" cy="5035349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Livro </a:t>
            </a:r>
            <a:r>
              <a:rPr lang="pt-PT" sz="2200" dirty="0"/>
              <a:t>cujo acesso foi apenas feito em formato digital </a:t>
            </a:r>
            <a:r>
              <a:rPr lang="pt-PT" sz="2200" dirty="0" smtClean="0"/>
              <a:t>online:</a:t>
            </a:r>
          </a:p>
          <a:p>
            <a:pPr marL="6223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000" dirty="0"/>
              <a:t>O URL é o endereço eletrónico onde o documento está localizado. No caso de se referir o URL, deve remover-se a hiperligação. Não colocar ponto final após o URL:</a:t>
            </a:r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buClr>
                <a:srgbClr val="481831"/>
              </a:buClr>
              <a:buSzPct val="80000"/>
              <a:buNone/>
              <a:defRPr/>
            </a:pPr>
            <a:endParaRPr lang="pt-PT" sz="800" dirty="0" smtClean="0"/>
          </a:p>
          <a:p>
            <a:pPr marL="6223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000" dirty="0"/>
              <a:t>O DOI é um número internacional que identifica o documento. Sempre que possível, deve referir-se o DOI evitando o URL: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6382" y="163360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1148" y="5181809"/>
            <a:ext cx="7431934" cy="1061829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 err="1"/>
              <a:t>Nagib</a:t>
            </a:r>
            <a:r>
              <a:rPr lang="pt-PT" sz="2000" dirty="0"/>
              <a:t>, L. (2002). </a:t>
            </a:r>
            <a:r>
              <a:rPr lang="pt-PT" sz="2000" i="1" dirty="0"/>
              <a:t>O cinema da retomada: depoimentos de 90 </a:t>
            </a:r>
            <a:r>
              <a:rPr lang="pt-PT" sz="2000" i="1" dirty="0" smtClean="0"/>
              <a:t>cineastas </a:t>
            </a:r>
            <a:r>
              <a:rPr lang="pt-PT" sz="2000" i="1" dirty="0"/>
              <a:t>dos anos 90</a:t>
            </a:r>
            <a:r>
              <a:rPr lang="pt-PT" sz="2000" dirty="0"/>
              <a:t>. S. Paulo: Editora 34. doi:10.1037/1065 ‐</a:t>
            </a:r>
            <a:r>
              <a:rPr lang="pt-PT" sz="2000" dirty="0" smtClean="0"/>
              <a:t>9293.59.4.286</a:t>
            </a:r>
          </a:p>
          <a:p>
            <a:pPr marL="265113" indent="-265113" algn="just">
              <a:spcAft>
                <a:spcPts val="1200"/>
              </a:spcAft>
            </a:pP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01148" y="2846795"/>
            <a:ext cx="7431934" cy="136960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 err="1"/>
              <a:t>Nagib</a:t>
            </a:r>
            <a:r>
              <a:rPr lang="pt-PT" sz="2000" dirty="0"/>
              <a:t>, L. (2002</a:t>
            </a:r>
            <a:r>
              <a:rPr lang="pt-PT" sz="2000" dirty="0" smtClean="0"/>
              <a:t>). </a:t>
            </a:r>
            <a:r>
              <a:rPr lang="pt-PT" sz="2000" i="1" dirty="0" smtClean="0"/>
              <a:t>O cinema da retomada: depoimentos de 90 cineastas dos anos 90</a:t>
            </a:r>
            <a:r>
              <a:rPr lang="pt-PT" sz="2000" dirty="0" smtClean="0"/>
              <a:t>. </a:t>
            </a:r>
            <a:r>
              <a:rPr lang="pt-PT" sz="2000" dirty="0"/>
              <a:t>S. Paulo: Editora </a:t>
            </a:r>
            <a:r>
              <a:rPr lang="pt-PT" sz="2000" dirty="0" smtClean="0"/>
              <a:t>34</a:t>
            </a:r>
            <a:r>
              <a:rPr lang="pt-PT" sz="2000" dirty="0"/>
              <a:t>. Disponível em http://</a:t>
            </a:r>
            <a:r>
              <a:rPr lang="pt-PT" sz="2000" dirty="0" smtClean="0"/>
              <a:t>books.google.pt/books</a:t>
            </a:r>
          </a:p>
          <a:p>
            <a:pPr marL="265113" indent="-265113" algn="just">
              <a:spcAft>
                <a:spcPts val="1200"/>
              </a:spcAft>
            </a:pPr>
            <a:endParaRPr lang="pt-PT" dirty="0"/>
          </a:p>
        </p:txBody>
      </p:sp>
      <p:grpSp>
        <p:nvGrpSpPr>
          <p:cNvPr id="16" name="Grupo 15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8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9" name="Retângulo 18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916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326287"/>
            <a:ext cx="7886700" cy="5074035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Quando foi consultada apenas uma </a:t>
            </a:r>
            <a:r>
              <a:rPr lang="pt-PT" sz="2200" b="1" dirty="0"/>
              <a:t>parte de um livro</a:t>
            </a:r>
            <a:r>
              <a:rPr lang="pt-PT" sz="2200" dirty="0"/>
              <a:t>, com um autor ou mais do que um autor, a norma padrão assume uma forma um pouco mais </a:t>
            </a:r>
            <a:r>
              <a:rPr lang="pt-PT" sz="2200" dirty="0" smtClean="0"/>
              <a:t>complexa: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7188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Exemplo:</a:t>
            </a:r>
            <a:endParaRPr lang="pt-PT" sz="2200" dirty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6382" y="185341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4618" y="2612705"/>
            <a:ext cx="7431934" cy="136960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 smtClean="0"/>
              <a:t>Autor(</a:t>
            </a:r>
            <a:r>
              <a:rPr lang="pt-PT" sz="2000" dirty="0" err="1" smtClean="0"/>
              <a:t>es</a:t>
            </a:r>
            <a:r>
              <a:rPr lang="pt-PT" sz="2000" dirty="0" smtClean="0"/>
              <a:t>) do capítulo (data). Título do capítulo. Em Autor(</a:t>
            </a:r>
            <a:r>
              <a:rPr lang="pt-PT" sz="2000" dirty="0" err="1" smtClean="0"/>
              <a:t>es</a:t>
            </a:r>
            <a:r>
              <a:rPr lang="pt-PT" sz="2000" dirty="0" smtClean="0"/>
              <a:t>) do livro: </a:t>
            </a:r>
            <a:r>
              <a:rPr lang="pt-PT" sz="2000" i="1" dirty="0" smtClean="0"/>
              <a:t>Título: complemento de título</a:t>
            </a:r>
            <a:r>
              <a:rPr lang="pt-PT" sz="2000" dirty="0" smtClean="0"/>
              <a:t> (pp. X-Y). Local de edição: Editor. Páginas (inicial e final do capítulo).</a:t>
            </a:r>
            <a:endParaRPr lang="pt-PT" sz="2000" dirty="0"/>
          </a:p>
          <a:p>
            <a:pPr marL="265113" indent="-265113"/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4618" y="4829788"/>
            <a:ext cx="7431934" cy="136960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Ramos, C. (2005). Os recursos hídricos. Em C. A. Medeiros (Dir.) &amp; A. B. Ferreira (</a:t>
            </a:r>
            <a:r>
              <a:rPr lang="pt-PT" sz="2000" dirty="0" err="1"/>
              <a:t>Coord</a:t>
            </a:r>
            <a:r>
              <a:rPr lang="pt-PT" sz="2000" dirty="0"/>
              <a:t>.), </a:t>
            </a:r>
            <a:r>
              <a:rPr lang="pt-PT" sz="2000" i="1" dirty="0"/>
              <a:t>Geografia de Portugal</a:t>
            </a:r>
            <a:r>
              <a:rPr lang="pt-PT" sz="2000" dirty="0"/>
              <a:t>: </a:t>
            </a:r>
            <a:r>
              <a:rPr lang="pt-PT" sz="2000" i="1" dirty="0"/>
              <a:t>Vol.1: O ambiente físico </a:t>
            </a:r>
            <a:r>
              <a:rPr lang="pt-PT" sz="2000" dirty="0"/>
              <a:t>(pp.1200-1752). Lisboa: </a:t>
            </a:r>
            <a:r>
              <a:rPr lang="pt-PT" sz="2000" dirty="0" smtClean="0"/>
              <a:t>Círculo </a:t>
            </a:r>
            <a:r>
              <a:rPr lang="pt-PT" sz="2000" dirty="0"/>
              <a:t>de Leitores</a:t>
            </a:r>
            <a:r>
              <a:rPr lang="pt-PT" sz="2000" dirty="0" smtClean="0"/>
              <a:t>.</a:t>
            </a:r>
            <a:endParaRPr lang="pt-PT" sz="2000" dirty="0"/>
          </a:p>
          <a:p>
            <a:pPr marL="265113" indent="-265113"/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332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789043"/>
            <a:ext cx="7886700" cy="4611279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Apenas </a:t>
            </a:r>
            <a:r>
              <a:rPr lang="pt-PT" sz="2200" dirty="0"/>
              <a:t>o título do livro é colocado em </a:t>
            </a:r>
            <a:r>
              <a:rPr lang="pt-PT" sz="2200" dirty="0" smtClean="0"/>
              <a:t>itálico (não o capítulo).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 número das páginas é colocado entre parêntesis, a seguir ao </a:t>
            </a:r>
            <a:r>
              <a:rPr lang="pt-PT" sz="2200" dirty="0" smtClean="0"/>
              <a:t>título. </a:t>
            </a:r>
            <a:r>
              <a:rPr lang="pt-PT" sz="2200" dirty="0"/>
              <a:t>Utiliza-se </a:t>
            </a:r>
            <a:r>
              <a:rPr lang="pt-PT" sz="2200" dirty="0" smtClean="0"/>
              <a:t>“</a:t>
            </a:r>
            <a:r>
              <a:rPr lang="pt-PT" sz="2200" dirty="0"/>
              <a:t>p.” para se referir uma página e “pp.” </a:t>
            </a:r>
            <a:r>
              <a:rPr lang="pt-PT" sz="2200" dirty="0" smtClean="0"/>
              <a:t>para mais.</a:t>
            </a:r>
          </a:p>
          <a:p>
            <a:pPr marL="355600" lvl="0" indent="-177800" algn="just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Os livros em formato digital </a:t>
            </a:r>
            <a:r>
              <a:rPr lang="pt-PT" sz="2200" dirty="0" smtClean="0"/>
              <a:t>(</a:t>
            </a:r>
            <a:r>
              <a:rPr lang="pt-PT" sz="2200" i="1" dirty="0" smtClean="0"/>
              <a:t>e-books</a:t>
            </a:r>
            <a:r>
              <a:rPr lang="pt-PT" sz="2200" dirty="0" smtClean="0"/>
              <a:t>) nem </a:t>
            </a:r>
            <a:r>
              <a:rPr lang="pt-PT" sz="2200" dirty="0"/>
              <a:t>sempre apresentam um número de página. Nestes casos, </a:t>
            </a:r>
            <a:r>
              <a:rPr lang="pt-PT" sz="2200" dirty="0" smtClean="0"/>
              <a:t>deve referir-se </a:t>
            </a:r>
            <a:r>
              <a:rPr lang="pt-PT" sz="2200" dirty="0"/>
              <a:t>o DOI e existe a </a:t>
            </a:r>
            <a:r>
              <a:rPr lang="pt-PT" sz="2200" dirty="0" smtClean="0"/>
              <a:t>possibilidade </a:t>
            </a:r>
            <a:r>
              <a:rPr lang="pt-PT" sz="2200" dirty="0"/>
              <a:t>de identificar o número do parágrafo dentro de um </a:t>
            </a:r>
            <a:r>
              <a:rPr lang="pt-PT" sz="2200" dirty="0" smtClean="0"/>
              <a:t>capítulo</a:t>
            </a:r>
            <a:r>
              <a:rPr lang="pt-PT" sz="2200" dirty="0"/>
              <a:t>.</a:t>
            </a:r>
            <a:endParaRPr lang="pt-PT" sz="2200" dirty="0" smtClean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6382" y="24735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28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9757" y="230188"/>
            <a:ext cx="9185345" cy="6593385"/>
            <a:chOff x="-39757" y="230188"/>
            <a:chExt cx="9185345" cy="6593385"/>
          </a:xfrm>
        </p:grpSpPr>
        <p:sp>
          <p:nvSpPr>
            <p:cNvPr id="6" name="Retângulo 5"/>
            <p:cNvSpPr/>
            <p:nvPr/>
          </p:nvSpPr>
          <p:spPr>
            <a:xfrm>
              <a:off x="-39757" y="1843088"/>
              <a:ext cx="9183757" cy="2828925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3076" name="Grupo 6"/>
            <p:cNvGrpSpPr>
              <a:grpSpLocks/>
            </p:cNvGrpSpPr>
            <p:nvPr/>
          </p:nvGrpSpPr>
          <p:grpSpPr bwMode="auto">
            <a:xfrm>
              <a:off x="1588" y="230188"/>
              <a:ext cx="9144000" cy="66675"/>
              <a:chOff x="0" y="234950"/>
              <a:chExt cx="9143999" cy="6584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0" y="247491"/>
                <a:ext cx="2949575" cy="532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194424" y="234950"/>
                <a:ext cx="2949575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097212" y="247491"/>
                <a:ext cx="2949575" cy="5329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0" name="Retângulo 19"/>
            <p:cNvSpPr/>
            <p:nvPr/>
          </p:nvSpPr>
          <p:spPr bwMode="auto">
            <a:xfrm>
              <a:off x="0" y="6546574"/>
              <a:ext cx="914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588" y="2346386"/>
            <a:ext cx="9142412" cy="1749364"/>
          </a:xfrm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A norma APA (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6.ª </a:t>
            </a: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PT" sz="1400" dirty="0" smtClean="0">
                <a:solidFill>
                  <a:schemeClr val="bg1"/>
                </a:solidFill>
              </a:rPr>
              <a:t>APA </a:t>
            </a:r>
            <a:r>
              <a:rPr lang="pt-PT" sz="1400" dirty="0">
                <a:solidFill>
                  <a:schemeClr val="bg1"/>
                </a:solidFill>
              </a:rPr>
              <a:t>- </a:t>
            </a:r>
            <a:r>
              <a:rPr lang="pt-PT" sz="1400" dirty="0" err="1">
                <a:solidFill>
                  <a:schemeClr val="bg1"/>
                </a:solidFill>
              </a:rPr>
              <a:t>American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Psychological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 smtClean="0">
                <a:solidFill>
                  <a:schemeClr val="bg1"/>
                </a:solidFill>
              </a:rPr>
              <a:t>Association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908313"/>
            <a:ext cx="7886700" cy="4492010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As referências a artigos </a:t>
            </a:r>
            <a:r>
              <a:rPr lang="pt-PT" sz="2200" dirty="0" smtClean="0"/>
              <a:t>de jornais </a:t>
            </a:r>
            <a:r>
              <a:rPr lang="pt-PT" sz="2200" dirty="0"/>
              <a:t>e </a:t>
            </a:r>
            <a:r>
              <a:rPr lang="pt-PT" sz="2200" dirty="0" smtClean="0"/>
              <a:t>revistas </a:t>
            </a:r>
            <a:r>
              <a:rPr lang="pt-PT" sz="2200" dirty="0"/>
              <a:t>de caráter generalista ou </a:t>
            </a:r>
            <a:r>
              <a:rPr lang="pt-PT" sz="2200" dirty="0" smtClean="0"/>
              <a:t>científico </a:t>
            </a:r>
            <a:r>
              <a:rPr lang="pt-PT" sz="2200" dirty="0"/>
              <a:t>obedecem a um modelo </a:t>
            </a:r>
            <a:r>
              <a:rPr lang="pt-PT" sz="2200" dirty="0" smtClean="0"/>
              <a:t>padrão.</a:t>
            </a:r>
          </a:p>
          <a:p>
            <a:pPr marL="35718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/>
              <a:t>O elemento de entrada (autor ou título, conforme os casos) obedece às mesmas indicações que para a publicações em </a:t>
            </a:r>
            <a:r>
              <a:rPr lang="pt-PT" sz="2200" dirty="0" smtClean="0"/>
              <a:t>livro: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6382" y="171605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Artigos de publicações periódicas</a:t>
            </a:r>
            <a:endParaRPr lang="pt-PT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1148" y="3818835"/>
            <a:ext cx="7431934" cy="1061829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Autor(</a:t>
            </a:r>
            <a:r>
              <a:rPr lang="pt-PT" sz="2000" dirty="0" err="1"/>
              <a:t>es</a:t>
            </a:r>
            <a:r>
              <a:rPr lang="pt-PT" sz="2000" dirty="0"/>
              <a:t>), A. (data). Título do artigo. </a:t>
            </a:r>
            <a:r>
              <a:rPr lang="pt-PT" sz="2000" i="1" dirty="0"/>
              <a:t>Título da publicação periódica</a:t>
            </a:r>
            <a:r>
              <a:rPr lang="pt-PT" sz="2000" dirty="0"/>
              <a:t>, volume (n.º), páginas</a:t>
            </a:r>
            <a:r>
              <a:rPr lang="pt-PT" sz="2000" dirty="0" smtClean="0"/>
              <a:t>.</a:t>
            </a:r>
          </a:p>
          <a:p>
            <a:pPr marL="265113" indent="-265113" algn="just">
              <a:spcAft>
                <a:spcPts val="12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660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105306"/>
            <a:ext cx="7886700" cy="5295017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Sempre </a:t>
            </a:r>
            <a:r>
              <a:rPr lang="pt-PT" sz="2200" dirty="0"/>
              <a:t>que </a:t>
            </a:r>
            <a:r>
              <a:rPr lang="pt-PT" sz="2200" dirty="0" smtClean="0"/>
              <a:t>possível, a </a:t>
            </a:r>
            <a:r>
              <a:rPr lang="pt-PT" sz="2200" dirty="0"/>
              <a:t>seguir ao ano, referencia-se o </a:t>
            </a:r>
            <a:r>
              <a:rPr lang="pt-PT" sz="2200" dirty="0" smtClean="0"/>
              <a:t>mês.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O título </a:t>
            </a:r>
            <a:r>
              <a:rPr lang="pt-PT" sz="2200" dirty="0" smtClean="0"/>
              <a:t>da </a:t>
            </a:r>
            <a:r>
              <a:rPr lang="pt-PT" sz="2200" dirty="0"/>
              <a:t>publicação </a:t>
            </a:r>
            <a:r>
              <a:rPr lang="pt-PT" sz="2200" dirty="0" smtClean="0"/>
              <a:t>é escrito em itálico.</a:t>
            </a:r>
            <a:endParaRPr lang="pt-PT" sz="2200" dirty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indicação do volume </a:t>
            </a:r>
            <a:r>
              <a:rPr lang="pt-PT" sz="2200" dirty="0" smtClean="0"/>
              <a:t>é </a:t>
            </a:r>
            <a:r>
              <a:rPr lang="pt-PT" sz="2200" dirty="0"/>
              <a:t>mais comum nos jornais e revistas de carácter </a:t>
            </a:r>
            <a:r>
              <a:rPr lang="pt-PT" sz="2200" dirty="0" smtClean="0"/>
              <a:t>científico.</a:t>
            </a:r>
            <a:endParaRPr lang="pt-PT" sz="2200" dirty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Aquando </a:t>
            </a:r>
            <a:r>
              <a:rPr lang="pt-PT" sz="2200" dirty="0"/>
              <a:t>da referência às páginas, só de colocam os </a:t>
            </a:r>
            <a:r>
              <a:rPr lang="pt-PT" sz="2200" dirty="0" smtClean="0"/>
              <a:t>números.</a:t>
            </a:r>
            <a:endParaRPr lang="pt-PT" sz="2200" dirty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Caso </a:t>
            </a:r>
            <a:r>
              <a:rPr lang="pt-PT" sz="2200" dirty="0"/>
              <a:t>a publicação tenha sido consultada </a:t>
            </a:r>
            <a:r>
              <a:rPr lang="pt-PT" sz="2200" i="1" dirty="0"/>
              <a:t>online</a:t>
            </a:r>
            <a:r>
              <a:rPr lang="pt-PT" sz="2200" dirty="0"/>
              <a:t>, aplicam-se as mesmas regras que para os livros, com a indicação do DOI, de preferência, ou do </a:t>
            </a:r>
            <a:r>
              <a:rPr lang="pt-PT" sz="2200" dirty="0" smtClean="0"/>
              <a:t>URL:</a:t>
            </a: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Artigos de publicações periódicas</a:t>
            </a:r>
            <a:endParaRPr lang="pt-PT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1148" y="5027730"/>
            <a:ext cx="7431934" cy="1061829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Aguiar, J. (2006, fevereiro). D. João de Castro: Um génio raro. </a:t>
            </a:r>
            <a:r>
              <a:rPr lang="pt-PT" sz="2000" i="1" dirty="0" err="1"/>
              <a:t>Super</a:t>
            </a:r>
            <a:r>
              <a:rPr lang="pt-PT" sz="2000" i="1" dirty="0"/>
              <a:t> Interessante</a:t>
            </a:r>
            <a:r>
              <a:rPr lang="pt-PT" sz="2000" dirty="0"/>
              <a:t>, 100, 231‐247</a:t>
            </a:r>
            <a:r>
              <a:rPr lang="pt-PT" sz="2000" dirty="0" smtClean="0"/>
              <a:t>.</a:t>
            </a:r>
          </a:p>
          <a:p>
            <a:pPr marL="265113" indent="-265113" algn="just">
              <a:spcAft>
                <a:spcPts val="12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580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2155825"/>
            <a:ext cx="7886700" cy="4244498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Se a entrevista está publicada, referencia-se de acordo com as normas aplicáveis ao documento onde se </a:t>
            </a:r>
            <a:r>
              <a:rPr lang="pt-PT" sz="2200" dirty="0" smtClean="0"/>
              <a:t>encontra.</a:t>
            </a:r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</a:t>
            </a:r>
            <a:r>
              <a:rPr lang="pt-PT" sz="2200" dirty="0" smtClean="0"/>
              <a:t>Se </a:t>
            </a:r>
            <a:r>
              <a:rPr lang="pt-PT" sz="2200" dirty="0"/>
              <a:t>a entrevista não foi publicada, é apenas citada no texto, uma vez que não é </a:t>
            </a:r>
            <a:r>
              <a:rPr lang="pt-PT" sz="2200" dirty="0" smtClean="0"/>
              <a:t>recuperável.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6382" y="325136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Entrevistas</a:t>
            </a:r>
            <a:endParaRPr lang="pt-PT" sz="24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544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770187"/>
            <a:ext cx="9163880" cy="1865437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78295" y="928842"/>
            <a:ext cx="8547652" cy="1572312"/>
          </a:xfrm>
        </p:spPr>
        <p:txBody>
          <a:bodyPr rtlCol="0" anchor="t"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3200" b="1" dirty="0" smtClean="0">
                <a:solidFill>
                  <a:schemeClr val="bg1">
                    <a:lumMod val="95000"/>
                  </a:schemeClr>
                </a:solidFill>
              </a:rPr>
              <a:t>Lista 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PT" sz="3200" b="1" dirty="0" smtClean="0">
                <a:solidFill>
                  <a:schemeClr val="bg1">
                    <a:lumMod val="95000"/>
                  </a:schemeClr>
                </a:solidFill>
              </a:rPr>
              <a:t>referências:</a:t>
            </a:r>
            <a:endParaRPr lang="pt-PT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622300" indent="-622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American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. (2010).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Publication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manual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Americam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(6.ª Ed.). Washington, DC: APA</a:t>
            </a:r>
            <a:r>
              <a:rPr lang="pt-PT" sz="29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622300" indent="-622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Lee, C. (2013, outubro 10).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to cite social media in APA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Style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Twitter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Facebook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Google+)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[Mensagem em blogue]. Disponível em http://blog.apastyle.org/apastyle/social-media</a:t>
            </a:r>
            <a:r>
              <a:rPr lang="pt-PT" sz="29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900" dirty="0"/>
          </a:p>
        </p:txBody>
      </p:sp>
      <p:sp>
        <p:nvSpPr>
          <p:cNvPr id="12" name="Retângulo 11"/>
          <p:cNvSpPr/>
          <p:nvPr/>
        </p:nvSpPr>
        <p:spPr>
          <a:xfrm>
            <a:off x="-9940" y="4567937"/>
            <a:ext cx="9144001" cy="1721522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2844296"/>
            <a:ext cx="9134061" cy="1514969"/>
            <a:chOff x="0" y="2844296"/>
            <a:chExt cx="9134061" cy="1514969"/>
          </a:xfrm>
        </p:grpSpPr>
        <p:sp>
          <p:nvSpPr>
            <p:cNvPr id="13" name="Retângulo 12"/>
            <p:cNvSpPr/>
            <p:nvPr/>
          </p:nvSpPr>
          <p:spPr>
            <a:xfrm>
              <a:off x="0" y="2844296"/>
              <a:ext cx="9134061" cy="151496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" name="Marcador de Posição de Conteúdo 2"/>
            <p:cNvSpPr txBox="1">
              <a:spLocks/>
            </p:cNvSpPr>
            <p:nvPr/>
          </p:nvSpPr>
          <p:spPr>
            <a:xfrm>
              <a:off x="278295" y="3071284"/>
              <a:ext cx="8501398" cy="11851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2100" b="1" dirty="0" smtClean="0">
                  <a:solidFill>
                    <a:schemeClr val="bg1">
                      <a:lumMod val="95000"/>
                    </a:schemeClr>
                  </a:solidFill>
                </a:rPr>
                <a:t>Outras fontes úteis:</a:t>
              </a:r>
            </a:p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Página oficial da APA </a:t>
              </a:r>
              <a:r>
                <a:rPr lang="pt-PT" sz="1900" dirty="0" err="1" smtClean="0">
                  <a:solidFill>
                    <a:schemeClr val="bg1">
                      <a:lumMod val="95000"/>
                    </a:schemeClr>
                  </a:solidFill>
                </a:rPr>
                <a:t>Style</a:t>
              </a: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: http://www.apastyle.org/index.aspx</a:t>
              </a:r>
            </a:p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Blogue oficial da APA </a:t>
              </a:r>
              <a:r>
                <a:rPr lang="pt-PT" sz="1900" dirty="0" err="1" smtClean="0">
                  <a:solidFill>
                    <a:schemeClr val="bg1">
                      <a:lumMod val="95000"/>
                    </a:schemeClr>
                  </a:solidFill>
                </a:rPr>
                <a:t>Style</a:t>
              </a: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: http://blog.apastyle.org/</a:t>
              </a:r>
              <a:endParaRPr lang="pt-PT" sz="2900" dirty="0"/>
            </a:p>
          </p:txBody>
        </p:sp>
      </p:grp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278295" y="4822933"/>
            <a:ext cx="8547652" cy="13338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pt-PT" sz="9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900" b="1" dirty="0">
                <a:solidFill>
                  <a:schemeClr val="bg1">
                    <a:lumMod val="95000"/>
                  </a:schemeClr>
                </a:solidFill>
              </a:rPr>
              <a:t>Ver </a:t>
            </a:r>
            <a:r>
              <a:rPr lang="pt-PT" sz="1900" b="1" dirty="0" smtClean="0">
                <a:solidFill>
                  <a:schemeClr val="bg1">
                    <a:lumMod val="95000"/>
                  </a:schemeClr>
                </a:solidFill>
              </a:rPr>
              <a:t>ainda as apresentações no Aprendiz de Investigador: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1700" dirty="0">
                <a:solidFill>
                  <a:schemeClr val="bg1">
                    <a:lumMod val="95000"/>
                  </a:schemeClr>
                </a:solidFill>
              </a:rPr>
              <a:t>Respeitar os direitos de </a:t>
            </a:r>
            <a:r>
              <a:rPr lang="pt-PT" sz="1700" dirty="0" smtClean="0">
                <a:solidFill>
                  <a:schemeClr val="bg1">
                    <a:lumMod val="95000"/>
                  </a:schemeClr>
                </a:solidFill>
              </a:rPr>
              <a:t>autor. As citações</a:t>
            </a:r>
            <a:endParaRPr lang="pt-PT" sz="17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1700" dirty="0">
                <a:solidFill>
                  <a:schemeClr val="bg1">
                    <a:lumMod val="95000"/>
                  </a:schemeClr>
                </a:solidFill>
              </a:rPr>
              <a:t>Respeitar os direitos de autor. Referências bibliográficas de páginas web, de redes sociais e de outros documentos com imagens e </a:t>
            </a:r>
            <a:r>
              <a:rPr lang="pt-PT" sz="1700" dirty="0" smtClean="0">
                <a:solidFill>
                  <a:schemeClr val="bg1">
                    <a:lumMod val="95000"/>
                  </a:schemeClr>
                </a:solidFill>
              </a:rPr>
              <a:t>sons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1700" dirty="0">
                <a:solidFill>
                  <a:schemeClr val="bg1">
                    <a:lumMod val="95000"/>
                  </a:schemeClr>
                </a:solidFill>
              </a:rPr>
              <a:t>Respeitar os direitos de autor. A lista de referências </a:t>
            </a:r>
            <a:r>
              <a:rPr lang="pt-PT" sz="1700" dirty="0" smtClean="0">
                <a:solidFill>
                  <a:schemeClr val="bg1">
                    <a:lumMod val="95000"/>
                  </a:schemeClr>
                </a:solidFill>
              </a:rPr>
              <a:t>bibliográficas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PT" sz="2400" b="1" dirty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8174" y="1154405"/>
            <a:ext cx="8547652" cy="2394553"/>
          </a:xfrm>
        </p:spPr>
        <p:txBody>
          <a:bodyPr rtlCol="0" anchor="t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Ficha técnica:</a:t>
            </a:r>
          </a:p>
          <a:p>
            <a:pPr marL="0" indent="0">
              <a:spcBef>
                <a:spcPts val="0"/>
              </a:spcBef>
              <a:buNone/>
            </a:pPr>
            <a:endParaRPr lang="pt-PT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42925" indent="-5429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b="1" dirty="0">
                <a:solidFill>
                  <a:schemeClr val="bg1">
                    <a:lumMod val="95000"/>
                  </a:schemeClr>
                </a:solidFill>
              </a:rPr>
              <a:t>Título: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O aprendiz de investigador. </a:t>
            </a:r>
            <a:r>
              <a:rPr lang="pt-PT" sz="2100" dirty="0" smtClean="0">
                <a:solidFill>
                  <a:schemeClr val="bg1">
                    <a:lumMod val="95000"/>
                  </a:schemeClr>
                </a:solidFill>
              </a:rPr>
              <a:t>Respeitar </a:t>
            </a:r>
            <a:r>
              <a:rPr lang="pt-PT" sz="2100" dirty="0">
                <a:solidFill>
                  <a:schemeClr val="bg1">
                    <a:lumMod val="95000"/>
                  </a:schemeClr>
                </a:solidFill>
              </a:rPr>
              <a:t>os direitos de autor. Referências bibliográficas de livros,  publicações periódicas e </a:t>
            </a:r>
            <a:r>
              <a:rPr lang="pt-PT" sz="2100" dirty="0" smtClean="0">
                <a:solidFill>
                  <a:schemeClr val="bg1">
                    <a:lumMod val="95000"/>
                  </a:schemeClr>
                </a:solidFill>
              </a:rPr>
              <a:t>entrevistas. Ensino secundário</a:t>
            </a:r>
            <a:endParaRPr lang="pt-PT" sz="21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b="1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Autores: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Graça Silva e Isabel Bernardo  |  Projeto </a:t>
            </a:r>
            <a:r>
              <a:rPr lang="pt-PT" sz="2200" i="1" dirty="0" smtClean="0">
                <a:solidFill>
                  <a:schemeClr val="bg1">
                    <a:lumMod val="95000"/>
                  </a:schemeClr>
                </a:solidFill>
              </a:rPr>
              <a:t>Literacias na Escola: formar os parceiros da biblioteca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b="1" dirty="0">
                <a:solidFill>
                  <a:schemeClr val="bg1">
                    <a:lumMod val="95000"/>
                  </a:schemeClr>
                </a:solidFill>
              </a:rPr>
              <a:t>Fotos: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 Graça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Silva |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José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Plácido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Bibliotecas Escolares dos Agrupamentos de Escolas do Concelho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de Cantanhede,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9047" y="5715913"/>
            <a:ext cx="8422237" cy="1006330"/>
            <a:chOff x="339047" y="5715913"/>
            <a:chExt cx="8422237" cy="1006330"/>
          </a:xfrm>
        </p:grpSpPr>
        <p:pic>
          <p:nvPicPr>
            <p:cNvPr id="23" name="Imagem 22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6" r="23364" b="7890"/>
            <a:stretch/>
          </p:blipFill>
          <p:spPr>
            <a:xfrm>
              <a:off x="7681284" y="5715913"/>
              <a:ext cx="1080000" cy="982800"/>
            </a:xfrm>
            <a:prstGeom prst="rect">
              <a:avLst/>
            </a:prstGeom>
          </p:spPr>
        </p:pic>
        <p:pic>
          <p:nvPicPr>
            <p:cNvPr id="24" name="Imagem 23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" r="7870"/>
            <a:stretch/>
          </p:blipFill>
          <p:spPr>
            <a:xfrm>
              <a:off x="1790973" y="5715913"/>
              <a:ext cx="1080000" cy="98280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047" y="5716908"/>
              <a:ext cx="1080000" cy="981818"/>
            </a:xfrm>
            <a:prstGeom prst="rect">
              <a:avLst/>
            </a:prstGeom>
          </p:spPr>
        </p:pic>
        <p:pic>
          <p:nvPicPr>
            <p:cNvPr id="26" name="Imagem 25"/>
            <p:cNvPicPr preferRelativeResize="0">
              <a:picLocks/>
            </p:cNvPicPr>
            <p:nvPr/>
          </p:nvPicPr>
          <p:blipFill rotWithShape="1">
            <a:blip r:embed="rId8"/>
            <a:srcRect t="1487" b="10755"/>
            <a:stretch/>
          </p:blipFill>
          <p:spPr>
            <a:xfrm>
              <a:off x="4768892" y="5739443"/>
              <a:ext cx="1080000" cy="982800"/>
            </a:xfrm>
            <a:prstGeom prst="rect">
              <a:avLst/>
            </a:prstGeom>
          </p:spPr>
        </p:pic>
        <p:pic>
          <p:nvPicPr>
            <p:cNvPr id="27" name="Imagem 26"/>
            <p:cNvPicPr preferRelativeResize="0"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-1" t="28399" r="59004" b="14363"/>
            <a:stretch/>
          </p:blipFill>
          <p:spPr>
            <a:xfrm>
              <a:off x="6225088" y="5715913"/>
              <a:ext cx="1080000" cy="982800"/>
            </a:xfrm>
            <a:prstGeom prst="rect">
              <a:avLst/>
            </a:prstGeom>
          </p:spPr>
        </p:pic>
        <p:pic>
          <p:nvPicPr>
            <p:cNvPr id="28" name="Imagem 27"/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2068" y="5722334"/>
              <a:ext cx="1080000" cy="982800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1" descr="Licença Creative Commo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4022201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86504" y="4181475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investigador.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Respeitar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os direitos de autor. Referências bibliográficas de livros,  publicações periódicas e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entrevistas. Ensino secundário.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385556" y="3559378"/>
            <a:ext cx="3375728" cy="716624"/>
            <a:chOff x="5256559" y="3589214"/>
            <a:chExt cx="3375728" cy="716624"/>
          </a:xfrm>
        </p:grpSpPr>
        <p:grpSp>
          <p:nvGrpSpPr>
            <p:cNvPr id="33" name="Grupo 32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821635"/>
            <a:ext cx="7886700" cy="5422002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2" action="ppaction://hlinksldjump"/>
              </a:rPr>
              <a:t>Respeitar os Direitos de Autor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3" action="ppaction://hlinksldjump"/>
              </a:rPr>
              <a:t>A </a:t>
            </a:r>
            <a:r>
              <a:rPr lang="pt-PT" sz="2400" dirty="0">
                <a:hlinkClick r:id="rId3" action="ppaction://hlinksldjump"/>
              </a:rPr>
              <a:t>lista das referências </a:t>
            </a:r>
            <a:r>
              <a:rPr lang="pt-PT" sz="2400" dirty="0" smtClean="0">
                <a:hlinkClick r:id="rId3" action="ppaction://hlinksldjump"/>
              </a:rPr>
              <a:t>bibliográficas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4" action="ppaction://hlinksldjump"/>
              </a:rPr>
              <a:t>Formas </a:t>
            </a:r>
            <a:r>
              <a:rPr lang="pt-PT" sz="2400" dirty="0">
                <a:hlinkClick r:id="rId4" action="ppaction://hlinksldjump"/>
              </a:rPr>
              <a:t>de entrada nas referências </a:t>
            </a:r>
            <a:r>
              <a:rPr lang="pt-PT" sz="2400" dirty="0" smtClean="0">
                <a:hlinkClick r:id="rId4" action="ppaction://hlinksldjump"/>
              </a:rPr>
              <a:t>bibliográficas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5" action="ppaction://hlinksldjump"/>
              </a:rPr>
              <a:t>Elementos, ordem dos elementos e </a:t>
            </a:r>
            <a:r>
              <a:rPr lang="pt-PT" sz="2400" dirty="0" smtClean="0">
                <a:hlinkClick r:id="rId5" action="ppaction://hlinksldjump"/>
              </a:rPr>
              <a:t>pontuação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6" action="ppaction://hlinksldjump"/>
              </a:rPr>
              <a:t>Tipos </a:t>
            </a:r>
            <a:r>
              <a:rPr lang="pt-PT" sz="2400" dirty="0">
                <a:hlinkClick r:id="rId6" action="ppaction://hlinksldjump"/>
              </a:rPr>
              <a:t>de referências bibliográficas:</a:t>
            </a:r>
            <a:endParaRPr lang="pt-PT" sz="2400" dirty="0"/>
          </a:p>
          <a:p>
            <a:pPr marL="45085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pt-PT" sz="2000" dirty="0">
                <a:hlinkClick r:id="rId6" action="ppaction://hlinksldjump"/>
              </a:rPr>
              <a:t>Livros e partes de </a:t>
            </a:r>
            <a:r>
              <a:rPr lang="pt-PT" sz="2000" dirty="0" smtClean="0">
                <a:hlinkClick r:id="rId6" action="ppaction://hlinksldjump"/>
              </a:rPr>
              <a:t>livros</a:t>
            </a:r>
            <a:endParaRPr lang="pt-PT" sz="2000" dirty="0" smtClean="0"/>
          </a:p>
          <a:p>
            <a:pPr marL="45085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pt-PT" sz="2000" dirty="0">
                <a:hlinkClick r:id="rId7" action="ppaction://hlinksldjump"/>
              </a:rPr>
              <a:t>Artigos de publicações </a:t>
            </a:r>
            <a:r>
              <a:rPr lang="pt-PT" sz="2000" dirty="0" smtClean="0">
                <a:hlinkClick r:id="rId7" action="ppaction://hlinksldjump"/>
              </a:rPr>
              <a:t>periódicas</a:t>
            </a:r>
            <a:endParaRPr lang="pt-PT" sz="2000" dirty="0" smtClean="0"/>
          </a:p>
          <a:p>
            <a:pPr marL="45085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pt-PT" sz="2000" dirty="0" smtClean="0">
                <a:hlinkClick r:id="rId8" action="ppaction://hlinksldjump"/>
              </a:rPr>
              <a:t>Entrevistas</a:t>
            </a:r>
            <a:endParaRPr lang="pt-PT" sz="20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smtClean="0"/>
              <a:t>sumário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6149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9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Respeitar os Direitos de Autor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307975" y="1497495"/>
            <a:ext cx="7886700" cy="4746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Em qualquer tipo de trabalho escolar que realizamos devemos, sempre, identificar as obras e os autores em que nos baseámos para o fazer, pois só assim estaremos a respeitar os direitos dos criadores, os seus autores.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Para o fazer existem várias normas.  Nos agrupamentos de escolas do concelho de  Cantanhede  foi adotada a norma APA (6.ª edição) que é usada para fazer citações, transcrições e referências bibliográficas.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6832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736035"/>
            <a:ext cx="7886700" cy="4507602"/>
          </a:xfrm>
        </p:spPr>
        <p:txBody>
          <a:bodyPr rtlCol="0">
            <a:normAutofit/>
          </a:bodyPr>
          <a:lstStyle/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informação sobre a autoria intelectual de outros, e usada por nós, constitui a </a:t>
            </a:r>
            <a:r>
              <a:rPr lang="pt-PT" sz="2200" b="1" dirty="0"/>
              <a:t>Lista das referências bibliográficas</a:t>
            </a:r>
            <a:r>
              <a:rPr lang="pt-PT" sz="2200" dirty="0"/>
              <a:t> (vulgarmente chamada </a:t>
            </a:r>
            <a:r>
              <a:rPr lang="pt-PT" sz="2200" i="1" dirty="0"/>
              <a:t>Bibliografia</a:t>
            </a:r>
            <a:r>
              <a:rPr lang="pt-PT" sz="2200" dirty="0" smtClean="0"/>
              <a:t>).</a:t>
            </a:r>
            <a:endParaRPr lang="pt-PT" sz="2200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norma APA é uma das normas utilizadas para realizar referências bibliográficas e aplica-se quer os documentos tenham sido editados em suporte impresso </a:t>
            </a:r>
            <a:r>
              <a:rPr lang="pt-PT" sz="2200" dirty="0" smtClean="0"/>
              <a:t>quer </a:t>
            </a:r>
            <a:r>
              <a:rPr lang="pt-PT" sz="2200" dirty="0"/>
              <a:t>tenham sido editados e/ou consultados em suporte </a:t>
            </a:r>
            <a:r>
              <a:rPr lang="pt-PT" sz="2200" dirty="0" smtClean="0"/>
              <a:t>digital.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A lista das</a:t>
            </a:r>
            <a:r>
              <a:rPr lang="pt-PT" sz="2800" b="1" dirty="0">
                <a:solidFill>
                  <a:srgbClr val="FF0000"/>
                </a:solidFill>
              </a:rPr>
              <a:t> </a:t>
            </a:r>
            <a:r>
              <a:rPr lang="pt-PT" sz="2800" b="1" dirty="0"/>
              <a:t>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743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51721"/>
            <a:ext cx="7886700" cy="3870913"/>
          </a:xfrm>
        </p:spPr>
        <p:txBody>
          <a:bodyPr rtlCol="0">
            <a:norm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b="1" dirty="0"/>
              <a:t>entrada</a:t>
            </a:r>
            <a:r>
              <a:rPr lang="pt-PT" sz="2200" dirty="0"/>
              <a:t> é o primeiro elemento da referência bibliográfica e </a:t>
            </a:r>
            <a:r>
              <a:rPr lang="pt-PT" sz="2200" dirty="0" smtClean="0"/>
              <a:t>vai </a:t>
            </a:r>
            <a:r>
              <a:rPr lang="pt-PT" sz="2200" dirty="0"/>
              <a:t>permitir a sua </a:t>
            </a:r>
            <a:r>
              <a:rPr lang="pt-PT" sz="2200" dirty="0" smtClean="0"/>
              <a:t>ordenação.</a:t>
            </a:r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 </a:t>
            </a:r>
            <a:r>
              <a:rPr lang="pt-PT" sz="2200" b="1" dirty="0"/>
              <a:t>autor</a:t>
            </a:r>
            <a:r>
              <a:rPr lang="pt-PT" sz="2200" dirty="0"/>
              <a:t> é, habitualmente, o primeiro elemento de </a:t>
            </a:r>
            <a:r>
              <a:rPr lang="pt-PT" sz="2200" dirty="0" smtClean="0"/>
              <a:t>entrada.</a:t>
            </a:r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dirty="0"/>
              <a:t>o autor não for identificado, será o </a:t>
            </a:r>
            <a:r>
              <a:rPr lang="pt-PT" sz="2200" b="1" dirty="0"/>
              <a:t>título</a:t>
            </a:r>
            <a:r>
              <a:rPr lang="pt-PT" sz="2200" dirty="0"/>
              <a:t> o elemento </a:t>
            </a:r>
            <a:r>
              <a:rPr lang="pt-PT" sz="2200" dirty="0" smtClean="0"/>
              <a:t>ordenador.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40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73425"/>
            <a:ext cx="7886700" cy="5292450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o autor </a:t>
            </a:r>
            <a:r>
              <a:rPr lang="pt-PT" sz="2200" dirty="0"/>
              <a:t>é uma </a:t>
            </a:r>
            <a:r>
              <a:rPr lang="pt-PT" sz="2200" b="1" dirty="0"/>
              <a:t>pessoa física</a:t>
            </a:r>
            <a:r>
              <a:rPr lang="pt-PT" sz="2200" dirty="0"/>
              <a:t>, a entrada é determinada pelo apelido, seguido de vírgula e dos restantes nomes abreviados, indicando-se apenas as </a:t>
            </a:r>
            <a:r>
              <a:rPr lang="pt-PT" sz="2200" dirty="0" smtClean="0"/>
              <a:t>iniciais: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No </a:t>
            </a:r>
            <a:r>
              <a:rPr lang="pt-PT" sz="2200" dirty="0"/>
              <a:t>caso de a obra possuir </a:t>
            </a:r>
            <a:r>
              <a:rPr lang="pt-PT" sz="2200" b="1" dirty="0"/>
              <a:t>mais do que um autor físico</a:t>
            </a:r>
            <a:r>
              <a:rPr lang="pt-PT" sz="2200" dirty="0"/>
              <a:t>, os diferentes nomes são separados por vírgulas e o último por um “e” comercial </a:t>
            </a:r>
            <a:r>
              <a:rPr lang="pt-PT" sz="2200" dirty="0" smtClean="0"/>
              <a:t>&amp; 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927789" y="2481053"/>
            <a:ext cx="7401824" cy="984885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>
              <a:buNone/>
            </a:pPr>
            <a:r>
              <a:rPr lang="pt-PT" sz="2000" dirty="0" smtClean="0"/>
              <a:t>Almeida</a:t>
            </a:r>
            <a:r>
              <a:rPr lang="pt-PT" sz="2000" dirty="0"/>
              <a:t>, M. J.</a:t>
            </a:r>
          </a:p>
          <a:p>
            <a:pPr algn="just">
              <a:spcBef>
                <a:spcPts val="600"/>
              </a:spcBef>
              <a:buNone/>
            </a:pPr>
            <a:r>
              <a:rPr lang="pt-PT" sz="2000" dirty="0"/>
              <a:t>Silva, A. J. </a:t>
            </a:r>
            <a:endParaRPr lang="pt-PT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27789" y="5222635"/>
            <a:ext cx="7401824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dirty="0" smtClean="0"/>
              <a:t>Almeida</a:t>
            </a:r>
            <a:r>
              <a:rPr lang="pt-PT" sz="2000" dirty="0"/>
              <a:t>, M. J., Santos, A. &amp; Silva, J. P</a:t>
            </a:r>
            <a:r>
              <a:rPr lang="pt-PT" sz="2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857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73425"/>
            <a:ext cx="7886700" cy="5292450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b="1" dirty="0"/>
              <a:t>não é pessoa física</a:t>
            </a:r>
            <a:r>
              <a:rPr lang="pt-PT" sz="2200" dirty="0"/>
              <a:t>, por exemplo, uma coletividade, </a:t>
            </a:r>
            <a:r>
              <a:rPr lang="pt-PT" sz="2200" dirty="0" smtClean="0"/>
              <a:t>instituição ou organismo </a:t>
            </a:r>
            <a:r>
              <a:rPr lang="pt-PT" sz="2200" dirty="0"/>
              <a:t>o </a:t>
            </a:r>
            <a:r>
              <a:rPr lang="pt-PT" sz="2200" dirty="0" smtClean="0"/>
              <a:t>seu nome </a:t>
            </a:r>
            <a:r>
              <a:rPr lang="pt-PT" sz="2200" dirty="0"/>
              <a:t>deve ser escrito por </a:t>
            </a:r>
            <a:r>
              <a:rPr lang="pt-PT" sz="2200" dirty="0" smtClean="0"/>
              <a:t>extenso:</a:t>
            </a:r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b="1" dirty="0" smtClean="0"/>
              <a:t>Instituição (entidade, organização)</a:t>
            </a:r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800" dirty="0" smtClean="0"/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357188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800" b="1" dirty="0" smtClean="0"/>
          </a:p>
          <a:p>
            <a:pPr marL="357188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b="1" dirty="0" smtClean="0"/>
              <a:t>Autor eventual (congresso, conferência, seminário)</a:t>
            </a:r>
            <a:endParaRPr lang="pt-PT" sz="2200" b="1" dirty="0"/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8853" y="2835860"/>
            <a:ext cx="7424230" cy="1061829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dirty="0" smtClean="0"/>
              <a:t>Universidade </a:t>
            </a:r>
            <a:r>
              <a:rPr lang="pt-PT" sz="2000" dirty="0"/>
              <a:t>de Coimbra. Faculdade de </a:t>
            </a:r>
            <a:r>
              <a:rPr lang="pt-PT" sz="2000" dirty="0" smtClean="0"/>
              <a:t>Letras</a:t>
            </a:r>
          </a:p>
          <a:p>
            <a:pPr algn="just">
              <a:spcBef>
                <a:spcPts val="600"/>
              </a:spcBef>
            </a:pPr>
            <a:r>
              <a:rPr lang="pt-PT" sz="2000" dirty="0" smtClean="0"/>
              <a:t>Portugal</a:t>
            </a:r>
            <a:r>
              <a:rPr lang="pt-PT" sz="2000" dirty="0"/>
              <a:t>. Ministério da </a:t>
            </a:r>
            <a:r>
              <a:rPr lang="pt-PT" sz="2000" dirty="0" smtClean="0"/>
              <a:t>Educação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08853" y="4983016"/>
            <a:ext cx="7420760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dirty="0"/>
              <a:t>Seminário Internacional sobre Bibliotecas </a:t>
            </a:r>
            <a:r>
              <a:rPr lang="pt-PT" sz="2000" dirty="0" smtClean="0"/>
              <a:t>Escolares</a:t>
            </a:r>
            <a:endParaRPr lang="pt-PT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8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9" name="Retângulo 18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886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69773"/>
            <a:ext cx="7886700" cy="4696101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Quando o autor não </a:t>
            </a:r>
            <a:r>
              <a:rPr lang="pt-PT" sz="2200" dirty="0" smtClean="0"/>
              <a:t>está determinado, a entrada é feita pelo título (sempre escrito em itálico):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24183" y="3137107"/>
            <a:ext cx="7405430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i="1" dirty="0"/>
              <a:t>Histórias para </a:t>
            </a:r>
            <a:r>
              <a:rPr lang="pt-PT" sz="2000" i="1" dirty="0" smtClean="0"/>
              <a:t>crianças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069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</TotalTime>
  <Words>1851</Words>
  <Application>Microsoft Office PowerPoint</Application>
  <PresentationFormat>Apresentação no Ecrã (4:3)</PresentationFormat>
  <Paragraphs>244</Paragraphs>
  <Slides>24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O aprendiz de investigador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188</cp:revision>
  <dcterms:created xsi:type="dcterms:W3CDTF">2014-01-18T09:26:29Z</dcterms:created>
  <dcterms:modified xsi:type="dcterms:W3CDTF">2019-03-11T09:49:52Z</dcterms:modified>
</cp:coreProperties>
</file>