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372" r:id="rId3"/>
    <p:sldId id="279" r:id="rId4"/>
    <p:sldId id="337" r:id="rId5"/>
    <p:sldId id="338" r:id="rId6"/>
    <p:sldId id="363" r:id="rId7"/>
    <p:sldId id="362" r:id="rId8"/>
    <p:sldId id="373" r:id="rId9"/>
    <p:sldId id="348" r:id="rId10"/>
    <p:sldId id="374" r:id="rId11"/>
    <p:sldId id="364" r:id="rId12"/>
    <p:sldId id="371" r:id="rId13"/>
    <p:sldId id="365" r:id="rId14"/>
    <p:sldId id="366" r:id="rId15"/>
    <p:sldId id="367" r:id="rId16"/>
    <p:sldId id="368" r:id="rId17"/>
    <p:sldId id="369" r:id="rId18"/>
    <p:sldId id="370" r:id="rId19"/>
    <p:sldId id="278" r:id="rId20"/>
    <p:sldId id="303" r:id="rId21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ça" initials="G" lastIdx="5" clrIdx="0">
    <p:extLst/>
  </p:cmAuthor>
  <p:cmAuthor id="2" name="Isabel" initials="I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1831"/>
    <a:srgbClr val="7A003D"/>
    <a:srgbClr val="FBFBFB"/>
    <a:srgbClr val="FFEBF5"/>
    <a:srgbClr val="A9A9A9"/>
    <a:srgbClr val="8E8E8E"/>
    <a:srgbClr val="660033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01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3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54154-DAFD-4118-B86B-28F6DAB81031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AB10C-F6D7-489E-8BFD-AF7D159CCB85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660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AB10C-F6D7-489E-8BFD-AF7D159CCB85}" type="slidenum">
              <a:rPr lang="pt-PT" smtClean="0">
                <a:solidFill>
                  <a:prstClr val="black"/>
                </a:solidFill>
              </a:rPr>
              <a:pPr/>
              <a:t>1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82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8036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3329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0596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96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313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88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489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754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573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401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85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730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164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936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676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912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6399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59624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170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85357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58875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706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D8BA9-56A0-46C9-A242-3A8038846A2C}" type="datetimeFigureOut">
              <a:rPr lang="pt-PT" smtClean="0"/>
              <a:t>05-03-2019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6AF56-4B67-446F-9E64-D1DB91503AD1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6391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D8BA9-56A0-46C9-A242-3A8038846A2C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05-03-2019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6AF56-4B67-446F-9E64-D1DB91503AD1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04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30.png"/><Relationship Id="rId18" Type="http://schemas.openxmlformats.org/officeDocument/2006/relationships/image" Target="../media/image35.jpeg"/><Relationship Id="rId3" Type="http://schemas.microsoft.com/office/2007/relationships/hdphoto" Target="../media/hdphoto1.wdp"/><Relationship Id="rId7" Type="http://schemas.microsoft.com/office/2007/relationships/hdphoto" Target="../media/hdphoto5.wdp"/><Relationship Id="rId12" Type="http://schemas.openxmlformats.org/officeDocument/2006/relationships/hyperlink" Target="http://creativecommons.org/licenses/by-nc-nd/4.0/deed.pt_PT" TargetMode="External"/><Relationship Id="rId17" Type="http://schemas.openxmlformats.org/officeDocument/2006/relationships/image" Target="../media/image34.jpeg"/><Relationship Id="rId2" Type="http://schemas.openxmlformats.org/officeDocument/2006/relationships/image" Target="../media/image1.png"/><Relationship Id="rId16" Type="http://schemas.openxmlformats.org/officeDocument/2006/relationships/image" Target="../media/image33.jpe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5" Type="http://schemas.openxmlformats.org/officeDocument/2006/relationships/image" Target="../media/image32.png"/><Relationship Id="rId10" Type="http://schemas.microsoft.com/office/2007/relationships/hdphoto" Target="../media/hdphoto6.wdp"/><Relationship Id="rId19" Type="http://schemas.openxmlformats.org/officeDocument/2006/relationships/image" Target="../media/image36.jpe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4.xml"/><Relationship Id="rId7" Type="http://schemas.openxmlformats.org/officeDocument/2006/relationships/slide" Target="slide1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" y="1452407"/>
            <a:ext cx="9143998" cy="895350"/>
          </a:xfrm>
        </p:spPr>
        <p:txBody>
          <a:bodyPr>
            <a:noAutofit/>
          </a:bodyPr>
          <a:lstStyle/>
          <a:p>
            <a:r>
              <a:rPr lang="pt-PT" sz="4000" b="1" dirty="0" smtClean="0">
                <a:solidFill>
                  <a:srgbClr val="481831"/>
                </a:solidFill>
                <a:latin typeface="+mn-lt"/>
              </a:rPr>
              <a:t>O aprendiz de investigador</a:t>
            </a:r>
            <a:endParaRPr lang="pt-PT" sz="3800" b="1" dirty="0">
              <a:solidFill>
                <a:srgbClr val="481831"/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2403223"/>
            <a:ext cx="9143999" cy="980824"/>
          </a:xfrm>
        </p:spPr>
        <p:txBody>
          <a:bodyPr>
            <a:noAutofit/>
          </a:bodyPr>
          <a:lstStyle/>
          <a:p>
            <a:r>
              <a:rPr lang="pt-PT" sz="3200" dirty="0" smtClean="0"/>
              <a:t>Apresentar os resultados de uma investigação</a:t>
            </a:r>
          </a:p>
          <a:p>
            <a:r>
              <a:rPr lang="pt-PT" sz="2800" b="1" dirty="0"/>
              <a:t>Publicar em suporte digital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0" y="234950"/>
            <a:ext cx="9144001" cy="6699250"/>
            <a:chOff x="0" y="234950"/>
            <a:chExt cx="9144001" cy="6699250"/>
          </a:xfrm>
        </p:grpSpPr>
        <p:sp>
          <p:nvSpPr>
            <p:cNvPr id="4" name="Retângulo 3"/>
            <p:cNvSpPr/>
            <p:nvPr/>
          </p:nvSpPr>
          <p:spPr>
            <a:xfrm>
              <a:off x="0" y="4051300"/>
              <a:ext cx="9144000" cy="2882900"/>
            </a:xfrm>
            <a:prstGeom prst="rect">
              <a:avLst/>
            </a:prstGeom>
            <a:solidFill>
              <a:srgbClr val="481831"/>
            </a:solidFill>
            <a:ln>
              <a:solidFill>
                <a:srgbClr val="66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>
                <a:solidFill>
                  <a:prstClr val="white"/>
                </a:solidFill>
              </a:endParaRPr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1" y="5154715"/>
              <a:ext cx="91440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PT" sz="1600" kern="100" spc="600" dirty="0">
                  <a:solidFill>
                    <a:prstClr val="white">
                      <a:lumMod val="85000"/>
                    </a:prstClr>
                  </a:solidFill>
                </a:rPr>
                <a:t>Literacias na escola: formar os parceiros da biblioteca</a:t>
              </a:r>
            </a:p>
          </p:txBody>
        </p:sp>
        <p:grpSp>
          <p:nvGrpSpPr>
            <p:cNvPr id="21" name="Grupo 20"/>
            <p:cNvGrpSpPr/>
            <p:nvPr/>
          </p:nvGrpSpPr>
          <p:grpSpPr>
            <a:xfrm>
              <a:off x="0" y="234950"/>
              <a:ext cx="9143999" cy="65840"/>
              <a:chOff x="0" y="234950"/>
              <a:chExt cx="9143999" cy="65840"/>
            </a:xfrm>
          </p:grpSpPr>
          <p:sp>
            <p:nvSpPr>
              <p:cNvPr id="14" name="Retângulo 13"/>
              <p:cNvSpPr/>
              <p:nvPr/>
            </p:nvSpPr>
            <p:spPr>
              <a:xfrm>
                <a:off x="0" y="246921"/>
                <a:ext cx="2949620" cy="5386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6194379" y="234950"/>
                <a:ext cx="2949620" cy="65840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Retângulo 17"/>
              <p:cNvSpPr/>
              <p:nvPr/>
            </p:nvSpPr>
            <p:spPr>
              <a:xfrm>
                <a:off x="3097189" y="246921"/>
                <a:ext cx="2949620" cy="53869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15" name="Grupo 14"/>
            <p:cNvGrpSpPr/>
            <p:nvPr/>
          </p:nvGrpSpPr>
          <p:grpSpPr>
            <a:xfrm>
              <a:off x="339047" y="5715913"/>
              <a:ext cx="8422237" cy="1006330"/>
              <a:chOff x="339047" y="5715913"/>
              <a:chExt cx="8422237" cy="1006330"/>
            </a:xfrm>
          </p:grpSpPr>
          <p:pic>
            <p:nvPicPr>
              <p:cNvPr id="8" name="Imagem 7"/>
              <p:cNvPicPr preferRelativeResize="0">
                <a:picLocks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736" r="23364" b="7890"/>
              <a:stretch/>
            </p:blipFill>
            <p:spPr>
              <a:xfrm>
                <a:off x="7681284" y="5715913"/>
                <a:ext cx="1080000" cy="982800"/>
              </a:xfrm>
              <a:prstGeom prst="rect">
                <a:avLst/>
              </a:prstGeom>
            </p:spPr>
          </p:pic>
          <p:pic>
            <p:nvPicPr>
              <p:cNvPr id="11" name="Imagem 10"/>
              <p:cNvPicPr preferRelativeResize="0">
                <a:picLocks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2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83" r="7870"/>
              <a:stretch/>
            </p:blipFill>
            <p:spPr>
              <a:xfrm>
                <a:off x="1790973" y="5715913"/>
                <a:ext cx="1080000" cy="982800"/>
              </a:xfrm>
              <a:prstGeom prst="rect">
                <a:avLst/>
              </a:prstGeom>
            </p:spPr>
          </p:pic>
          <p:pic>
            <p:nvPicPr>
              <p:cNvPr id="26" name="Imagem 25"/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20000" contras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39047" y="5716908"/>
                <a:ext cx="1080000" cy="981818"/>
              </a:xfrm>
              <a:prstGeom prst="rect">
                <a:avLst/>
              </a:prstGeom>
            </p:spPr>
          </p:pic>
          <p:pic>
            <p:nvPicPr>
              <p:cNvPr id="32" name="Imagem 31"/>
              <p:cNvPicPr preferRelativeResize="0">
                <a:picLocks/>
              </p:cNvPicPr>
              <p:nvPr/>
            </p:nvPicPr>
            <p:blipFill rotWithShape="1">
              <a:blip r:embed="rId9"/>
              <a:srcRect t="1487" b="10755"/>
              <a:stretch/>
            </p:blipFill>
            <p:spPr>
              <a:xfrm>
                <a:off x="4768892" y="5739443"/>
                <a:ext cx="1080000" cy="982800"/>
              </a:xfrm>
              <a:prstGeom prst="rect">
                <a:avLst/>
              </a:prstGeom>
            </p:spPr>
          </p:pic>
          <p:pic>
            <p:nvPicPr>
              <p:cNvPr id="6" name="Imagem 5"/>
              <p:cNvPicPr preferRelativeResize="0">
                <a:picLocks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bright="-20000" contrast="40000"/>
                        </a14:imgEffect>
                      </a14:imgLayer>
                    </a14:imgProps>
                  </a:ext>
                </a:extLst>
              </a:blip>
              <a:srcRect l="-1" t="28399" r="59004" b="14363"/>
              <a:stretch/>
            </p:blipFill>
            <p:spPr>
              <a:xfrm>
                <a:off x="6225088" y="5715913"/>
                <a:ext cx="1080000" cy="982800"/>
              </a:xfrm>
              <a:prstGeom prst="rect">
                <a:avLst/>
              </a:prstGeom>
            </p:spPr>
          </p:pic>
          <p:pic>
            <p:nvPicPr>
              <p:cNvPr id="12" name="Imagem 11"/>
              <p:cNvPicPr preferRelativeResize="0">
                <a:picLocks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82068" y="5722334"/>
                <a:ext cx="1080000" cy="982800"/>
              </a:xfrm>
              <a:prstGeom prst="rect">
                <a:avLst/>
              </a:prstGeom>
            </p:spPr>
          </p:pic>
        </p:grpSp>
      </p:grpSp>
      <p:pic>
        <p:nvPicPr>
          <p:cNvPr id="20" name="Imagem 19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091" y="355937"/>
            <a:ext cx="1327296" cy="132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7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197033"/>
            <a:ext cx="7886700" cy="5046604"/>
          </a:xfrm>
        </p:spPr>
        <p:txBody>
          <a:bodyPr rtlCol="0">
            <a:normAutofit/>
          </a:bodyPr>
          <a:lstStyle/>
          <a:p>
            <a:pPr marL="265113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2200" dirty="0" smtClean="0"/>
              <a:t>Para </a:t>
            </a:r>
            <a:r>
              <a:rPr lang="pt-PT" sz="2200" dirty="0"/>
              <a:t>protegeres a autoria dos teus trabalhos podes usar uma licença </a:t>
            </a:r>
            <a:r>
              <a:rPr lang="pt-PT" sz="2200" b="1" i="1" dirty="0"/>
              <a:t>Creative </a:t>
            </a:r>
            <a:r>
              <a:rPr lang="pt-PT" sz="2200" b="1" i="1" dirty="0" err="1" smtClean="0"/>
              <a:t>Commons</a:t>
            </a:r>
            <a:r>
              <a:rPr lang="pt-PT" sz="2200" dirty="0" smtClean="0"/>
              <a:t>.</a:t>
            </a:r>
          </a:p>
          <a:p>
            <a:pPr marL="265113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None/>
              <a:defRPr/>
            </a:pPr>
            <a:endParaRPr lang="pt-PT" sz="1000" dirty="0" smtClean="0"/>
          </a:p>
          <a:p>
            <a:pPr marL="800100" indent="-266700" algn="just">
              <a:lnSpc>
                <a:spcPct val="12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Gratuitas </a:t>
            </a:r>
            <a:r>
              <a:rPr lang="pt-PT" sz="2200" dirty="0"/>
              <a:t>e </a:t>
            </a:r>
            <a:r>
              <a:rPr lang="pt-PT" sz="2200" dirty="0" smtClean="0"/>
              <a:t>vitalícias</a:t>
            </a:r>
          </a:p>
          <a:p>
            <a:pPr marL="800100" indent="-266700" algn="just">
              <a:lnSpc>
                <a:spcPct val="12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Permitem </a:t>
            </a:r>
            <a:r>
              <a:rPr lang="pt-PT" sz="2200" dirty="0"/>
              <a:t>aos autores definir as regras de utilização dos recursos que disponibilizam</a:t>
            </a:r>
            <a:r>
              <a:rPr lang="pt-PT" sz="2200" dirty="0" smtClean="0"/>
              <a:t>.</a:t>
            </a: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170113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pt-PT" sz="2800" b="1" dirty="0" smtClean="0"/>
              <a:t>Autoria</a:t>
            </a:r>
            <a:endParaRPr lang="pt-PT" sz="2800" b="1" i="1" dirty="0" smtClean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439" y="4928871"/>
            <a:ext cx="2079716" cy="85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2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77727" y="4537062"/>
            <a:ext cx="3546355" cy="1512916"/>
          </a:xfrm>
          <a:prstGeom prst="rect">
            <a:avLst/>
          </a:prstGeom>
          <a:solidFill>
            <a:srgbClr val="4818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bg1"/>
              </a:solidFill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197032"/>
            <a:ext cx="7886700" cy="5038668"/>
          </a:xfrm>
        </p:spPr>
        <p:txBody>
          <a:bodyPr rtlCol="0">
            <a:normAutofit/>
          </a:bodyPr>
          <a:lstStyle/>
          <a:p>
            <a:pPr marL="608013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Ao </a:t>
            </a:r>
            <a:r>
              <a:rPr lang="pt-PT" sz="2200" dirty="0"/>
              <a:t>obteres uma licença </a:t>
            </a:r>
            <a:r>
              <a:rPr lang="pt-PT" sz="2200" i="1" dirty="0"/>
              <a:t>Creative </a:t>
            </a:r>
            <a:r>
              <a:rPr lang="pt-PT" sz="2200" i="1" dirty="0" err="1"/>
              <a:t>Commons</a:t>
            </a:r>
            <a:r>
              <a:rPr lang="pt-PT" sz="2200" i="1" dirty="0"/>
              <a:t> </a:t>
            </a:r>
            <a:r>
              <a:rPr lang="pt-PT" sz="2200" dirty="0"/>
              <a:t>ficas com um código que podes embutir num blogue, vídeo, gravação áudio, </a:t>
            </a:r>
            <a:r>
              <a:rPr lang="pt-PT" sz="2200" dirty="0" smtClean="0"/>
              <a:t>imagem</a:t>
            </a:r>
            <a:r>
              <a:rPr lang="pt-PT" sz="2200" dirty="0"/>
              <a:t>, texto ou outro tipo de documento</a:t>
            </a:r>
            <a:r>
              <a:rPr lang="pt-PT" sz="2200" dirty="0" smtClean="0"/>
              <a:t>.</a:t>
            </a:r>
            <a:endParaRPr lang="pt-PT" sz="2400" dirty="0"/>
          </a:p>
          <a:p>
            <a:pPr marL="265113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None/>
              <a:defRPr/>
            </a:pPr>
            <a:endParaRPr lang="pt-PT" sz="2200" dirty="0" smtClean="0"/>
          </a:p>
          <a:p>
            <a:pPr marL="608013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tabLst>
                <a:tab pos="182563" algn="l"/>
              </a:tabLst>
              <a:defRPr/>
            </a:pPr>
            <a:r>
              <a:rPr lang="pt-PT" sz="2200" dirty="0"/>
              <a:t>O código torna disponível a informação relativa às autorizações de uso</a:t>
            </a:r>
            <a:r>
              <a:rPr lang="pt-PT" sz="2200" dirty="0" smtClean="0"/>
              <a:t>.</a:t>
            </a:r>
          </a:p>
          <a:p>
            <a:pPr marL="608013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tabLst>
                <a:tab pos="182563" algn="l"/>
              </a:tabLst>
              <a:defRPr/>
            </a:pPr>
            <a:endParaRPr lang="pt-PT" sz="2200" dirty="0" smtClean="0"/>
          </a:p>
          <a:p>
            <a:pPr marL="538163" indent="0" algn="just">
              <a:buNone/>
            </a:pPr>
            <a:endParaRPr lang="pt-PT" sz="2000" dirty="0" smtClean="0">
              <a:solidFill>
                <a:schemeClr val="bg1"/>
              </a:solidFill>
            </a:endParaRPr>
          </a:p>
          <a:p>
            <a:pPr marL="538163" indent="0" algn="just">
              <a:buNone/>
            </a:pPr>
            <a:r>
              <a:rPr lang="pt-PT" sz="2000" dirty="0" smtClean="0">
                <a:solidFill>
                  <a:schemeClr val="bg1"/>
                </a:solidFill>
              </a:rPr>
              <a:t>http</a:t>
            </a:r>
            <a:r>
              <a:rPr lang="pt-PT" sz="2000" dirty="0" smtClean="0">
                <a:solidFill>
                  <a:schemeClr val="bg1"/>
                </a:solidFill>
              </a:rPr>
              <a:t>://creativecommons.org/ </a:t>
            </a:r>
          </a:p>
          <a:p>
            <a:pPr marL="608013" indent="-3429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tabLst>
                <a:tab pos="182563" algn="l"/>
              </a:tabLst>
              <a:defRPr/>
            </a:pPr>
            <a:endParaRPr lang="pt-PT" sz="2200" dirty="0">
              <a:solidFill>
                <a:schemeClr val="bg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42913" y="170113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pt-PT" sz="2800" b="1" i="1" dirty="0" smtClean="0"/>
              <a:t>Creative </a:t>
            </a:r>
            <a:r>
              <a:rPr lang="pt-PT" sz="2800" b="1" i="1" dirty="0" err="1" smtClean="0"/>
              <a:t>Commons</a:t>
            </a:r>
            <a:endParaRPr lang="pt-PT" sz="2800" b="1" i="1" dirty="0" smtClean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0242" name="irc_mi" descr="creative_commons_c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1" t="14946" r="12161" b="17545"/>
          <a:stretch>
            <a:fillRect/>
          </a:stretch>
        </p:blipFill>
        <p:spPr bwMode="auto">
          <a:xfrm>
            <a:off x="4653372" y="4537062"/>
            <a:ext cx="3666058" cy="1512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68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629295"/>
            <a:ext cx="7886700" cy="4614341"/>
          </a:xfrm>
        </p:spPr>
        <p:txBody>
          <a:bodyPr rtlCol="0">
            <a:normAutofit/>
          </a:bodyPr>
          <a:lstStyle/>
          <a:p>
            <a:pPr marL="266700" indent="0">
              <a:buNone/>
            </a:pPr>
            <a:r>
              <a:rPr lang="pt-PT" sz="2200" b="1" dirty="0" smtClean="0"/>
              <a:t>Atribuição </a:t>
            </a:r>
            <a:r>
              <a:rPr lang="pt-PT" sz="2200" b="1" dirty="0"/>
              <a:t>(</a:t>
            </a:r>
            <a:r>
              <a:rPr lang="pt-PT" sz="2200" b="1" dirty="0" err="1"/>
              <a:t>by</a:t>
            </a:r>
            <a:r>
              <a:rPr lang="pt-PT" sz="2200" b="1" dirty="0" smtClean="0"/>
              <a:t>)</a:t>
            </a: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170113"/>
            <a:ext cx="8038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/>
              <a:t>Tipos de licença </a:t>
            </a:r>
            <a:r>
              <a:rPr lang="pt-PT" sz="2800" b="1" i="1" dirty="0"/>
              <a:t>Creative </a:t>
            </a:r>
            <a:r>
              <a:rPr lang="pt-PT" sz="2800" b="1" i="1" dirty="0" err="1" smtClean="0"/>
              <a:t>Commons</a:t>
            </a:r>
            <a:endParaRPr lang="pt-PT" sz="2800" dirty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88" y="2792110"/>
            <a:ext cx="7650825" cy="134137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803" y="5607129"/>
            <a:ext cx="1523810" cy="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6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629295"/>
            <a:ext cx="7886700" cy="4614341"/>
          </a:xfrm>
        </p:spPr>
        <p:txBody>
          <a:bodyPr rtlCol="0">
            <a:normAutofit/>
          </a:bodyPr>
          <a:lstStyle/>
          <a:p>
            <a:pPr marL="266700" indent="0">
              <a:buNone/>
            </a:pPr>
            <a:r>
              <a:rPr lang="pt-PT" sz="2200" b="1" dirty="0" smtClean="0"/>
              <a:t>Atribuição (</a:t>
            </a:r>
            <a:r>
              <a:rPr lang="pt-PT" sz="2200" b="1" dirty="0" err="1" smtClean="0"/>
              <a:t>by-nc</a:t>
            </a:r>
            <a:r>
              <a:rPr lang="pt-PT" sz="2200" b="1" dirty="0" smtClean="0"/>
              <a:t>)</a:t>
            </a: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170113"/>
            <a:ext cx="8038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/>
              <a:t>Tipos de licença </a:t>
            </a:r>
            <a:r>
              <a:rPr lang="pt-PT" sz="2800" b="1" i="1" dirty="0"/>
              <a:t>Creative </a:t>
            </a:r>
            <a:r>
              <a:rPr lang="pt-PT" sz="2800" b="1" i="1" dirty="0" err="1" smtClean="0"/>
              <a:t>Commons</a:t>
            </a:r>
            <a:endParaRPr lang="pt-PT" sz="2800" dirty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18" y="2865755"/>
            <a:ext cx="7704895" cy="130619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803" y="5607129"/>
            <a:ext cx="1523810" cy="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9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629295"/>
            <a:ext cx="7886700" cy="4614341"/>
          </a:xfrm>
        </p:spPr>
        <p:txBody>
          <a:bodyPr rtlCol="0">
            <a:normAutofit/>
          </a:bodyPr>
          <a:lstStyle/>
          <a:p>
            <a:pPr marL="182563" indent="0">
              <a:buNone/>
            </a:pPr>
            <a:r>
              <a:rPr lang="pt-PT" sz="2200" b="1" dirty="0" smtClean="0"/>
              <a:t>Atribuição </a:t>
            </a:r>
            <a:r>
              <a:rPr lang="pt-PT" sz="2200" b="1" dirty="0"/>
              <a:t>– Partilha nos Termos da Mesma Licença (</a:t>
            </a:r>
            <a:r>
              <a:rPr lang="pt-PT" sz="2200" b="1" dirty="0" err="1"/>
              <a:t>by-sa</a:t>
            </a:r>
            <a:r>
              <a:rPr lang="pt-PT" sz="2200" b="1" dirty="0"/>
              <a:t>) </a:t>
            </a: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170113"/>
            <a:ext cx="8038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/>
              <a:t>Tipos de licença </a:t>
            </a:r>
            <a:r>
              <a:rPr lang="pt-PT" sz="2800" b="1" i="1" dirty="0"/>
              <a:t>Creative </a:t>
            </a:r>
            <a:r>
              <a:rPr lang="pt-PT" sz="2800" b="1" i="1" dirty="0" err="1" smtClean="0"/>
              <a:t>Commons</a:t>
            </a:r>
            <a:endParaRPr lang="pt-PT" sz="2800" dirty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63" y="2884447"/>
            <a:ext cx="7550150" cy="158779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803" y="5607129"/>
            <a:ext cx="1523810" cy="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84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629295"/>
            <a:ext cx="7886700" cy="4614341"/>
          </a:xfrm>
        </p:spPr>
        <p:txBody>
          <a:bodyPr rtlCol="0">
            <a:normAutofit/>
          </a:bodyPr>
          <a:lstStyle/>
          <a:p>
            <a:pPr marL="182563" indent="0">
              <a:buNone/>
            </a:pPr>
            <a:r>
              <a:rPr lang="pt-PT" sz="2200" b="1" dirty="0" smtClean="0"/>
              <a:t>Atribuição - Proibição </a:t>
            </a:r>
            <a:r>
              <a:rPr lang="pt-PT" sz="2200" b="1" dirty="0"/>
              <a:t>de realização de obras derivadas (</a:t>
            </a:r>
            <a:r>
              <a:rPr lang="pt-PT" sz="2200" b="1" dirty="0" err="1"/>
              <a:t>by-nd</a:t>
            </a:r>
            <a:r>
              <a:rPr lang="pt-PT" sz="2200" b="1" dirty="0" smtClean="0"/>
              <a:t>)</a:t>
            </a: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170113"/>
            <a:ext cx="8038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/>
              <a:t>Tipos de licença </a:t>
            </a:r>
            <a:r>
              <a:rPr lang="pt-PT" sz="2800" b="1" i="1" dirty="0"/>
              <a:t>Creative </a:t>
            </a:r>
            <a:r>
              <a:rPr lang="pt-PT" sz="2800" b="1" i="1" dirty="0" err="1" smtClean="0"/>
              <a:t>Commons</a:t>
            </a:r>
            <a:endParaRPr lang="pt-PT" sz="2800" dirty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63" y="2959100"/>
            <a:ext cx="7454608" cy="125314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0261" y="5607129"/>
            <a:ext cx="1523810" cy="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7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629295"/>
            <a:ext cx="7886700" cy="4614341"/>
          </a:xfrm>
        </p:spPr>
        <p:txBody>
          <a:bodyPr rtlCol="0">
            <a:normAutofit/>
          </a:bodyPr>
          <a:lstStyle/>
          <a:p>
            <a:pPr marL="182563" indent="0" algn="just">
              <a:buNone/>
            </a:pPr>
            <a:r>
              <a:rPr lang="pt-PT" sz="2200" b="1" dirty="0"/>
              <a:t>Atribuição – Uso Não-Comercial – Partilha nos Termos da Mesma Licença (</a:t>
            </a:r>
            <a:r>
              <a:rPr lang="pt-PT" sz="2200" b="1" dirty="0" err="1"/>
              <a:t>by-nc-sa</a:t>
            </a:r>
            <a:r>
              <a:rPr lang="pt-PT" sz="2200" b="1" dirty="0" smtClean="0"/>
              <a:t>)</a:t>
            </a: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170113"/>
            <a:ext cx="8038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/>
              <a:t>Tipos de licença </a:t>
            </a:r>
            <a:r>
              <a:rPr lang="pt-PT" sz="2800" b="1" i="1" dirty="0"/>
              <a:t>Creative </a:t>
            </a:r>
            <a:r>
              <a:rPr lang="pt-PT" sz="2800" b="1" i="1" dirty="0" err="1" smtClean="0"/>
              <a:t>Commons</a:t>
            </a:r>
            <a:endParaRPr lang="pt-PT" sz="2800" dirty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28" y="3008313"/>
            <a:ext cx="7712585" cy="203572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803" y="5607129"/>
            <a:ext cx="1523810" cy="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7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629295"/>
            <a:ext cx="7886700" cy="4614341"/>
          </a:xfrm>
        </p:spPr>
        <p:txBody>
          <a:bodyPr rtlCol="0">
            <a:normAutofit/>
          </a:bodyPr>
          <a:lstStyle/>
          <a:p>
            <a:pPr marL="182563" indent="0" algn="just">
              <a:buNone/>
            </a:pPr>
            <a:r>
              <a:rPr lang="pt-PT" sz="2200" b="1" dirty="0"/>
              <a:t>Atribuição – Uso Não-Comercial – Proibição de Realização de Obras Derivadas (</a:t>
            </a:r>
            <a:r>
              <a:rPr lang="pt-PT" sz="2200" b="1" dirty="0" err="1"/>
              <a:t>by-nc-nd</a:t>
            </a:r>
            <a:r>
              <a:rPr lang="pt-PT" sz="2200" b="1" dirty="0" smtClean="0"/>
              <a:t>)</a:t>
            </a: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170113"/>
            <a:ext cx="8038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/>
              <a:t>Tipos de licença </a:t>
            </a:r>
            <a:r>
              <a:rPr lang="pt-PT" sz="2800" b="1" i="1" dirty="0"/>
              <a:t>Creative </a:t>
            </a:r>
            <a:r>
              <a:rPr lang="pt-PT" sz="2800" b="1" i="1" dirty="0" err="1" smtClean="0"/>
              <a:t>Commons</a:t>
            </a:r>
            <a:endParaRPr lang="pt-PT" sz="2800" dirty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12" y="2865746"/>
            <a:ext cx="7698969" cy="201994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803" y="5664278"/>
            <a:ext cx="1523810" cy="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0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1" y="553979"/>
            <a:ext cx="9163880" cy="2369103"/>
          </a:xfrm>
          <a:prstGeom prst="rect">
            <a:avLst/>
          </a:prstGeom>
          <a:solidFill>
            <a:srgbClr val="481831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grpSp>
        <p:nvGrpSpPr>
          <p:cNvPr id="3076" name="Grupo 6"/>
          <p:cNvGrpSpPr>
            <a:grpSpLocks/>
          </p:cNvGrpSpPr>
          <p:nvPr/>
        </p:nvGrpSpPr>
        <p:grpSpPr bwMode="auto">
          <a:xfrm>
            <a:off x="1588" y="230188"/>
            <a:ext cx="9144000" cy="66675"/>
            <a:chOff x="0" y="234950"/>
            <a:chExt cx="9143999" cy="65840"/>
          </a:xfrm>
        </p:grpSpPr>
        <p:sp>
          <p:nvSpPr>
            <p:cNvPr id="8" name="Retângulo 7"/>
            <p:cNvSpPr/>
            <p:nvPr/>
          </p:nvSpPr>
          <p:spPr>
            <a:xfrm>
              <a:off x="0" y="247491"/>
              <a:ext cx="2949575" cy="532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6194424" y="234950"/>
              <a:ext cx="2949575" cy="65840"/>
            </a:xfrm>
            <a:prstGeom prst="rect">
              <a:avLst/>
            </a:prstGeom>
            <a:solidFill>
              <a:srgbClr val="8E8E8E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3097212" y="247491"/>
              <a:ext cx="2949575" cy="53299"/>
            </a:xfrm>
            <a:prstGeom prst="rect">
              <a:avLst/>
            </a:prstGeom>
            <a:solidFill>
              <a:srgbClr val="481831"/>
            </a:solidFill>
            <a:ln>
              <a:solidFill>
                <a:srgbClr val="4818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</p:grpSp>
      <p:sp>
        <p:nvSpPr>
          <p:cNvPr id="20" name="Retângulo 19"/>
          <p:cNvSpPr/>
          <p:nvPr/>
        </p:nvSpPr>
        <p:spPr bwMode="auto">
          <a:xfrm>
            <a:off x="0" y="654657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200" kern="0" spc="650" dirty="0">
                <a:latin typeface="+mn-lt"/>
                <a:cs typeface="+mn-cs"/>
              </a:rPr>
              <a:t>Literacias na escola: formar os parceiros da biblioteca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278295" y="854439"/>
            <a:ext cx="8547652" cy="2068643"/>
          </a:xfrm>
        </p:spPr>
        <p:txBody>
          <a:bodyPr rtlCol="0"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PT" sz="1800" b="1" dirty="0" smtClean="0">
                <a:solidFill>
                  <a:schemeClr val="bg1">
                    <a:lumMod val="95000"/>
                  </a:schemeClr>
                </a:solidFill>
              </a:rPr>
              <a:t>Lista </a:t>
            </a:r>
            <a:r>
              <a:rPr lang="pt-PT" sz="1800" b="1" dirty="0">
                <a:solidFill>
                  <a:schemeClr val="bg1">
                    <a:lumMod val="95000"/>
                  </a:schemeClr>
                </a:solidFill>
              </a:rPr>
              <a:t>de </a:t>
            </a:r>
            <a:r>
              <a:rPr lang="pt-PT" sz="1800" b="1" dirty="0" smtClean="0">
                <a:solidFill>
                  <a:schemeClr val="bg1">
                    <a:lumMod val="95000"/>
                  </a:schemeClr>
                </a:solidFill>
              </a:rPr>
              <a:t>referências:</a:t>
            </a:r>
          </a:p>
          <a:p>
            <a:pPr marL="0" indent="0">
              <a:spcBef>
                <a:spcPts val="0"/>
              </a:spcBef>
              <a:buNone/>
            </a:pPr>
            <a:endParaRPr lang="pt-PT" sz="1800" b="1" dirty="0">
              <a:solidFill>
                <a:schemeClr val="bg1">
                  <a:lumMod val="95000"/>
                </a:schemeClr>
              </a:solidFill>
            </a:endParaRPr>
          </a:p>
          <a:p>
            <a:pPr marL="444500" indent="-444500" algn="just">
              <a:spcBef>
                <a:spcPts val="0"/>
              </a:spcBef>
              <a:buNone/>
            </a:pPr>
            <a:r>
              <a:rPr lang="pt-PT" sz="1800" dirty="0" smtClean="0">
                <a:solidFill>
                  <a:schemeClr val="bg1">
                    <a:lumMod val="95000"/>
                  </a:schemeClr>
                </a:solidFill>
              </a:rPr>
              <a:t>Creative </a:t>
            </a:r>
            <a:r>
              <a:rPr lang="pt-PT" sz="1800" dirty="0" err="1" smtClean="0">
                <a:solidFill>
                  <a:schemeClr val="bg1">
                    <a:lumMod val="95000"/>
                  </a:schemeClr>
                </a:solidFill>
              </a:rPr>
              <a:t>Commons</a:t>
            </a:r>
            <a:r>
              <a:rPr lang="pt-PT" sz="1800" dirty="0" smtClean="0">
                <a:solidFill>
                  <a:schemeClr val="bg1">
                    <a:lumMod val="95000"/>
                  </a:schemeClr>
                </a:solidFill>
              </a:rPr>
              <a:t>. (s/d). </a:t>
            </a:r>
            <a:r>
              <a:rPr lang="pt-PT" sz="1800" i="1" dirty="0" smtClean="0">
                <a:solidFill>
                  <a:schemeClr val="bg1">
                    <a:lumMod val="95000"/>
                  </a:schemeClr>
                </a:solidFill>
              </a:rPr>
              <a:t>Saiba mais. Licenças</a:t>
            </a:r>
            <a:r>
              <a:rPr lang="pt-PT" sz="1800" dirty="0" smtClean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pt-PT" sz="1800" dirty="0">
                <a:solidFill>
                  <a:schemeClr val="bg1">
                    <a:lumMod val="95000"/>
                  </a:schemeClr>
                </a:solidFill>
              </a:rPr>
              <a:t>Em </a:t>
            </a:r>
            <a:r>
              <a:rPr lang="pt-PT" sz="1800" dirty="0">
                <a:solidFill>
                  <a:schemeClr val="bg1">
                    <a:lumMod val="95000"/>
                  </a:schemeClr>
                </a:solidFill>
              </a:rPr>
              <a:t>https://creativecommons.org/</a:t>
            </a:r>
            <a:endParaRPr lang="pt-PT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-9940" y="3684494"/>
            <a:ext cx="9144001" cy="2565209"/>
          </a:xfrm>
          <a:prstGeom prst="rect">
            <a:avLst/>
          </a:prstGeom>
          <a:solidFill>
            <a:srgbClr val="481831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solidFill>
                <a:schemeClr val="bg1"/>
              </a:solidFill>
            </a:endParaRPr>
          </a:p>
        </p:txBody>
      </p:sp>
      <p:sp>
        <p:nvSpPr>
          <p:cNvPr id="13" name="Marcador de Posição de Conteúdo 2"/>
          <p:cNvSpPr txBox="1">
            <a:spLocks/>
          </p:cNvSpPr>
          <p:nvPr/>
        </p:nvSpPr>
        <p:spPr>
          <a:xfrm>
            <a:off x="278295" y="3838537"/>
            <a:ext cx="8547652" cy="22571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endParaRPr lang="pt-PT" sz="900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1900" b="1" dirty="0">
                <a:solidFill>
                  <a:schemeClr val="bg1">
                    <a:lumMod val="95000"/>
                  </a:schemeClr>
                </a:solidFill>
              </a:rPr>
              <a:t>Ver </a:t>
            </a:r>
            <a:r>
              <a:rPr lang="pt-PT" sz="1900" b="1" dirty="0" smtClean="0">
                <a:solidFill>
                  <a:schemeClr val="bg1">
                    <a:lumMod val="95000"/>
                  </a:schemeClr>
                </a:solidFill>
              </a:rPr>
              <a:t>ainda as apresentações no Aprendiz de Investigador: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pt-PT" sz="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185738" indent="-185738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PT" sz="1500" dirty="0">
                <a:solidFill>
                  <a:schemeClr val="bg1"/>
                </a:solidFill>
              </a:rPr>
              <a:t>Apresentar os resultados de uma investigação. Trabalho em texto</a:t>
            </a:r>
          </a:p>
          <a:p>
            <a:pPr marL="185738" indent="-185738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PT" sz="1500" dirty="0" smtClean="0">
                <a:solidFill>
                  <a:schemeClr val="bg1"/>
                </a:solidFill>
              </a:rPr>
              <a:t>Apresentar </a:t>
            </a:r>
            <a:r>
              <a:rPr lang="pt-PT" sz="1500" dirty="0">
                <a:solidFill>
                  <a:schemeClr val="bg1"/>
                </a:solidFill>
              </a:rPr>
              <a:t>o resultado de uma investigação. Fazer uma boa apresentação oral</a:t>
            </a:r>
          </a:p>
          <a:p>
            <a:pPr marL="185738" indent="-185738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PT" sz="1500" dirty="0" smtClean="0">
                <a:solidFill>
                  <a:schemeClr val="bg1"/>
                </a:solidFill>
              </a:rPr>
              <a:t>Apresentar o resultado de uma investigação. Trabalho em texto: tabelas e figuras, capa, sumário e índice</a:t>
            </a:r>
          </a:p>
          <a:p>
            <a:pPr marL="185738" indent="-185738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PT" sz="1600" dirty="0" smtClean="0">
                <a:solidFill>
                  <a:schemeClr val="bg1"/>
                </a:solidFill>
              </a:rPr>
              <a:t>Apresentar o resultado de uma investigação .Trabalho com som e imagem: </a:t>
            </a:r>
            <a:r>
              <a:rPr lang="pt-PT" sz="1600" i="1" dirty="0" smtClean="0">
                <a:solidFill>
                  <a:schemeClr val="bg1"/>
                </a:solidFill>
              </a:rPr>
              <a:t>PowerPoint</a:t>
            </a:r>
            <a:r>
              <a:rPr lang="pt-PT" sz="1600" dirty="0" smtClean="0">
                <a:solidFill>
                  <a:schemeClr val="bg1"/>
                </a:solidFill>
              </a:rPr>
              <a:t>, </a:t>
            </a:r>
            <a:r>
              <a:rPr lang="pt-PT" sz="1600" i="1" dirty="0" err="1" smtClean="0">
                <a:solidFill>
                  <a:schemeClr val="bg1"/>
                </a:solidFill>
              </a:rPr>
              <a:t>Prezi</a:t>
            </a:r>
            <a:r>
              <a:rPr lang="pt-PT" sz="1600" i="1" dirty="0" smtClean="0">
                <a:solidFill>
                  <a:schemeClr val="bg1"/>
                </a:solidFill>
              </a:rPr>
              <a:t> </a:t>
            </a:r>
            <a:r>
              <a:rPr lang="pt-PT" sz="1600" dirty="0" smtClean="0">
                <a:solidFill>
                  <a:schemeClr val="bg1"/>
                </a:solidFill>
              </a:rPr>
              <a:t>ou filme</a:t>
            </a:r>
            <a:endParaRPr lang="pt-PT" sz="1500" dirty="0" smtClean="0">
              <a:solidFill>
                <a:schemeClr val="bg1"/>
              </a:solidFill>
            </a:endParaRPr>
          </a:p>
          <a:p>
            <a:pPr marL="0" indent="0" algn="just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pt-PT" sz="1500" dirty="0" smtClean="0">
              <a:solidFill>
                <a:schemeClr val="bg1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pt-PT" sz="2400" b="1" dirty="0" smtClean="0">
                <a:solidFill>
                  <a:schemeClr val="bg1"/>
                </a:solidFill>
              </a:rPr>
              <a:t>aprendizinvestigador.pt</a:t>
            </a:r>
            <a:endParaRPr lang="pt-PT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6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6" name="Grupo 6"/>
          <p:cNvGrpSpPr>
            <a:grpSpLocks/>
          </p:cNvGrpSpPr>
          <p:nvPr/>
        </p:nvGrpSpPr>
        <p:grpSpPr bwMode="auto">
          <a:xfrm>
            <a:off x="1588" y="230188"/>
            <a:ext cx="9144000" cy="66675"/>
            <a:chOff x="0" y="234950"/>
            <a:chExt cx="9143999" cy="65840"/>
          </a:xfrm>
        </p:grpSpPr>
        <p:sp>
          <p:nvSpPr>
            <p:cNvPr id="8" name="Retângulo 7"/>
            <p:cNvSpPr/>
            <p:nvPr/>
          </p:nvSpPr>
          <p:spPr>
            <a:xfrm>
              <a:off x="0" y="247491"/>
              <a:ext cx="2949575" cy="5329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6194424" y="234950"/>
              <a:ext cx="2949575" cy="65840"/>
            </a:xfrm>
            <a:prstGeom prst="rect">
              <a:avLst/>
            </a:prstGeom>
            <a:solidFill>
              <a:srgbClr val="8E8E8E"/>
            </a:solidFill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3097212" y="247491"/>
              <a:ext cx="2949575" cy="53299"/>
            </a:xfrm>
            <a:prstGeom prst="rect">
              <a:avLst/>
            </a:prstGeom>
            <a:solidFill>
              <a:srgbClr val="481831"/>
            </a:solidFill>
            <a:ln>
              <a:solidFill>
                <a:srgbClr val="4818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</p:grpSp>
      <p:sp>
        <p:nvSpPr>
          <p:cNvPr id="12" name="Retângulo 11"/>
          <p:cNvSpPr/>
          <p:nvPr/>
        </p:nvSpPr>
        <p:spPr>
          <a:xfrm>
            <a:off x="0" y="609600"/>
            <a:ext cx="9144000" cy="6248400"/>
          </a:xfrm>
          <a:prstGeom prst="rect">
            <a:avLst/>
          </a:prstGeom>
          <a:solidFill>
            <a:srgbClr val="481831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4294967295"/>
          </p:nvPr>
        </p:nvSpPr>
        <p:spPr>
          <a:xfrm>
            <a:off x="298174" y="1154405"/>
            <a:ext cx="8547652" cy="2394553"/>
          </a:xfrm>
        </p:spPr>
        <p:txBody>
          <a:bodyPr rtlCol="0" anchor="t"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pt-PT" sz="2200" b="1" dirty="0" smtClean="0">
                <a:solidFill>
                  <a:schemeClr val="bg1">
                    <a:lumMod val="95000"/>
                  </a:schemeClr>
                </a:solidFill>
              </a:rPr>
              <a:t>Ficha técnica:</a:t>
            </a:r>
          </a:p>
          <a:p>
            <a:pPr marL="0" indent="0">
              <a:spcBef>
                <a:spcPts val="0"/>
              </a:spcBef>
              <a:buNone/>
            </a:pPr>
            <a:endParaRPr lang="pt-PT" sz="22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542925" indent="-542925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200" dirty="0">
                <a:solidFill>
                  <a:schemeClr val="bg1">
                    <a:lumMod val="95000"/>
                  </a:schemeClr>
                </a:solidFill>
              </a:rPr>
              <a:t>Título: O aprendiz de investigador</a:t>
            </a:r>
            <a:r>
              <a:rPr lang="pt-PT" sz="2100" dirty="0">
                <a:solidFill>
                  <a:schemeClr val="bg1">
                    <a:lumMod val="95000"/>
                  </a:schemeClr>
                </a:solidFill>
              </a:rPr>
              <a:t>. Apresentar os resultados de uma investigação. </a:t>
            </a:r>
            <a:r>
              <a:rPr lang="pt-PT" sz="2100" dirty="0" smtClean="0">
                <a:solidFill>
                  <a:schemeClr val="bg1">
                    <a:lumMod val="95000"/>
                  </a:schemeClr>
                </a:solidFill>
              </a:rPr>
              <a:t>Publicar em suporte digital.</a:t>
            </a:r>
            <a:endParaRPr lang="pt-PT" sz="21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200" dirty="0">
                <a:solidFill>
                  <a:schemeClr val="bg1">
                    <a:lumMod val="95000"/>
                  </a:schemeClr>
                </a:solidFill>
              </a:rPr>
              <a:t> </a:t>
            </a:r>
            <a:r>
              <a:rPr lang="pt-PT" sz="2200" dirty="0" smtClean="0">
                <a:solidFill>
                  <a:schemeClr val="bg1">
                    <a:lumMod val="95000"/>
                  </a:schemeClr>
                </a:solidFill>
              </a:rPr>
              <a:t>Autores: Graça Silva e Isabel Bernardo  |  Projeto </a:t>
            </a:r>
            <a:r>
              <a:rPr lang="pt-PT" sz="2200" i="1" dirty="0" smtClean="0">
                <a:solidFill>
                  <a:schemeClr val="bg1">
                    <a:lumMod val="95000"/>
                  </a:schemeClr>
                </a:solidFill>
              </a:rPr>
              <a:t>Literacias na Escola: formar os parceiros da biblioteca</a:t>
            </a:r>
            <a:endParaRPr lang="pt-PT" sz="22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200" dirty="0">
                <a:solidFill>
                  <a:schemeClr val="bg1">
                    <a:lumMod val="95000"/>
                  </a:schemeClr>
                </a:solidFill>
              </a:rPr>
              <a:t>Fotos: Graça </a:t>
            </a:r>
            <a:r>
              <a:rPr lang="pt-PT" sz="2200" dirty="0" smtClean="0">
                <a:solidFill>
                  <a:schemeClr val="bg1">
                    <a:lumMod val="95000"/>
                  </a:schemeClr>
                </a:solidFill>
              </a:rPr>
              <a:t>Silva | </a:t>
            </a:r>
            <a:r>
              <a:rPr lang="pt-PT" sz="2200" dirty="0">
                <a:solidFill>
                  <a:schemeClr val="bg1">
                    <a:lumMod val="95000"/>
                  </a:schemeClr>
                </a:solidFill>
              </a:rPr>
              <a:t>José </a:t>
            </a:r>
            <a:r>
              <a:rPr lang="pt-PT" sz="2200" dirty="0" smtClean="0">
                <a:solidFill>
                  <a:schemeClr val="bg1">
                    <a:lumMod val="95000"/>
                  </a:schemeClr>
                </a:solidFill>
              </a:rPr>
              <a:t>Plácido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PT" sz="2200" dirty="0" smtClean="0">
                <a:solidFill>
                  <a:schemeClr val="bg1">
                    <a:lumMod val="95000"/>
                  </a:schemeClr>
                </a:solidFill>
              </a:rPr>
              <a:t>Bibliotecas Escolares dos Agrupamentos de Escolas do Concelho </a:t>
            </a:r>
            <a:r>
              <a:rPr lang="pt-PT" sz="2200" dirty="0">
                <a:solidFill>
                  <a:schemeClr val="bg1">
                    <a:lumMod val="95000"/>
                  </a:schemeClr>
                </a:solidFill>
              </a:rPr>
              <a:t>de Cantanhede, </a:t>
            </a:r>
            <a:r>
              <a:rPr lang="pt-PT" sz="2200" dirty="0" smtClean="0">
                <a:solidFill>
                  <a:schemeClr val="bg1">
                    <a:lumMod val="95000"/>
                  </a:schemeClr>
                </a:solidFill>
              </a:rPr>
              <a:t>2016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" y="5078515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1600" kern="100" spc="600" dirty="0">
                <a:solidFill>
                  <a:schemeClr val="bg1">
                    <a:lumMod val="85000"/>
                  </a:schemeClr>
                </a:solidFill>
              </a:rPr>
              <a:t>Literacias na escola: formar os parceiros da biblioteca</a:t>
            </a:r>
          </a:p>
        </p:txBody>
      </p:sp>
      <p:grpSp>
        <p:nvGrpSpPr>
          <p:cNvPr id="20" name="Grupo 19"/>
          <p:cNvGrpSpPr/>
          <p:nvPr/>
        </p:nvGrpSpPr>
        <p:grpSpPr>
          <a:xfrm>
            <a:off x="339047" y="5715913"/>
            <a:ext cx="8422237" cy="1006330"/>
            <a:chOff x="339047" y="5715913"/>
            <a:chExt cx="8422237" cy="1006330"/>
          </a:xfrm>
        </p:grpSpPr>
        <p:pic>
          <p:nvPicPr>
            <p:cNvPr id="23" name="Imagem 22"/>
            <p:cNvPicPr preferRelativeResize="0">
              <a:picLocks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736" r="23364" b="7890"/>
            <a:stretch/>
          </p:blipFill>
          <p:spPr>
            <a:xfrm>
              <a:off x="7681284" y="5715913"/>
              <a:ext cx="1080000" cy="982800"/>
            </a:xfrm>
            <a:prstGeom prst="rect">
              <a:avLst/>
            </a:prstGeom>
          </p:spPr>
        </p:pic>
        <p:pic>
          <p:nvPicPr>
            <p:cNvPr id="24" name="Imagem 23"/>
            <p:cNvPicPr preferRelativeResize="0">
              <a:picLocks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3" r="7870"/>
            <a:stretch/>
          </p:blipFill>
          <p:spPr>
            <a:xfrm>
              <a:off x="1790973" y="5715913"/>
              <a:ext cx="1080000" cy="982800"/>
            </a:xfrm>
            <a:prstGeom prst="rect">
              <a:avLst/>
            </a:prstGeom>
          </p:spPr>
        </p:pic>
        <p:pic>
          <p:nvPicPr>
            <p:cNvPr id="25" name="Imagem 2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9047" y="5716908"/>
              <a:ext cx="1080000" cy="981818"/>
            </a:xfrm>
            <a:prstGeom prst="rect">
              <a:avLst/>
            </a:prstGeom>
          </p:spPr>
        </p:pic>
        <p:pic>
          <p:nvPicPr>
            <p:cNvPr id="26" name="Imagem 25"/>
            <p:cNvPicPr preferRelativeResize="0">
              <a:picLocks/>
            </p:cNvPicPr>
            <p:nvPr/>
          </p:nvPicPr>
          <p:blipFill rotWithShape="1">
            <a:blip r:embed="rId8"/>
            <a:srcRect t="1487" b="10755"/>
            <a:stretch/>
          </p:blipFill>
          <p:spPr>
            <a:xfrm>
              <a:off x="4768892" y="5739443"/>
              <a:ext cx="1080000" cy="982800"/>
            </a:xfrm>
            <a:prstGeom prst="rect">
              <a:avLst/>
            </a:prstGeom>
          </p:spPr>
        </p:pic>
        <p:pic>
          <p:nvPicPr>
            <p:cNvPr id="27" name="Imagem 26"/>
            <p:cNvPicPr preferRelativeResize="0">
              <a:picLocks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 l="-1" t="28399" r="59004" b="14363"/>
            <a:stretch/>
          </p:blipFill>
          <p:spPr>
            <a:xfrm>
              <a:off x="6225088" y="5715913"/>
              <a:ext cx="1080000" cy="982800"/>
            </a:xfrm>
            <a:prstGeom prst="rect">
              <a:avLst/>
            </a:prstGeom>
          </p:spPr>
        </p:pic>
        <p:pic>
          <p:nvPicPr>
            <p:cNvPr id="28" name="Imagem 27"/>
            <p:cNvPicPr preferRelativeResize="0">
              <a:picLocks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82068" y="5722334"/>
              <a:ext cx="1080000" cy="982800"/>
            </a:xfrm>
            <a:prstGeom prst="rect">
              <a:avLst/>
            </a:prstGeom>
          </p:spPr>
        </p:pic>
      </p:grp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1025" name="Imagem 1" descr="Licença Creative Commons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47" y="4232826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 rot="10800000" flipV="1">
            <a:off x="274835" y="4371885"/>
            <a:ext cx="857099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/>
            </a:r>
            <a:b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</a:br>
            <a:r>
              <a:rPr lang="pt-PT" sz="1000" dirty="0">
                <a:solidFill>
                  <a:schemeClr val="bg1">
                    <a:lumMod val="95000"/>
                  </a:schemeClr>
                </a:solidFill>
              </a:rPr>
              <a:t>O aprendiz de investigador</a:t>
            </a:r>
            <a:r>
              <a:rPr lang="pt-PT" sz="1000" dirty="0" smtClean="0">
                <a:solidFill>
                  <a:schemeClr val="bg1">
                    <a:lumMod val="95000"/>
                  </a:schemeClr>
                </a:solidFill>
              </a:rPr>
              <a:t>. </a:t>
            </a:r>
            <a:r>
              <a:rPr lang="pt-PT" sz="1000" dirty="0">
                <a:solidFill>
                  <a:schemeClr val="bg1">
                    <a:lumMod val="95000"/>
                  </a:schemeClr>
                </a:solidFill>
              </a:rPr>
              <a:t>Apresentar </a:t>
            </a:r>
            <a:r>
              <a:rPr lang="pt-PT" sz="1000" dirty="0" smtClean="0">
                <a:solidFill>
                  <a:schemeClr val="bg1">
                    <a:lumMod val="95000"/>
                  </a:schemeClr>
                </a:solidFill>
              </a:rPr>
              <a:t>os resultados de uma investigação. Publicar em suporte digital.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by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Gra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a Silva e Isabel Bernardo, Projeto Literacias na Escola: formar os parceiros da biblioteca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is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licensed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under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a Creative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Commons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Atribui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ão-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NãoComercial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SemDeriva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ões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 4.0 Internacional </a:t>
            </a:r>
            <a:r>
              <a:rPr kumimoji="0" lang="pt-PT" altLang="pt-PT" sz="1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License</a:t>
            </a:r>
            <a:r>
              <a:rPr kumimoji="0" lang="pt-PT" altLang="pt-PT" sz="1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Helvetica"/>
                <a:ea typeface="Calibri" pitchFamily="34" charset="0"/>
                <a:cs typeface="Times New Roman" pitchFamily="18" charset="0"/>
              </a:rPr>
              <a:t>.</a:t>
            </a:r>
            <a:endParaRPr kumimoji="0" lang="pt-PT" altLang="pt-PT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upo 31"/>
          <p:cNvGrpSpPr/>
          <p:nvPr/>
        </p:nvGrpSpPr>
        <p:grpSpPr>
          <a:xfrm>
            <a:off x="5385556" y="3597478"/>
            <a:ext cx="3375728" cy="716624"/>
            <a:chOff x="5256559" y="3589214"/>
            <a:chExt cx="3375728" cy="716624"/>
          </a:xfrm>
        </p:grpSpPr>
        <p:grpSp>
          <p:nvGrpSpPr>
            <p:cNvPr id="33" name="Grupo 32"/>
            <p:cNvGrpSpPr/>
            <p:nvPr/>
          </p:nvGrpSpPr>
          <p:grpSpPr>
            <a:xfrm>
              <a:off x="6881198" y="3589214"/>
              <a:ext cx="1751089" cy="716624"/>
              <a:chOff x="6824386" y="3608651"/>
              <a:chExt cx="1751089" cy="716624"/>
            </a:xfrm>
          </p:grpSpPr>
          <p:pic>
            <p:nvPicPr>
              <p:cNvPr id="36" name="Picture 7"/>
              <p:cNvPicPr>
                <a:picLocks noChangeAspect="1" noChangeArrowheads="1"/>
              </p:cNvPicPr>
              <p:nvPr/>
            </p:nvPicPr>
            <p:blipFill>
              <a:blip r:embed="rId14" cstate="print">
                <a:lum bright="-20000" contras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4386" y="4142582"/>
                <a:ext cx="595434" cy="1826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80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37" name="Picture 8"/>
              <p:cNvPicPr>
                <a:picLocks noChangeAspect="1" noChangeArrowheads="1"/>
              </p:cNvPicPr>
              <p:nvPr/>
            </p:nvPicPr>
            <p:blipFill>
              <a:blip r:embed="rId15" cstate="print">
                <a:lum bright="-20000" contras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280" r="12038"/>
              <a:stretch>
                <a:fillRect/>
              </a:stretch>
            </p:blipFill>
            <p:spPr bwMode="auto">
              <a:xfrm>
                <a:off x="6978001" y="3937623"/>
                <a:ext cx="419837" cy="1819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8080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0000"/>
                      </a:outerShdw>
                    </a:effectLst>
                  </a14:hiddenEffects>
                </a:ext>
              </a:extLst>
            </p:spPr>
          </p:pic>
          <p:pic>
            <p:nvPicPr>
              <p:cNvPr id="38" name="Imagem 37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383" y="3884991"/>
                <a:ext cx="749326" cy="203840"/>
              </a:xfrm>
              <a:prstGeom prst="rect">
                <a:avLst/>
              </a:prstGeom>
            </p:spPr>
          </p:pic>
          <p:pic>
            <p:nvPicPr>
              <p:cNvPr id="39" name="Imagem 38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383" y="4127135"/>
                <a:ext cx="1061092" cy="198140"/>
              </a:xfrm>
              <a:prstGeom prst="rect">
                <a:avLst/>
              </a:prstGeom>
            </p:spPr>
          </p:pic>
          <p:pic>
            <p:nvPicPr>
              <p:cNvPr id="40" name="Imagem 39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14383" y="3608651"/>
                <a:ext cx="749326" cy="250501"/>
              </a:xfrm>
              <a:prstGeom prst="rect">
                <a:avLst/>
              </a:prstGeom>
            </p:spPr>
          </p:pic>
        </p:grpSp>
        <p:pic>
          <p:nvPicPr>
            <p:cNvPr id="34" name="Imagem 33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9766" y="3761196"/>
              <a:ext cx="539621" cy="539621"/>
            </a:xfrm>
            <a:prstGeom prst="rect">
              <a:avLst/>
            </a:prstGeom>
          </p:spPr>
        </p:pic>
        <p:pic>
          <p:nvPicPr>
            <p:cNvPr id="35" name="Imagem 34"/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5256559" y="3816923"/>
              <a:ext cx="812831" cy="4770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992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189039"/>
            <a:ext cx="7886700" cy="5054598"/>
          </a:xfrm>
        </p:spPr>
        <p:txBody>
          <a:bodyPr rtlCol="0">
            <a:normAutofit fontScale="85000" lnSpcReduction="20000"/>
          </a:bodyPr>
          <a:lstStyle/>
          <a:p>
            <a:pPr marL="355600" indent="-177800" algn="just">
              <a:lnSpc>
                <a:spcPct val="16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hlinkClick r:id="rId2" action="ppaction://hlinksldjump"/>
              </a:rPr>
              <a:t>Publicar em suporte digital</a:t>
            </a:r>
            <a:endParaRPr lang="pt-PT" sz="2400" dirty="0"/>
          </a:p>
          <a:p>
            <a:pPr marL="355600" indent="-177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hlinkClick r:id="rId3" action="ppaction://hlinksldjump"/>
              </a:rPr>
              <a:t>Onde publicar</a:t>
            </a:r>
            <a:endParaRPr lang="pt-PT" sz="2400" i="1" dirty="0"/>
          </a:p>
          <a:p>
            <a:pPr marL="355600" indent="-177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hlinkClick r:id="rId4" action="ppaction://hlinksldjump"/>
              </a:rPr>
              <a:t>Antes da publicação</a:t>
            </a:r>
            <a:endParaRPr lang="pt-PT" sz="2400" dirty="0" smtClean="0"/>
          </a:p>
          <a:p>
            <a:pPr marL="355600" indent="-177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hlinkClick r:id="rId5" action="ppaction://hlinksldjump"/>
              </a:rPr>
              <a:t>Direitos de Autor</a:t>
            </a:r>
            <a:endParaRPr lang="pt-PT" sz="2400" dirty="0" smtClean="0"/>
          </a:p>
          <a:p>
            <a:pPr marL="355600" indent="-177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hlinkClick r:id="rId6" action="ppaction://hlinksldjump"/>
              </a:rPr>
              <a:t>Autoria</a:t>
            </a:r>
            <a:endParaRPr lang="pt-PT" sz="2400" i="1" dirty="0" smtClean="0"/>
          </a:p>
          <a:p>
            <a:pPr marL="355600" indent="-177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i="1" dirty="0">
                <a:hlinkClick r:id="rId7" action="ppaction://hlinksldjump"/>
              </a:rPr>
              <a:t>Creative </a:t>
            </a:r>
            <a:r>
              <a:rPr lang="pt-PT" sz="2400" i="1" dirty="0" err="1" smtClean="0">
                <a:hlinkClick r:id="rId7" action="ppaction://hlinksldjump"/>
              </a:rPr>
              <a:t>Commons</a:t>
            </a:r>
            <a:endParaRPr lang="pt-PT" sz="2400" i="1" dirty="0" smtClean="0"/>
          </a:p>
          <a:p>
            <a:pPr marL="355600" indent="-177800"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dirty="0" smtClean="0">
                <a:hlinkClick r:id="rId8" action="ppaction://hlinksldjump"/>
              </a:rPr>
              <a:t>Tipos </a:t>
            </a:r>
            <a:r>
              <a:rPr lang="pt-PT" sz="2400" dirty="0">
                <a:hlinkClick r:id="rId8" action="ppaction://hlinksldjump"/>
              </a:rPr>
              <a:t>de licença </a:t>
            </a:r>
            <a:r>
              <a:rPr lang="pt-PT" sz="2400" i="1" dirty="0">
                <a:hlinkClick r:id="rId8" action="ppaction://hlinksldjump"/>
              </a:rPr>
              <a:t>Creative </a:t>
            </a:r>
            <a:r>
              <a:rPr lang="pt-PT" sz="2400" i="1" dirty="0" err="1">
                <a:hlinkClick r:id="rId8" action="ppaction://hlinksldjump"/>
              </a:rPr>
              <a:t>Commons</a:t>
            </a:r>
            <a:endParaRPr lang="pt-PT" sz="2400" dirty="0"/>
          </a:p>
          <a:p>
            <a:pPr marL="355600" indent="-177800" algn="just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400" i="1" dirty="0"/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pt-PT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t-PT" sz="2000" b="1" dirty="0" smtClean="0"/>
          </a:p>
          <a:p>
            <a:endParaRPr lang="pt-PT" sz="2000" dirty="0"/>
          </a:p>
          <a:p>
            <a:pPr marL="355600" indent="-177800" algn="just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400" b="1" dirty="0"/>
          </a:p>
          <a:p>
            <a:pPr marL="355600" indent="-177800" algn="just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400" b="1" dirty="0"/>
          </a:p>
          <a:p>
            <a:pPr marL="355600" indent="-177800" algn="just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400" dirty="0">
              <a:solidFill>
                <a:srgbClr val="FF0000"/>
              </a:solidFill>
            </a:endParaRPr>
          </a:p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400" b="1" dirty="0"/>
          </a:p>
          <a:p>
            <a:pPr marL="355600" indent="-177800" algn="just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400" b="1" dirty="0"/>
          </a:p>
          <a:p>
            <a:pPr marL="355600" indent="-177800" algn="just" fontAlgn="auto">
              <a:lnSpc>
                <a:spcPct val="11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337800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pt-PT" sz="2800" b="1" dirty="0" smtClean="0"/>
              <a:t>sumário</a:t>
            </a:r>
            <a:endParaRPr lang="pt-PT" sz="2800" b="1" dirty="0"/>
          </a:p>
        </p:txBody>
      </p:sp>
      <p:grpSp>
        <p:nvGrpSpPr>
          <p:cNvPr id="2" name="Grupo 1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6" name="Retângulo 5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6149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8" name="Retângulo 7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9" name="Retângulo 8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10" name="Retângulo 9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2" name="Retângulo 11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9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21719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761999" y="1843789"/>
            <a:ext cx="7315201" cy="1909061"/>
          </a:xfrm>
        </p:spPr>
        <p:txBody>
          <a:bodyPr rtlCol="0">
            <a:normAutofit/>
          </a:bodyPr>
          <a:lstStyle/>
          <a:p>
            <a:pPr marL="17780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2400" dirty="0" smtClean="0"/>
              <a:t>Os trabalhos que realizaste podem ser publicados tanto para visionamento privado, como público, através de um blogue</a:t>
            </a:r>
            <a:r>
              <a:rPr lang="pt-PT" sz="2400" dirty="0"/>
              <a:t>, numa página web ou </a:t>
            </a:r>
            <a:r>
              <a:rPr lang="pt-PT" sz="2400" dirty="0" smtClean="0"/>
              <a:t>numa rede social.</a:t>
            </a:r>
          </a:p>
          <a:p>
            <a:pPr marL="17780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None/>
              <a:defRPr/>
            </a:pPr>
            <a:endParaRPr lang="pt-PT" sz="24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673725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pt-PT" sz="2800" b="1" dirty="0" smtClean="0"/>
              <a:t>Publicar em suporte digital</a:t>
            </a:r>
            <a:endParaRPr lang="pt-PT" sz="2800" b="1" i="1" dirty="0" smtClean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734" y="3691276"/>
            <a:ext cx="6715125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6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444486"/>
            <a:ext cx="7886700" cy="4791213"/>
          </a:xfrm>
        </p:spPr>
        <p:txBody>
          <a:bodyPr rtlCol="0">
            <a:noAutofit/>
          </a:bodyPr>
          <a:lstStyle/>
          <a:p>
            <a:pPr marL="266700" indent="0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2400" dirty="0" smtClean="0"/>
              <a:t>O teu trabalho pode ser editado diretamente </a:t>
            </a:r>
            <a:r>
              <a:rPr lang="pt-PT" sz="2400" i="1" dirty="0" smtClean="0"/>
              <a:t>online</a:t>
            </a:r>
            <a:r>
              <a:rPr lang="pt-PT" sz="2400" dirty="0" smtClean="0"/>
              <a:t> através de ferramentas de </a:t>
            </a:r>
            <a:r>
              <a:rPr lang="pt-PT" sz="2400" dirty="0"/>
              <a:t>edição específicas </a:t>
            </a:r>
            <a:r>
              <a:rPr lang="pt-PT" sz="2400" dirty="0" smtClean="0"/>
              <a:t>e serem publicados a partir dessas mesmas ferramentas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38152" y="317337"/>
            <a:ext cx="80387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pt-PT" sz="2800" b="1" dirty="0" smtClean="0"/>
              <a:t>Onde publicar | </a:t>
            </a:r>
            <a:r>
              <a:rPr lang="pt-PT" sz="2800" b="1" dirty="0" err="1" smtClean="0"/>
              <a:t>ebook</a:t>
            </a:r>
            <a:endParaRPr lang="pt-PT" sz="2800" b="1" i="1" dirty="0" smtClean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026" name="Picture 2" descr="http://upload.wikimedia.org/wikipedia/en/3/3b/IBooks_Author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292" y="4702175"/>
            <a:ext cx="1212038" cy="121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ode.google.com/p/sigil/logo?cct=137470348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54" y="3549670"/>
            <a:ext cx="2156641" cy="77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0857" y="3102606"/>
            <a:ext cx="2110142" cy="894128"/>
          </a:xfrm>
          <a:prstGeom prst="rect">
            <a:avLst/>
          </a:prstGeom>
        </p:spPr>
      </p:pic>
      <p:pic>
        <p:nvPicPr>
          <p:cNvPr id="5" name="Picture 4" descr="https://encrypted-tbn1.gstatic.com/images?q=tbn:ANd9GcReu3OwBjfWzmTFpMt7aS0aG25Ejp4MZ_L-1ucTnoYAe9LOXKi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401" y="4886310"/>
            <a:ext cx="2215217" cy="40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4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021353"/>
            <a:ext cx="7886700" cy="5214348"/>
          </a:xfrm>
        </p:spPr>
        <p:txBody>
          <a:bodyPr rtlCol="0">
            <a:noAutofit/>
          </a:bodyPr>
          <a:lstStyle/>
          <a:p>
            <a:pPr marL="266700" indent="0" algn="just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2400" dirty="0"/>
              <a:t>O teu trabalho em texto, feito </a:t>
            </a:r>
            <a:r>
              <a:rPr lang="pt-PT" sz="2400" dirty="0" smtClean="0"/>
              <a:t>em Word, Publisher ou PowerPoint, </a:t>
            </a:r>
            <a:r>
              <a:rPr lang="pt-PT" sz="2400" dirty="0"/>
              <a:t>pode </a:t>
            </a:r>
            <a:r>
              <a:rPr lang="pt-PT" sz="2400" dirty="0" smtClean="0"/>
              <a:t>também ser </a:t>
            </a:r>
            <a:r>
              <a:rPr lang="pt-PT" sz="2400" dirty="0"/>
              <a:t>publicado </a:t>
            </a:r>
            <a:r>
              <a:rPr lang="pt-PT" sz="2400" dirty="0" smtClean="0"/>
              <a:t>através </a:t>
            </a:r>
            <a:r>
              <a:rPr lang="pt-PT" sz="2400" dirty="0"/>
              <a:t>de </a:t>
            </a:r>
            <a:r>
              <a:rPr lang="pt-PT" sz="2400" dirty="0" smtClean="0"/>
              <a:t>ferramentas </a:t>
            </a:r>
            <a:r>
              <a:rPr lang="pt-PT" sz="2400" i="1" dirty="0" smtClean="0"/>
              <a:t>online</a:t>
            </a:r>
            <a:r>
              <a:rPr lang="pt-PT" sz="2400" dirty="0" smtClean="0"/>
              <a:t>, específicas para o efeito. (para algumas é necessário converter o ficheiro em PDF).</a:t>
            </a:r>
            <a:endParaRPr lang="pt-PT" sz="2400" i="1" dirty="0" smtClean="0"/>
          </a:p>
          <a:p>
            <a:pPr marL="533400" indent="-266700"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i="1" dirty="0" err="1" smtClean="0"/>
              <a:t>Issue</a:t>
            </a:r>
            <a:endParaRPr lang="pt-PT" sz="2200" i="1" dirty="0" smtClean="0"/>
          </a:p>
          <a:p>
            <a:pPr marL="533400" indent="-266700"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i="1" dirty="0" err="1" smtClean="0"/>
              <a:t>Scribd</a:t>
            </a:r>
            <a:endParaRPr lang="pt-PT" sz="2200" i="1" dirty="0" smtClean="0"/>
          </a:p>
          <a:p>
            <a:pPr marL="533400" indent="-266700"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i="1" dirty="0" err="1"/>
              <a:t>Calaméo</a:t>
            </a:r>
            <a:endParaRPr lang="pt-PT" sz="2200" i="1" dirty="0"/>
          </a:p>
          <a:p>
            <a:pPr marL="533400" indent="-266700" algn="just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i="1" dirty="0" err="1" smtClean="0"/>
              <a:t>Slideshare</a:t>
            </a:r>
            <a:endParaRPr lang="pt-PT" sz="2200" i="1" dirty="0"/>
          </a:p>
        </p:txBody>
      </p:sp>
      <p:sp>
        <p:nvSpPr>
          <p:cNvPr id="13" name="Retângulo 12"/>
          <p:cNvSpPr/>
          <p:nvPr/>
        </p:nvSpPr>
        <p:spPr>
          <a:xfrm>
            <a:off x="442913" y="170113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pt-PT" sz="2800" b="1" dirty="0" smtClean="0"/>
              <a:t>Onde publicar</a:t>
            </a:r>
            <a:endParaRPr lang="pt-PT" sz="2800" b="1" i="1" dirty="0" smtClean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050" name="Picture 2" descr="File:Scribd logo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862" y="3799837"/>
            <a:ext cx="1271181" cy="352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slideshare_200x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004" y="5383673"/>
            <a:ext cx="2187632" cy="54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2862" y="4475702"/>
            <a:ext cx="1846973" cy="584247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6"/>
          <a:srcRect t="15550"/>
          <a:stretch/>
        </p:blipFill>
        <p:spPr>
          <a:xfrm>
            <a:off x="3484101" y="2993650"/>
            <a:ext cx="1956391" cy="61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5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396537"/>
            <a:ext cx="7886700" cy="4839163"/>
          </a:xfrm>
        </p:spPr>
        <p:txBody>
          <a:bodyPr rtlCol="0">
            <a:noAutofit/>
          </a:bodyPr>
          <a:lstStyle/>
          <a:p>
            <a:pPr marL="533400" indent="-266700" algn="just">
              <a:lnSpc>
                <a:spcPct val="300000"/>
              </a:lnSpc>
              <a:spcBef>
                <a:spcPts val="2400"/>
              </a:spcBef>
              <a:spcAft>
                <a:spcPts val="24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b="1" dirty="0" smtClean="0"/>
              <a:t>Filmes e áudio</a:t>
            </a:r>
            <a:r>
              <a:rPr lang="pt-PT" sz="2200" dirty="0" smtClean="0"/>
              <a:t>: </a:t>
            </a:r>
            <a:r>
              <a:rPr lang="pt-PT" sz="2200" dirty="0"/>
              <a:t>no </a:t>
            </a:r>
            <a:r>
              <a:rPr lang="pt-PT" sz="2400" i="1" dirty="0" err="1" smtClean="0"/>
              <a:t>Youtube</a:t>
            </a:r>
            <a:endParaRPr lang="pt-PT" sz="2400" i="1" dirty="0"/>
          </a:p>
          <a:p>
            <a:pPr marL="533400" indent="-266700" algn="just">
              <a:lnSpc>
                <a:spcPct val="300000"/>
              </a:lnSpc>
              <a:spcBef>
                <a:spcPts val="2400"/>
              </a:spcBef>
              <a:spcAft>
                <a:spcPts val="24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b="1" dirty="0" smtClean="0"/>
              <a:t>Imagens</a:t>
            </a:r>
            <a:r>
              <a:rPr lang="pt-PT" sz="2400" dirty="0" smtClean="0"/>
              <a:t>: </a:t>
            </a:r>
            <a:r>
              <a:rPr lang="pt-PT" sz="2400" dirty="0"/>
              <a:t>no </a:t>
            </a:r>
            <a:r>
              <a:rPr lang="pt-PT" sz="2400" i="1" dirty="0" err="1"/>
              <a:t>Flickr</a:t>
            </a:r>
            <a:endParaRPr lang="pt-PT" sz="2400" i="1" dirty="0"/>
          </a:p>
          <a:p>
            <a:pPr marL="533400" indent="-266700" algn="just">
              <a:lnSpc>
                <a:spcPct val="300000"/>
              </a:lnSpc>
              <a:spcBef>
                <a:spcPts val="2400"/>
              </a:spcBef>
              <a:spcAft>
                <a:spcPts val="24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400" b="1" dirty="0" smtClean="0"/>
              <a:t>Gravações áudio</a:t>
            </a:r>
            <a:r>
              <a:rPr lang="pt-PT" sz="2400" dirty="0" smtClean="0"/>
              <a:t>: </a:t>
            </a:r>
            <a:r>
              <a:rPr lang="pt-PT" sz="2400" dirty="0"/>
              <a:t>no </a:t>
            </a:r>
            <a:r>
              <a:rPr lang="pt-PT" sz="2400" i="1" dirty="0" err="1"/>
              <a:t>Podomatic</a:t>
            </a:r>
            <a:endParaRPr lang="pt-PT" sz="2400" i="1" dirty="0"/>
          </a:p>
        </p:txBody>
      </p:sp>
      <p:sp>
        <p:nvSpPr>
          <p:cNvPr id="13" name="Retângulo 12"/>
          <p:cNvSpPr/>
          <p:nvPr/>
        </p:nvSpPr>
        <p:spPr>
          <a:xfrm>
            <a:off x="442913" y="170113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pt-PT" sz="2800" b="1" dirty="0" smtClean="0"/>
              <a:t>Onde publicar | imagem e som </a:t>
            </a:r>
            <a:endParaRPr lang="pt-PT" sz="2800" b="1" i="1" dirty="0" smtClean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074" name="Picture 2" descr="Página inicial do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217" y="1805755"/>
            <a:ext cx="1313411" cy="54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new flick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0" t="30132" r="16635" b="33112"/>
          <a:stretch>
            <a:fillRect/>
          </a:stretch>
        </p:blipFill>
        <p:spPr bwMode="auto">
          <a:xfrm>
            <a:off x="5694217" y="3665337"/>
            <a:ext cx="1538153" cy="506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irc_mi" descr="logo_blu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217" y="5353397"/>
            <a:ext cx="1993751" cy="406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95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396537"/>
            <a:ext cx="7886700" cy="4839163"/>
          </a:xfrm>
        </p:spPr>
        <p:txBody>
          <a:bodyPr rtlCol="0">
            <a:noAutofit/>
          </a:bodyPr>
          <a:lstStyle/>
          <a:p>
            <a:pPr marL="533400" indent="-266700" algn="just">
              <a:lnSpc>
                <a:spcPct val="100000"/>
              </a:lnSpc>
              <a:spcBef>
                <a:spcPts val="2400"/>
              </a:spcBef>
              <a:spcAft>
                <a:spcPts val="24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300" i="1" dirty="0"/>
              <a:t>Internet </a:t>
            </a:r>
            <a:r>
              <a:rPr lang="pt-PT" sz="2300" i="1" dirty="0" err="1"/>
              <a:t>Archive</a:t>
            </a:r>
            <a:r>
              <a:rPr lang="pt-PT" sz="2300" dirty="0"/>
              <a:t> é uma biblioteca digital que aloja documentos em texto, vídeo, áudio, software, imagens, concertos e </a:t>
            </a:r>
            <a:r>
              <a:rPr lang="pt-PT" sz="2300" dirty="0" smtClean="0"/>
              <a:t>coleções, e permite a sua divulgação online.</a:t>
            </a:r>
            <a:endParaRPr lang="pt-PT" sz="2300" dirty="0"/>
          </a:p>
        </p:txBody>
      </p:sp>
      <p:sp>
        <p:nvSpPr>
          <p:cNvPr id="13" name="Retângulo 12"/>
          <p:cNvSpPr/>
          <p:nvPr/>
        </p:nvSpPr>
        <p:spPr>
          <a:xfrm>
            <a:off x="442913" y="170113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pt-PT" sz="2800" b="1" dirty="0" smtClean="0"/>
              <a:t>Onde publicar</a:t>
            </a:r>
            <a:endParaRPr lang="pt-PT" sz="2800" b="1" i="1" dirty="0" smtClean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22" name="Imagem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521" y="2951750"/>
            <a:ext cx="3136157" cy="312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1334124"/>
            <a:ext cx="7886700" cy="4909513"/>
          </a:xfrm>
        </p:spPr>
        <p:txBody>
          <a:bodyPr rtlCol="0">
            <a:normAutofit/>
          </a:bodyPr>
          <a:lstStyle/>
          <a:p>
            <a:pPr marL="265113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2200" dirty="0"/>
              <a:t>A</a:t>
            </a:r>
            <a:r>
              <a:rPr lang="pt-PT" sz="2200" dirty="0" smtClean="0"/>
              <a:t>ntes </a:t>
            </a:r>
            <a:r>
              <a:rPr lang="pt-PT" sz="2200" dirty="0"/>
              <a:t>de publicar, deves observar algumas regras </a:t>
            </a:r>
            <a:r>
              <a:rPr lang="pt-PT" sz="2200" dirty="0" smtClean="0"/>
              <a:t>básicas</a:t>
            </a:r>
          </a:p>
          <a:p>
            <a:pPr marL="800100" indent="-266700" algn="just">
              <a:lnSpc>
                <a:spcPct val="12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Validar </a:t>
            </a:r>
            <a:r>
              <a:rPr lang="pt-PT" sz="2200" dirty="0"/>
              <a:t>a </a:t>
            </a:r>
            <a:r>
              <a:rPr lang="pt-PT" sz="2200" dirty="0" smtClean="0"/>
              <a:t>qualidade do teu trabalho, tanto do ponto de vista do conteúdo como da </a:t>
            </a:r>
            <a:r>
              <a:rPr lang="pt-PT" sz="2200" dirty="0"/>
              <a:t>qualidade gráfica e de apresentação.</a:t>
            </a:r>
          </a:p>
          <a:p>
            <a:pPr marL="800100" indent="-266700" algn="just">
              <a:lnSpc>
                <a:spcPct val="12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Garantir </a:t>
            </a:r>
            <a:r>
              <a:rPr lang="pt-PT" sz="2200" dirty="0"/>
              <a:t>que o trabalho respeita os direitos de autor dos recursos que usaste no trabalho.</a:t>
            </a:r>
          </a:p>
          <a:p>
            <a:pPr marL="800100" indent="-266700" algn="just">
              <a:lnSpc>
                <a:spcPct val="120000"/>
              </a:lnSpc>
              <a:spcBef>
                <a:spcPts val="1800"/>
              </a:spcBef>
              <a:spcAft>
                <a:spcPts val="18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200" dirty="0" smtClean="0"/>
              <a:t>Proteger </a:t>
            </a:r>
            <a:r>
              <a:rPr lang="pt-PT" sz="2200" dirty="0"/>
              <a:t>a autoria </a:t>
            </a:r>
            <a:r>
              <a:rPr lang="pt-PT" sz="2200" dirty="0" smtClean="0"/>
              <a:t>do </a:t>
            </a:r>
            <a:r>
              <a:rPr lang="pt-PT" sz="2200" dirty="0"/>
              <a:t>teu </a:t>
            </a:r>
            <a:r>
              <a:rPr lang="pt-PT" sz="2200" dirty="0" smtClean="0"/>
              <a:t>trabalho e definir o modo como queres que os outros usem o teu trabalho.</a:t>
            </a:r>
            <a:endParaRPr lang="pt-PT" sz="2200" dirty="0"/>
          </a:p>
          <a:p>
            <a:pPr marL="533400" indent="-2667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endParaRPr lang="pt-PT" sz="2200" dirty="0" smtClean="0"/>
          </a:p>
        </p:txBody>
      </p:sp>
      <p:sp>
        <p:nvSpPr>
          <p:cNvPr id="13" name="Retângulo 12"/>
          <p:cNvSpPr/>
          <p:nvPr/>
        </p:nvSpPr>
        <p:spPr>
          <a:xfrm>
            <a:off x="442913" y="170113"/>
            <a:ext cx="8038769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defRPr/>
            </a:pPr>
            <a:r>
              <a:rPr lang="pt-PT" sz="2800" b="1" dirty="0" smtClean="0"/>
              <a:t>Antes da publicação</a:t>
            </a:r>
            <a:endParaRPr lang="pt-PT" sz="2800" b="1" i="1" dirty="0" smtClean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66337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2913" y="872721"/>
            <a:ext cx="7886700" cy="5370915"/>
          </a:xfrm>
        </p:spPr>
        <p:txBody>
          <a:bodyPr rtlCol="0">
            <a:noAutofit/>
          </a:bodyPr>
          <a:lstStyle/>
          <a:p>
            <a:pPr marL="265113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None/>
              <a:defRPr/>
            </a:pPr>
            <a:r>
              <a:rPr lang="pt-PT" sz="2300" dirty="0"/>
              <a:t>No </a:t>
            </a:r>
            <a:r>
              <a:rPr lang="pt-PT" sz="2300" b="1" dirty="0"/>
              <a:t>Aprendiz de </a:t>
            </a:r>
            <a:r>
              <a:rPr lang="pt-PT" sz="2300" b="1" dirty="0" smtClean="0"/>
              <a:t>Investigador </a:t>
            </a:r>
            <a:r>
              <a:rPr lang="pt-PT" sz="2300" dirty="0" smtClean="0"/>
              <a:t>[aprendizinvestigador.pt] encontras</a:t>
            </a:r>
            <a:r>
              <a:rPr lang="pt-PT" sz="2300" dirty="0"/>
              <a:t> </a:t>
            </a:r>
            <a:r>
              <a:rPr lang="pt-PT" sz="2300" dirty="0" smtClean="0"/>
              <a:t>as indicações necessárias para poderes respeitar os direitos de autor:</a:t>
            </a:r>
          </a:p>
          <a:p>
            <a:pPr marL="628650" indent="-1714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100" b="1" dirty="0" smtClean="0"/>
              <a:t>Guia:</a:t>
            </a:r>
            <a:r>
              <a:rPr lang="pt-PT" sz="2100" dirty="0" smtClean="0"/>
              <a:t> Respeitar </a:t>
            </a:r>
            <a:r>
              <a:rPr lang="pt-PT" sz="2100" dirty="0"/>
              <a:t>os direitos de autor: citações e referências bibliográficas</a:t>
            </a:r>
          </a:p>
          <a:p>
            <a:pPr marL="628650" indent="-1714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100" b="1" dirty="0" err="1" smtClean="0"/>
              <a:t>PPt</a:t>
            </a:r>
            <a:r>
              <a:rPr lang="pt-PT" sz="2100" b="1" dirty="0" smtClean="0"/>
              <a:t>: </a:t>
            </a:r>
            <a:r>
              <a:rPr lang="pt-PT" sz="2100" dirty="0" smtClean="0"/>
              <a:t>Respeitar </a:t>
            </a:r>
            <a:r>
              <a:rPr lang="pt-PT" sz="2100" dirty="0"/>
              <a:t>os direitos de autor. As citações</a:t>
            </a:r>
          </a:p>
          <a:p>
            <a:pPr marL="628650" indent="-1714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100" b="1" dirty="0" err="1" smtClean="0"/>
              <a:t>PPt</a:t>
            </a:r>
            <a:r>
              <a:rPr lang="pt-PT" sz="2100" b="1" dirty="0" smtClean="0"/>
              <a:t>: </a:t>
            </a:r>
            <a:r>
              <a:rPr lang="pt-PT" sz="2100" dirty="0" smtClean="0"/>
              <a:t>Respeitar </a:t>
            </a:r>
            <a:r>
              <a:rPr lang="pt-PT" sz="2100" dirty="0"/>
              <a:t>os direitos de autor. Referências bibliográficas de livros,  publicações periódicas e entrevistas</a:t>
            </a:r>
          </a:p>
          <a:p>
            <a:pPr marL="628650" indent="-1714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100" b="1" dirty="0" err="1" smtClean="0"/>
              <a:t>PPt</a:t>
            </a:r>
            <a:r>
              <a:rPr lang="pt-PT" sz="2100" b="1" dirty="0" smtClean="0"/>
              <a:t>: </a:t>
            </a:r>
            <a:r>
              <a:rPr lang="pt-PT" sz="2100" dirty="0" smtClean="0"/>
              <a:t>Respeitar </a:t>
            </a:r>
            <a:r>
              <a:rPr lang="pt-PT" sz="2100" dirty="0"/>
              <a:t>os direitos de autor. Referências bibliográficas de páginas web, de redes sociais e de outros documentos com imagens e sons</a:t>
            </a:r>
          </a:p>
          <a:p>
            <a:pPr marL="628650" indent="-17145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481831"/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pt-PT" sz="2100" b="1" dirty="0" err="1" smtClean="0"/>
              <a:t>PPt</a:t>
            </a:r>
            <a:r>
              <a:rPr lang="pt-PT" sz="2100" b="1" dirty="0" smtClean="0"/>
              <a:t>: </a:t>
            </a:r>
            <a:r>
              <a:rPr lang="pt-PT" sz="2100" dirty="0" smtClean="0"/>
              <a:t>Respeitar </a:t>
            </a:r>
            <a:r>
              <a:rPr lang="pt-PT" sz="2100" dirty="0"/>
              <a:t>os direitos de autor. A lista de referências </a:t>
            </a:r>
            <a:r>
              <a:rPr lang="pt-PT" sz="2100" dirty="0" smtClean="0"/>
              <a:t>bibliográficas</a:t>
            </a:r>
            <a:endParaRPr lang="pt-PT" sz="2100" b="1" dirty="0"/>
          </a:p>
        </p:txBody>
      </p:sp>
      <p:sp>
        <p:nvSpPr>
          <p:cNvPr id="13" name="Retângulo 12"/>
          <p:cNvSpPr/>
          <p:nvPr/>
        </p:nvSpPr>
        <p:spPr>
          <a:xfrm>
            <a:off x="442913" y="170113"/>
            <a:ext cx="80387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 smtClean="0"/>
              <a:t>Direitos de autor</a:t>
            </a:r>
            <a:endParaRPr lang="pt-PT" sz="2800" dirty="0"/>
          </a:p>
        </p:txBody>
      </p:sp>
      <p:grpSp>
        <p:nvGrpSpPr>
          <p:cNvPr id="14" name="Grupo 13"/>
          <p:cNvGrpSpPr/>
          <p:nvPr/>
        </p:nvGrpSpPr>
        <p:grpSpPr>
          <a:xfrm>
            <a:off x="182563" y="-14288"/>
            <a:ext cx="8981178" cy="6880225"/>
            <a:chOff x="182563" y="-14288"/>
            <a:chExt cx="8981178" cy="6880225"/>
          </a:xfrm>
        </p:grpSpPr>
        <p:sp>
          <p:nvSpPr>
            <p:cNvPr id="15" name="Retângulo 14"/>
            <p:cNvSpPr/>
            <p:nvPr/>
          </p:nvSpPr>
          <p:spPr bwMode="auto">
            <a:xfrm>
              <a:off x="8558903" y="-14288"/>
              <a:ext cx="604838" cy="6249988"/>
            </a:xfrm>
            <a:prstGeom prst="rect">
              <a:avLst/>
            </a:prstGeom>
            <a:solidFill>
              <a:srgbClr val="4818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PT"/>
            </a:p>
          </p:txBody>
        </p:sp>
        <p:grpSp>
          <p:nvGrpSpPr>
            <p:cNvPr id="16" name="Grupo 6"/>
            <p:cNvGrpSpPr>
              <a:grpSpLocks/>
            </p:cNvGrpSpPr>
            <p:nvPr/>
          </p:nvGrpSpPr>
          <p:grpSpPr bwMode="auto">
            <a:xfrm rot="5400000" flipV="1">
              <a:off x="-2909272" y="3149197"/>
              <a:ext cx="6365332" cy="67888"/>
              <a:chOff x="9983" y="-11824009"/>
              <a:chExt cx="9312369" cy="97760"/>
            </a:xfrm>
          </p:grpSpPr>
          <p:sp>
            <p:nvSpPr>
              <p:cNvPr id="19" name="Retângulo 18"/>
              <p:cNvSpPr/>
              <p:nvPr/>
            </p:nvSpPr>
            <p:spPr>
              <a:xfrm>
                <a:off x="11612" y="-11823631"/>
                <a:ext cx="2949555" cy="5486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0" name="Retângulo 19"/>
              <p:cNvSpPr/>
              <p:nvPr/>
            </p:nvSpPr>
            <p:spPr>
              <a:xfrm>
                <a:off x="6372896" y="-11791626"/>
                <a:ext cx="2949555" cy="66294"/>
              </a:xfrm>
              <a:prstGeom prst="rect">
                <a:avLst/>
              </a:prstGeom>
              <a:solidFill>
                <a:srgbClr val="8E8E8E"/>
              </a:solidFill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  <p:sp>
            <p:nvSpPr>
              <p:cNvPr id="21" name="Retângulo 20"/>
              <p:cNvSpPr/>
              <p:nvPr/>
            </p:nvSpPr>
            <p:spPr>
              <a:xfrm>
                <a:off x="3163223" y="-11800771"/>
                <a:ext cx="2949555" cy="52578"/>
              </a:xfrm>
              <a:prstGeom prst="rect">
                <a:avLst/>
              </a:prstGeom>
              <a:solidFill>
                <a:srgbClr val="481831"/>
              </a:solidFill>
              <a:ln>
                <a:solidFill>
                  <a:srgbClr val="4818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PT"/>
              </a:p>
            </p:txBody>
          </p:sp>
        </p:grpSp>
        <p:sp>
          <p:nvSpPr>
            <p:cNvPr id="17" name="Retângulo 16"/>
            <p:cNvSpPr/>
            <p:nvPr/>
          </p:nvSpPr>
          <p:spPr bwMode="auto">
            <a:xfrm>
              <a:off x="182563" y="6415088"/>
              <a:ext cx="84074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PT" sz="1200" kern="0" spc="650" dirty="0">
                  <a:latin typeface="+mn-lt"/>
                  <a:cs typeface="+mn-cs"/>
                </a:rPr>
                <a:t>Literacias na escola: formar os parceiros da biblioteca</a:t>
              </a:r>
            </a:p>
          </p:txBody>
        </p:sp>
        <p:pic>
          <p:nvPicPr>
            <p:cNvPr id="18" name="Imagem 17"/>
            <p:cNvPicPr>
              <a:picLocks noChangeAspect="1"/>
            </p:cNvPicPr>
            <p:nvPr/>
          </p:nvPicPr>
          <p:blipFill rotWithShape="1">
            <a:blip r:embed="rId2"/>
            <a:srcRect r="6767"/>
            <a:stretch/>
          </p:blipFill>
          <p:spPr>
            <a:xfrm>
              <a:off x="8558903" y="6243637"/>
              <a:ext cx="604838" cy="6223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6326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ersonalizado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660066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Personalizado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660066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3340</TotalTime>
  <Words>812</Words>
  <Application>Microsoft Office PowerPoint</Application>
  <PresentationFormat>Apresentação no Ecrã (4:3)</PresentationFormat>
  <Paragraphs>110</Paragraphs>
  <Slides>19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Helvetica</vt:lpstr>
      <vt:lpstr>Times New Roman</vt:lpstr>
      <vt:lpstr>Wingdings</vt:lpstr>
      <vt:lpstr>Tema do Office</vt:lpstr>
      <vt:lpstr>1_Tema do Office</vt:lpstr>
      <vt:lpstr>O aprendiz de investigador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Referências bibliográficas</dc:title>
  <dc:creator>Graça</dc:creator>
  <cp:lastModifiedBy>Graça Madeira da Silva</cp:lastModifiedBy>
  <cp:revision>331</cp:revision>
  <dcterms:created xsi:type="dcterms:W3CDTF">2014-01-18T09:26:29Z</dcterms:created>
  <dcterms:modified xsi:type="dcterms:W3CDTF">2019-03-05T16:39:33Z</dcterms:modified>
</cp:coreProperties>
</file>