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11" r:id="rId3"/>
    <p:sldId id="279" r:id="rId4"/>
    <p:sldId id="342" r:id="rId5"/>
    <p:sldId id="324" r:id="rId6"/>
    <p:sldId id="325" r:id="rId7"/>
    <p:sldId id="326" r:id="rId8"/>
    <p:sldId id="327" r:id="rId9"/>
    <p:sldId id="328" r:id="rId10"/>
    <p:sldId id="343" r:id="rId11"/>
    <p:sldId id="334" r:id="rId12"/>
    <p:sldId id="335" r:id="rId13"/>
    <p:sldId id="333" r:id="rId14"/>
    <p:sldId id="331" r:id="rId15"/>
    <p:sldId id="340" r:id="rId16"/>
    <p:sldId id="341" r:id="rId17"/>
    <p:sldId id="278" r:id="rId18"/>
    <p:sldId id="303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ça" initials="G" lastIdx="5" clrIdx="0">
    <p:extLst/>
  </p:cmAuthor>
  <p:cmAuthor id="2" name="Isabel" initials="I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E34"/>
    <a:srgbClr val="009999"/>
    <a:srgbClr val="0AADBA"/>
    <a:srgbClr val="089099"/>
    <a:srgbClr val="008E99"/>
    <a:srgbClr val="FFFCFF"/>
    <a:srgbClr val="EAF9FE"/>
    <a:srgbClr val="9FE2FF"/>
    <a:srgbClr val="A2DEF6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4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4154-DAFD-4118-B86B-28F6DAB81031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B10C-F6D7-489E-8BFD-AF7D159CCB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60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B10C-F6D7-489E-8BFD-AF7D159CCB85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046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803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32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059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3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91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99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96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70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35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887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70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3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4.jpeg"/><Relationship Id="rId12" Type="http://schemas.openxmlformats.org/officeDocument/2006/relationships/image" Target="../media/image25.jpeg"/><Relationship Id="rId2" Type="http://schemas.openxmlformats.org/officeDocument/2006/relationships/hyperlink" Target="http://creativecommons.org/licenses/by-nc-nd/4.0/deed.pt_P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24.jpeg"/><Relationship Id="rId5" Type="http://schemas.openxmlformats.org/officeDocument/2006/relationships/image" Target="../media/image2.jpe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.JP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10" Type="http://schemas.openxmlformats.org/officeDocument/2006/relationships/image" Target="../media/image8.png"/><Relationship Id="rId4" Type="http://schemas.openxmlformats.org/officeDocument/2006/relationships/slide" Target="slide1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3614" y="1526596"/>
            <a:ext cx="9144000" cy="895350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rgbClr val="BC0E34"/>
                </a:solidFill>
                <a:latin typeface="+mn-lt"/>
              </a:rPr>
              <a:t>O aprendiz de investigador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23612" y="2446824"/>
            <a:ext cx="9143998" cy="982761"/>
          </a:xfrm>
        </p:spPr>
        <p:txBody>
          <a:bodyPr>
            <a:noAutofit/>
          </a:bodyPr>
          <a:lstStyle/>
          <a:p>
            <a:r>
              <a:rPr lang="pt-PT" sz="3200" dirty="0" smtClean="0"/>
              <a:t>Apresentar </a:t>
            </a:r>
            <a:r>
              <a:rPr lang="pt-PT" sz="3200" dirty="0"/>
              <a:t>os resultados de uma </a:t>
            </a:r>
            <a:r>
              <a:rPr lang="pt-PT" sz="3200" dirty="0" smtClean="0"/>
              <a:t>investigação</a:t>
            </a:r>
          </a:p>
          <a:p>
            <a:r>
              <a:rPr lang="pt-PT" sz="2800" b="1" dirty="0" smtClean="0"/>
              <a:t>Trabalho </a:t>
            </a:r>
            <a:r>
              <a:rPr lang="pt-PT" sz="2800" b="1" dirty="0"/>
              <a:t>em texto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4038600"/>
            <a:ext cx="9144001" cy="2882900"/>
            <a:chOff x="0" y="4038600"/>
            <a:chExt cx="9144001" cy="2882900"/>
          </a:xfrm>
        </p:grpSpPr>
        <p:sp>
          <p:nvSpPr>
            <p:cNvPr id="20" name="Retângulo 19"/>
            <p:cNvSpPr/>
            <p:nvPr/>
          </p:nvSpPr>
          <p:spPr>
            <a:xfrm>
              <a:off x="0" y="4038600"/>
              <a:ext cx="9144000" cy="2882900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1" y="5078515"/>
              <a:ext cx="9144000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1600" kern="100" spc="600" dirty="0">
                  <a:solidFill>
                    <a:schemeClr val="bg1"/>
                  </a:solidFill>
                </a:rPr>
                <a:t>Literacias na escola: formar os parceiros da biblioteca</a:t>
              </a:r>
            </a:p>
          </p:txBody>
        </p:sp>
        <p:grpSp>
          <p:nvGrpSpPr>
            <p:cNvPr id="23" name="Grupo 22"/>
            <p:cNvGrpSpPr/>
            <p:nvPr/>
          </p:nvGrpSpPr>
          <p:grpSpPr>
            <a:xfrm>
              <a:off x="483721" y="5674403"/>
              <a:ext cx="8083943" cy="960499"/>
              <a:chOff x="483721" y="5674403"/>
              <a:chExt cx="8083943" cy="960499"/>
            </a:xfrm>
          </p:grpSpPr>
          <p:pic>
            <p:nvPicPr>
              <p:cNvPr id="24" name="Imagem 2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27" r="5450" b="22882"/>
              <a:stretch/>
            </p:blipFill>
            <p:spPr>
              <a:xfrm>
                <a:off x="483721" y="5674403"/>
                <a:ext cx="1197037" cy="960499"/>
              </a:xfrm>
              <a:prstGeom prst="rect">
                <a:avLst/>
              </a:prstGeom>
            </p:spPr>
          </p:pic>
          <p:pic>
            <p:nvPicPr>
              <p:cNvPr id="25" name="Imagem 2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26" t="16855" r="27369" b="6358"/>
              <a:stretch/>
            </p:blipFill>
            <p:spPr>
              <a:xfrm>
                <a:off x="5636636" y="5674403"/>
                <a:ext cx="1197037" cy="960499"/>
              </a:xfrm>
              <a:prstGeom prst="rect">
                <a:avLst/>
              </a:prstGeom>
            </p:spPr>
          </p:pic>
          <p:pic>
            <p:nvPicPr>
              <p:cNvPr id="26" name="Imagem 2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84" r="14192" b="18111"/>
              <a:stretch/>
            </p:blipFill>
            <p:spPr>
              <a:xfrm>
                <a:off x="2222496" y="5674403"/>
                <a:ext cx="1232857" cy="960499"/>
              </a:xfrm>
              <a:prstGeom prst="rect">
                <a:avLst/>
              </a:prstGeom>
            </p:spPr>
          </p:pic>
          <p:pic>
            <p:nvPicPr>
              <p:cNvPr id="27" name="Imagem 2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43" r="13744" b="11686"/>
              <a:stretch/>
            </p:blipFill>
            <p:spPr>
              <a:xfrm>
                <a:off x="7370626" y="5674403"/>
                <a:ext cx="1197038" cy="960499"/>
              </a:xfrm>
              <a:prstGeom prst="rect">
                <a:avLst/>
              </a:prstGeom>
            </p:spPr>
          </p:pic>
          <p:pic>
            <p:nvPicPr>
              <p:cNvPr id="28" name="Imagem 2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81" r="11511"/>
              <a:stretch/>
            </p:blipFill>
            <p:spPr>
              <a:xfrm>
                <a:off x="3997091" y="5674403"/>
                <a:ext cx="1102592" cy="960499"/>
              </a:xfrm>
              <a:prstGeom prst="rect">
                <a:avLst/>
              </a:prstGeom>
            </p:spPr>
          </p:pic>
        </p:grpSp>
      </p:grpSp>
      <p:sp>
        <p:nvSpPr>
          <p:cNvPr id="29" name="Retângulo 28"/>
          <p:cNvSpPr/>
          <p:nvPr/>
        </p:nvSpPr>
        <p:spPr>
          <a:xfrm>
            <a:off x="5102087" y="3478702"/>
            <a:ext cx="3737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ensino básico </a:t>
            </a:r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</a:t>
            </a: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pt-PT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pt-PT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º ciclo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0" y="154657"/>
            <a:ext cx="9143999" cy="65840"/>
            <a:chOff x="0" y="154657"/>
            <a:chExt cx="9143999" cy="65840"/>
          </a:xfrm>
        </p:grpSpPr>
        <p:sp>
          <p:nvSpPr>
            <p:cNvPr id="31" name="Retângulo 30"/>
            <p:cNvSpPr/>
            <p:nvPr/>
          </p:nvSpPr>
          <p:spPr>
            <a:xfrm>
              <a:off x="0" y="166628"/>
              <a:ext cx="2949620" cy="53869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194379" y="154657"/>
              <a:ext cx="2949620" cy="6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3097189" y="166628"/>
              <a:ext cx="2949620" cy="53869"/>
            </a:xfrm>
            <a:prstGeom prst="rect">
              <a:avLst/>
            </a:prstGeom>
            <a:solidFill>
              <a:srgbClr val="EF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38" y="253933"/>
            <a:ext cx="1327296" cy="13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442913" y="-6350"/>
            <a:ext cx="803876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/>
              <a:t>A estrutura de um trabalho em </a:t>
            </a:r>
            <a:r>
              <a:rPr lang="pt-PT" sz="2800" b="1" dirty="0" smtClean="0"/>
              <a:t>texto</a:t>
            </a:r>
          </a:p>
          <a:p>
            <a:endParaRPr lang="pt-PT" sz="800" b="1" dirty="0" smtClean="0"/>
          </a:p>
          <a:p>
            <a:r>
              <a:rPr lang="pt-PT" sz="2400" b="1" dirty="0"/>
              <a:t>Anexos (opcional</a:t>
            </a:r>
            <a:r>
              <a:rPr lang="pt-PT" sz="2400" b="1" dirty="0" smtClean="0"/>
              <a:t>)</a:t>
            </a:r>
            <a:endParaRPr lang="pt-PT" sz="2400" b="1" dirty="0"/>
          </a:p>
        </p:txBody>
      </p:sp>
      <p:sp>
        <p:nvSpPr>
          <p:cNvPr id="21" name="Marcador de Posição de Conteúdo 2"/>
          <p:cNvSpPr>
            <a:spLocks noGrp="1"/>
          </p:cNvSpPr>
          <p:nvPr>
            <p:ph idx="1"/>
          </p:nvPr>
        </p:nvSpPr>
        <p:spPr>
          <a:xfrm>
            <a:off x="302019" y="2012909"/>
            <a:ext cx="4667546" cy="2135021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>
                <a:tab pos="7712075" algn="l"/>
              </a:tabLst>
              <a:defRPr/>
            </a:pPr>
            <a:r>
              <a:rPr lang="pt-PT" sz="2200" dirty="0" smtClean="0"/>
              <a:t>Secção </a:t>
            </a:r>
            <a:r>
              <a:rPr lang="pt-PT" sz="2200" dirty="0"/>
              <a:t>onde podes inserir qualquer documento e/ou texto que constitua um </a:t>
            </a:r>
            <a:r>
              <a:rPr lang="pt-PT" sz="2200" dirty="0" smtClean="0"/>
              <a:t>complemento do </a:t>
            </a:r>
            <a:r>
              <a:rPr lang="pt-PT" sz="2200" dirty="0"/>
              <a:t>trabalho.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69733" y="4463771"/>
            <a:ext cx="1414066" cy="1414066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189448" y="-6351"/>
            <a:ext cx="8991128" cy="6864351"/>
            <a:chOff x="152872" y="-6351"/>
            <a:chExt cx="8991128" cy="6864351"/>
          </a:xfrm>
        </p:grpSpPr>
        <p:sp>
          <p:nvSpPr>
            <p:cNvPr id="20" name="Retângulo 19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4" name="Retângulo 23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5" name="Imagem 2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26" name="Grupo 25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7" name="Retângulo 26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8" name="Retângulo 27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9" name="Retângulo 28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7242" y="2012910"/>
            <a:ext cx="2592539" cy="337930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475009" y="4872160"/>
            <a:ext cx="865095" cy="402266"/>
          </a:xfrm>
          <a:prstGeom prst="ellipse">
            <a:avLst/>
          </a:prstGeom>
          <a:noFill/>
          <a:ln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83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78425" t="21184" r="7466" b="7221"/>
          <a:stretch/>
        </p:blipFill>
        <p:spPr>
          <a:xfrm>
            <a:off x="4128318" y="375163"/>
            <a:ext cx="4018795" cy="5732806"/>
          </a:xfrm>
          <a:prstGeom prst="rect">
            <a:avLst/>
          </a:prstGeom>
          <a:ln>
            <a:solidFill>
              <a:srgbClr val="BC0E34"/>
            </a:solidFill>
          </a:ln>
        </p:spPr>
      </p:pic>
      <p:sp>
        <p:nvSpPr>
          <p:cNvPr id="13" name="Retângulo 12"/>
          <p:cNvSpPr/>
          <p:nvPr/>
        </p:nvSpPr>
        <p:spPr>
          <a:xfrm>
            <a:off x="1590261" y="113553"/>
            <a:ext cx="6918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Capa</a:t>
            </a:r>
            <a:endParaRPr lang="pt-PT" sz="2800" dirty="0"/>
          </a:p>
        </p:txBody>
      </p:sp>
      <p:sp>
        <p:nvSpPr>
          <p:cNvPr id="16" name="Nota de aviso com Linha 1 15"/>
          <p:cNvSpPr/>
          <p:nvPr/>
        </p:nvSpPr>
        <p:spPr>
          <a:xfrm>
            <a:off x="1087176" y="3920835"/>
            <a:ext cx="2018053" cy="587021"/>
          </a:xfrm>
          <a:prstGeom prst="borderCallout1">
            <a:avLst>
              <a:gd name="adj1" fmla="val 53971"/>
              <a:gd name="adj2" fmla="val 105145"/>
              <a:gd name="adj3" fmla="val -93726"/>
              <a:gd name="adj4" fmla="val 191066"/>
            </a:avLst>
          </a:prstGeom>
          <a:noFill/>
          <a:ln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Imagem sugestiva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0231" y="1096191"/>
            <a:ext cx="3262741" cy="1498872"/>
          </a:xfrm>
          <a:prstGeom prst="rect">
            <a:avLst/>
          </a:prstGeom>
          <a:ln>
            <a:solidFill>
              <a:srgbClr val="BC0E3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rgbClr val="481831"/>
                </a:solidFill>
              </a:rPr>
              <a:t>Tamanho até</a:t>
            </a:r>
            <a:r>
              <a:rPr lang="pt-PT" b="1" dirty="0" smtClean="0">
                <a:solidFill>
                  <a:srgbClr val="481831"/>
                </a:solidFill>
              </a:rPr>
              <a:t> </a:t>
            </a:r>
            <a:r>
              <a:rPr lang="pt-PT" b="1" dirty="0" smtClean="0">
                <a:solidFill>
                  <a:srgbClr val="BC0E34"/>
                </a:solidFill>
              </a:rPr>
              <a:t>20</a:t>
            </a:r>
            <a:r>
              <a:rPr lang="pt-PT" dirty="0" smtClean="0">
                <a:solidFill>
                  <a:srgbClr val="481831"/>
                </a:solidFill>
              </a:rPr>
              <a:t> para título e </a:t>
            </a:r>
            <a:r>
              <a:rPr lang="pt-PT" b="1" dirty="0" smtClean="0">
                <a:solidFill>
                  <a:srgbClr val="BC0E34"/>
                </a:solidFill>
              </a:rPr>
              <a:t>18</a:t>
            </a:r>
            <a:r>
              <a:rPr lang="pt-PT" dirty="0" smtClean="0">
                <a:solidFill>
                  <a:srgbClr val="481831"/>
                </a:solidFill>
              </a:rPr>
              <a:t> para complemento.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rgbClr val="481831"/>
                </a:solidFill>
              </a:rPr>
              <a:t>Outros elementos escritos entre</a:t>
            </a:r>
            <a:r>
              <a:rPr lang="pt-PT" b="1" dirty="0" smtClean="0">
                <a:solidFill>
                  <a:srgbClr val="481831"/>
                </a:solidFill>
              </a:rPr>
              <a:t> </a:t>
            </a:r>
            <a:r>
              <a:rPr lang="pt-PT" b="1" dirty="0" smtClean="0">
                <a:solidFill>
                  <a:srgbClr val="BC0E34"/>
                </a:solidFill>
              </a:rPr>
              <a:t>12</a:t>
            </a:r>
            <a:r>
              <a:rPr lang="pt-PT" dirty="0" smtClean="0">
                <a:solidFill>
                  <a:srgbClr val="481831"/>
                </a:solidFill>
              </a:rPr>
              <a:t> e </a:t>
            </a:r>
            <a:r>
              <a:rPr lang="pt-PT" b="1" dirty="0" smtClean="0">
                <a:solidFill>
                  <a:srgbClr val="BC0E34"/>
                </a:solidFill>
              </a:rPr>
              <a:t>14</a:t>
            </a:r>
            <a:endParaRPr lang="pt-PT" dirty="0">
              <a:solidFill>
                <a:srgbClr val="BC0E34"/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89448" y="-6351"/>
            <a:ext cx="8991128" cy="6864351"/>
            <a:chOff x="152872" y="-6351"/>
            <a:chExt cx="8991128" cy="6864351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0" name="Retângulo 19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1" name="Imagem 2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22" name="Grupo 21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27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1732" t="14616" r="14551" b="9314"/>
          <a:stretch/>
        </p:blipFill>
        <p:spPr>
          <a:xfrm>
            <a:off x="3781408" y="1549606"/>
            <a:ext cx="4557226" cy="4458343"/>
          </a:xfrm>
          <a:prstGeom prst="rect">
            <a:avLst/>
          </a:prstGeom>
          <a:ln>
            <a:solidFill>
              <a:srgbClr val="BC0E34"/>
            </a:solidFill>
          </a:ln>
        </p:spPr>
      </p:pic>
      <p:sp>
        <p:nvSpPr>
          <p:cNvPr id="13" name="Retângulo 12"/>
          <p:cNvSpPr/>
          <p:nvPr/>
        </p:nvSpPr>
        <p:spPr>
          <a:xfrm>
            <a:off x="254102" y="175241"/>
            <a:ext cx="4435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Sumário</a:t>
            </a:r>
            <a:endParaRPr lang="pt-PT" sz="2800" dirty="0"/>
          </a:p>
        </p:txBody>
      </p:sp>
      <p:sp>
        <p:nvSpPr>
          <p:cNvPr id="17" name="Nota de aviso com Linha 1 16"/>
          <p:cNvSpPr/>
          <p:nvPr/>
        </p:nvSpPr>
        <p:spPr>
          <a:xfrm>
            <a:off x="4406304" y="234610"/>
            <a:ext cx="3307434" cy="1079777"/>
          </a:xfrm>
          <a:prstGeom prst="borderCallout1">
            <a:avLst>
              <a:gd name="adj1" fmla="val 111545"/>
              <a:gd name="adj2" fmla="val 76701"/>
              <a:gd name="adj3" fmla="val 194552"/>
              <a:gd name="adj4" fmla="val 106656"/>
            </a:avLst>
          </a:prstGeom>
          <a:noFill/>
          <a:ln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algn="just">
              <a:buClr>
                <a:srgbClr val="481831"/>
              </a:buClr>
              <a:buSzPct val="80000"/>
              <a:defRPr/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Identificar o </a:t>
            </a:r>
            <a:r>
              <a:rPr lang="pt-PT" b="1" dirty="0">
                <a:solidFill>
                  <a:srgbClr val="BC0E34"/>
                </a:solidFill>
              </a:rPr>
              <a:t>início</a:t>
            </a:r>
            <a:r>
              <a:rPr lang="pt-PT" dirty="0">
                <a:solidFill>
                  <a:srgbClr val="BC0E34"/>
                </a:solidFill>
              </a:rPr>
              <a:t>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cada parte do trabalho com o número da 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página respetivo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513443" y="1595064"/>
            <a:ext cx="3030861" cy="646331"/>
          </a:xfrm>
          <a:prstGeom prst="rect">
            <a:avLst/>
          </a:prstGeom>
          <a:ln>
            <a:solidFill>
              <a:srgbClr val="BC0E34"/>
            </a:solidFill>
          </a:ln>
        </p:spPr>
        <p:txBody>
          <a:bodyPr wrap="square">
            <a:spAutoFit/>
          </a:bodyPr>
          <a:lstStyle/>
          <a:p>
            <a:pPr marL="93663" algn="just"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/>
              <a:t>Colocado a </a:t>
            </a:r>
            <a:r>
              <a:rPr lang="pt-PT" dirty="0"/>
              <a:t>seguir à capa e antes do início do </a:t>
            </a:r>
            <a:r>
              <a:rPr lang="pt-PT" dirty="0" smtClean="0"/>
              <a:t>texto</a:t>
            </a:r>
            <a:endParaRPr lang="pt-PT" dirty="0"/>
          </a:p>
        </p:txBody>
      </p:sp>
      <p:sp>
        <p:nvSpPr>
          <p:cNvPr id="28" name="Retângulo 27"/>
          <p:cNvSpPr/>
          <p:nvPr/>
        </p:nvSpPr>
        <p:spPr>
          <a:xfrm>
            <a:off x="485932" y="5298320"/>
            <a:ext cx="3039217" cy="646331"/>
          </a:xfrm>
          <a:prstGeom prst="rect">
            <a:avLst/>
          </a:prstGeom>
          <a:ln>
            <a:solidFill>
              <a:srgbClr val="BC0E34"/>
            </a:solidFill>
          </a:ln>
        </p:spPr>
        <p:txBody>
          <a:bodyPr wrap="square">
            <a:spAutoFit/>
          </a:bodyPr>
          <a:lstStyle/>
          <a:p>
            <a:r>
              <a:rPr lang="pt-PT" dirty="0"/>
              <a:t> No </a:t>
            </a:r>
            <a:r>
              <a:rPr lang="pt-PT" i="1" dirty="0"/>
              <a:t>Word</a:t>
            </a:r>
            <a:r>
              <a:rPr lang="pt-PT" dirty="0"/>
              <a:t> é possível fazer sumários de modo automático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189448" y="-6351"/>
            <a:ext cx="8991128" cy="6864351"/>
            <a:chOff x="152872" y="-6351"/>
            <a:chExt cx="8991128" cy="6864351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0" name="Retângulo 19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1" name="Imagem 20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22" name="Grupo 21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27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4844" y="1602805"/>
            <a:ext cx="2857500" cy="4318000"/>
          </a:xfrm>
          <a:prstGeom prst="rect">
            <a:avLst/>
          </a:prstGeom>
          <a:noFill/>
          <a:ln>
            <a:solidFill>
              <a:srgbClr val="BC0E34"/>
            </a:solidFill>
          </a:ln>
        </p:spPr>
      </p:pic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/>
              <a:t>A </a:t>
            </a:r>
            <a:r>
              <a:rPr lang="pt-PT" sz="2800" b="1" dirty="0" smtClean="0"/>
              <a:t>mancha </a:t>
            </a:r>
            <a:r>
              <a:rPr lang="pt-PT" sz="2800" b="1" dirty="0"/>
              <a:t>de </a:t>
            </a:r>
            <a:r>
              <a:rPr lang="pt-PT" sz="2800" b="1" dirty="0" smtClean="0"/>
              <a:t>texto</a:t>
            </a:r>
          </a:p>
        </p:txBody>
      </p:sp>
      <p:sp>
        <p:nvSpPr>
          <p:cNvPr id="23" name="Marcador de Posição de Conteúdo 2"/>
          <p:cNvSpPr txBox="1">
            <a:spLocks/>
          </p:cNvSpPr>
          <p:nvPr/>
        </p:nvSpPr>
        <p:spPr>
          <a:xfrm>
            <a:off x="531576" y="3614725"/>
            <a:ext cx="2213528" cy="2306080"/>
          </a:xfrm>
          <a:prstGeom prst="rect">
            <a:avLst/>
          </a:prstGeom>
          <a:ln>
            <a:solidFill>
              <a:srgbClr val="BC0E3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1200"/>
              </a:spcBef>
              <a:buClr>
                <a:srgbClr val="481831"/>
              </a:buClr>
              <a:buSzPct val="80000"/>
              <a:buNone/>
              <a:defRPr/>
            </a:pPr>
            <a:r>
              <a:rPr lang="pt-PT" sz="1800" b="1" dirty="0" smtClean="0"/>
              <a:t>Letra:</a:t>
            </a:r>
          </a:p>
          <a:p>
            <a:pPr marL="93663" indent="-93663" algn="just">
              <a:lnSpc>
                <a:spcPct val="120000"/>
              </a:lnSpc>
              <a:spcBef>
                <a:spcPts val="0"/>
              </a:spcBef>
              <a:buClr>
                <a:srgbClr val="481831"/>
              </a:buClr>
              <a:buSzPct val="80000"/>
              <a:defRPr/>
            </a:pPr>
            <a:r>
              <a:rPr lang="pt-PT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1800" b="1" dirty="0" err="1">
                <a:solidFill>
                  <a:srgbClr val="BC0E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endParaRPr lang="pt-PT" sz="1800" b="1" dirty="0">
              <a:solidFill>
                <a:srgbClr val="BC0E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63" indent="-93663" algn="just">
              <a:lnSpc>
                <a:spcPct val="120000"/>
              </a:lnSpc>
              <a:spcBef>
                <a:spcPts val="0"/>
              </a:spcBef>
              <a:buClr>
                <a:srgbClr val="481831"/>
              </a:buClr>
              <a:buSzPct val="80000"/>
              <a:defRPr/>
            </a:pPr>
            <a:r>
              <a:rPr lang="pt-PT" sz="1800" b="1" dirty="0">
                <a:solidFill>
                  <a:srgbClr val="BC0E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pt-PT" sz="1800" b="1" dirty="0" err="1">
                <a:solidFill>
                  <a:srgbClr val="BC0E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endParaRPr lang="pt-PT" sz="1800" b="1" dirty="0">
              <a:solidFill>
                <a:srgbClr val="BC0E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1600" dirty="0" smtClean="0">
                <a:solidFill>
                  <a:schemeClr val="bg2">
                    <a:lumMod val="50000"/>
                  </a:schemeClr>
                </a:solidFill>
              </a:rPr>
              <a:t>usar o mesmo tipo de letra em todo o trabalho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3301382" y="1891635"/>
            <a:ext cx="2099649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600" dirty="0">
                <a:latin typeface="Arial" panose="020B0604020202020204" pitchFamily="34" charset="0"/>
                <a:cs typeface="Arial" panose="020B0604020202020204" pitchFamily="34" charset="0"/>
              </a:rPr>
              <a:t>Num mundo marcado pela proliferação da informação e por rápidas transformações tecnológicas, torna-se cada vez mais importante que consigas transformar a informação em conhecimento e mobilizá-lo de forma útil e flexível.</a:t>
            </a:r>
          </a:p>
          <a:p>
            <a:pPr indent="182563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600" dirty="0">
                <a:latin typeface="Arial" panose="020B0604020202020204" pitchFamily="34" charset="0"/>
                <a:cs typeface="Arial" panose="020B0604020202020204" pitchFamily="34" charset="0"/>
              </a:rPr>
              <a:t>Reconhecendo o papel crucial que o sistema educativo deve desempenhar na preparação dos alunos para esta realidade, as equipas das bibliotecas escolares dos agrupamentos de escolas do concelho de Cantanhede iniciaram a produção de um conjunto de Guias de apoio ao trabalho autónomo dos alunos ao nível das competências nas literacias da informação e digital</a:t>
            </a:r>
            <a:r>
              <a:rPr lang="pt-PT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Estes Guias estão organizados por temáticas e anos de escolaridade e têm por base a análise do referencial de formação Aprender com Biblioteca Escolar da RBE para os domínios das literacias da informação e digital e das metas curriculares e de aprendizagem.</a:t>
            </a:r>
          </a:p>
          <a:p>
            <a:pPr indent="182563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600" dirty="0">
                <a:latin typeface="Arial" panose="020B0604020202020204" pitchFamily="34" charset="0"/>
                <a:cs typeface="Arial" panose="020B0604020202020204" pitchFamily="34" charset="0"/>
              </a:rPr>
              <a:t>Com estas publicações, pretendemos disponibilizar-te ferramentas que te apoiem na elaboração dos mais variados trabalhos escolares e que te permitam, adquirir conhecimentos, de modo consistente e gradualmente mais amplo, </a:t>
            </a:r>
            <a:r>
              <a:rPr lang="pt-PT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bem como desenvolver  hábitos de  trabalho  que serão </a:t>
            </a:r>
            <a:r>
              <a:rPr lang="pt-PT" sz="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fundamen</a:t>
            </a:r>
            <a:r>
              <a:rPr lang="pt-PT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pt-PT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Nota de aviso com Linha 1 27"/>
          <p:cNvSpPr/>
          <p:nvPr/>
        </p:nvSpPr>
        <p:spPr>
          <a:xfrm>
            <a:off x="5980246" y="1619892"/>
            <a:ext cx="2495751" cy="543486"/>
          </a:xfrm>
          <a:prstGeom prst="borderCallout1">
            <a:avLst>
              <a:gd name="adj1" fmla="val 49743"/>
              <a:gd name="adj2" fmla="val -3512"/>
              <a:gd name="adj3" fmla="val 85004"/>
              <a:gd name="adj4" fmla="val -19476"/>
            </a:avLst>
          </a:prstGeom>
          <a:noFill/>
          <a:ln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margens entre </a:t>
            </a:r>
            <a:r>
              <a:rPr lang="pt-PT" b="1" dirty="0">
                <a:solidFill>
                  <a:srgbClr val="BC0E34"/>
                </a:solidFill>
              </a:rPr>
              <a:t>2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e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>
                <a:solidFill>
                  <a:srgbClr val="BC0E34"/>
                </a:solidFill>
              </a:rPr>
              <a:t>3 cm</a:t>
            </a:r>
          </a:p>
        </p:txBody>
      </p:sp>
      <p:sp>
        <p:nvSpPr>
          <p:cNvPr id="33" name="Nota de aviso com Linha 1 32"/>
          <p:cNvSpPr/>
          <p:nvPr/>
        </p:nvSpPr>
        <p:spPr>
          <a:xfrm>
            <a:off x="571908" y="1041766"/>
            <a:ext cx="1786403" cy="1009083"/>
          </a:xfrm>
          <a:prstGeom prst="borderCallout1">
            <a:avLst>
              <a:gd name="adj1" fmla="val 52978"/>
              <a:gd name="adj2" fmla="val 105240"/>
              <a:gd name="adj3" fmla="val 100394"/>
              <a:gd name="adj4" fmla="val 140669"/>
            </a:avLst>
          </a:prstGeom>
          <a:noFill/>
          <a:ln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defRPr/>
            </a:pP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mais larga para permitir a encadernação</a:t>
            </a:r>
          </a:p>
        </p:txBody>
      </p:sp>
      <p:sp>
        <p:nvSpPr>
          <p:cNvPr id="35" name="Nota de aviso com Linha 1 34"/>
          <p:cNvSpPr/>
          <p:nvPr/>
        </p:nvSpPr>
        <p:spPr>
          <a:xfrm>
            <a:off x="5980247" y="3706124"/>
            <a:ext cx="2495751" cy="543486"/>
          </a:xfrm>
          <a:prstGeom prst="borderCallout1">
            <a:avLst>
              <a:gd name="adj1" fmla="val 47529"/>
              <a:gd name="adj2" fmla="val -4959"/>
              <a:gd name="adj3" fmla="val 107623"/>
              <a:gd name="adj4" fmla="val -41733"/>
            </a:avLst>
          </a:prstGeom>
          <a:noFill/>
          <a:ln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defRPr/>
            </a:pP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espaçamento entre linhas de “</a:t>
            </a:r>
            <a:r>
              <a:rPr lang="pt-PT" b="1" dirty="0">
                <a:solidFill>
                  <a:srgbClr val="BC0E34"/>
                </a:solidFill>
              </a:rPr>
              <a:t>1,5 linhas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189448" y="-6351"/>
            <a:ext cx="8991128" cy="6864351"/>
            <a:chOff x="152872" y="-6351"/>
            <a:chExt cx="8991128" cy="6864351"/>
          </a:xfrm>
        </p:grpSpPr>
        <p:sp>
          <p:nvSpPr>
            <p:cNvPr id="22" name="Retângulo 21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5" name="Retângulo 24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40" name="Grupo 39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41" name="Retângulo 40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2" name="Retângulo 41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3" name="Retângulo 42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91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/>
              <a:t>A </a:t>
            </a:r>
            <a:r>
              <a:rPr lang="pt-PT" sz="2800" b="1" dirty="0" smtClean="0"/>
              <a:t>mancha </a:t>
            </a:r>
            <a:r>
              <a:rPr lang="pt-PT" sz="2800" b="1" dirty="0"/>
              <a:t>de </a:t>
            </a:r>
            <a:r>
              <a:rPr lang="pt-PT" sz="2800" b="1" dirty="0" smtClean="0"/>
              <a:t>texto</a:t>
            </a:r>
          </a:p>
        </p:txBody>
      </p:sp>
      <p:sp>
        <p:nvSpPr>
          <p:cNvPr id="12" name="Marcador de Posição de Conteúdo 2"/>
          <p:cNvSpPr txBox="1">
            <a:spLocks/>
          </p:cNvSpPr>
          <p:nvPr/>
        </p:nvSpPr>
        <p:spPr>
          <a:xfrm>
            <a:off x="2890355" y="1435127"/>
            <a:ext cx="2991816" cy="4362320"/>
          </a:xfrm>
          <a:prstGeom prst="rect">
            <a:avLst/>
          </a:prstGeom>
          <a:solidFill>
            <a:srgbClr val="FFFCFF"/>
          </a:solidFill>
          <a:ln>
            <a:solidFill>
              <a:srgbClr val="BC0E34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/>
          </a:p>
        </p:txBody>
      </p:sp>
      <p:sp>
        <p:nvSpPr>
          <p:cNvPr id="2" name="Retângulo 1"/>
          <p:cNvSpPr/>
          <p:nvPr/>
        </p:nvSpPr>
        <p:spPr>
          <a:xfrm>
            <a:off x="3140026" y="1589586"/>
            <a:ext cx="2600816" cy="4101123"/>
          </a:xfrm>
          <a:prstGeom prst="rect">
            <a:avLst/>
          </a:prstGeom>
          <a:solidFill>
            <a:srgbClr val="FFFC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800" b="1" dirty="0">
                <a:latin typeface="Arial" panose="020B0604020202020204" pitchFamily="34" charset="0"/>
                <a:cs typeface="Arial" panose="020B0604020202020204" pitchFamily="34" charset="0"/>
              </a:rPr>
              <a:t>1. A apresentação de um trabalho em texto</a:t>
            </a:r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PT" sz="800" b="1" dirty="0">
                <a:latin typeface="Arial" panose="020B0604020202020204" pitchFamily="34" charset="0"/>
                <a:cs typeface="Arial" panose="020B0604020202020204" pitchFamily="34" charset="0"/>
              </a:rPr>
              <a:t>trabalho em texto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entende-se um trabalho cujo conteúdo é predominantemente apresentado em texto, independentemente do formato (</a:t>
            </a:r>
            <a:r>
              <a:rPr lang="pt-PT" sz="800" i="1" dirty="0">
                <a:latin typeface="Arial" panose="020B0604020202020204" pitchFamily="34" charset="0"/>
                <a:cs typeface="Arial" panose="020B0604020202020204" pitchFamily="34" charset="0"/>
              </a:rPr>
              <a:t>e-book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html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impresso ou manuscrito) e do suporte (digital ou em papel).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800" b="1" dirty="0">
                <a:latin typeface="Arial" panose="020B0604020202020204" pitchFamily="34" charset="0"/>
                <a:cs typeface="Arial" panose="020B0604020202020204" pitchFamily="34" charset="0"/>
              </a:rPr>
              <a:t>1.1. A estrutura de um trabalho em texto</a:t>
            </a:r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8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Tem por objetivo apresentar ao leitor o tema do trabalho e o modo como este foi feito. Na introdução deve explicar-se:</a:t>
            </a:r>
          </a:p>
          <a:p>
            <a:pPr marL="171450" indent="-1714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P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importância e o interesse do tema e as razões que levaram à exploração do </a:t>
            </a:r>
            <a:r>
              <a:rPr lang="pt-P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mesmo</a:t>
            </a:r>
          </a:p>
          <a:p>
            <a:pPr marL="182563" indent="-182563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pt-P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objetivos a alcançar e as principais questões de investigação que orientam a </a:t>
            </a:r>
            <a:r>
              <a:rPr lang="pt-PT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pesquisa</a:t>
            </a:r>
          </a:p>
          <a:p>
            <a:pPr marL="182563" indent="-182563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pt-P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800" dirty="0"/>
              <a:t> </a:t>
            </a:r>
          </a:p>
        </p:txBody>
      </p:sp>
      <p:sp>
        <p:nvSpPr>
          <p:cNvPr id="22" name="Marcador de Posição de Conteúdo 2"/>
          <p:cNvSpPr txBox="1">
            <a:spLocks/>
          </p:cNvSpPr>
          <p:nvPr/>
        </p:nvSpPr>
        <p:spPr>
          <a:xfrm>
            <a:off x="6033841" y="5120442"/>
            <a:ext cx="2317428" cy="453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1800" dirty="0" smtClean="0"/>
              <a:t>Tamanho entre </a:t>
            </a:r>
            <a:r>
              <a:rPr lang="pt-PT" sz="1800" b="1" dirty="0">
                <a:solidFill>
                  <a:srgbClr val="BC0E34"/>
                </a:solidFill>
              </a:rPr>
              <a:t>8</a:t>
            </a:r>
            <a:r>
              <a:rPr lang="pt-PT" sz="1800" dirty="0"/>
              <a:t> e </a:t>
            </a:r>
            <a:r>
              <a:rPr lang="pt-PT" sz="1800" b="1" dirty="0" smtClean="0">
                <a:solidFill>
                  <a:srgbClr val="BC0E34"/>
                </a:solidFill>
              </a:rPr>
              <a:t>10</a:t>
            </a:r>
          </a:p>
        </p:txBody>
      </p:sp>
      <p:sp>
        <p:nvSpPr>
          <p:cNvPr id="23" name="Marcador de Posição de Conteúdo 2"/>
          <p:cNvSpPr txBox="1">
            <a:spLocks/>
          </p:cNvSpPr>
          <p:nvPr/>
        </p:nvSpPr>
        <p:spPr>
          <a:xfrm>
            <a:off x="392359" y="1174527"/>
            <a:ext cx="2530073" cy="1052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endParaRPr lang="pt-PT" sz="1800" b="1" dirty="0" smtClean="0"/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1800" dirty="0"/>
              <a:t>T</a:t>
            </a:r>
            <a:r>
              <a:rPr lang="pt-PT" sz="1800" dirty="0" smtClean="0"/>
              <a:t>amanho </a:t>
            </a:r>
            <a:r>
              <a:rPr lang="pt-PT" sz="1800" b="1" dirty="0" smtClean="0">
                <a:solidFill>
                  <a:srgbClr val="BC0E34"/>
                </a:solidFill>
              </a:rPr>
              <a:t>12</a:t>
            </a:r>
            <a:endParaRPr lang="pt-PT" sz="1800" b="1" i="1" dirty="0" smtClean="0">
              <a:solidFill>
                <a:srgbClr val="BC0E34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769606" y="4870869"/>
            <a:ext cx="1044732" cy="609496"/>
            <a:chOff x="3938562" y="4878946"/>
            <a:chExt cx="1019831" cy="609496"/>
          </a:xfrm>
        </p:grpSpPr>
        <p:pic>
          <p:nvPicPr>
            <p:cNvPr id="1026" name="Picture 2" descr="P1190002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253" y="4878946"/>
              <a:ext cx="862758" cy="464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8" name="Retângulo 7"/>
            <p:cNvSpPr/>
            <p:nvPr/>
          </p:nvSpPr>
          <p:spPr>
            <a:xfrm>
              <a:off x="3938562" y="5319165"/>
              <a:ext cx="1019831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Fig.1 </a:t>
              </a:r>
              <a:r>
                <a:rPr lang="pt-PT" sz="500" dirty="0">
                  <a:latin typeface="Arial" panose="020B0604020202020204" pitchFamily="34" charset="0"/>
                  <a:cs typeface="Arial" panose="020B0604020202020204" pitchFamily="34" charset="0"/>
                </a:rPr>
                <a:t>Pesquisa com o Google</a:t>
              </a:r>
              <a:endParaRPr lang="pt-PT" sz="500" dirty="0"/>
            </a:p>
          </p:txBody>
        </p:sp>
      </p:grpSp>
      <p:sp>
        <p:nvSpPr>
          <p:cNvPr id="4" name="Nota de aviso com Linha 1 3"/>
          <p:cNvSpPr/>
          <p:nvPr/>
        </p:nvSpPr>
        <p:spPr>
          <a:xfrm>
            <a:off x="6091450" y="921327"/>
            <a:ext cx="1775012" cy="543486"/>
          </a:xfrm>
          <a:prstGeom prst="borderCallout1">
            <a:avLst>
              <a:gd name="adj1" fmla="val 48600"/>
              <a:gd name="adj2" fmla="val -6671"/>
              <a:gd name="adj3" fmla="val 139637"/>
              <a:gd name="adj4" fmla="val -39164"/>
            </a:avLst>
          </a:prstGeom>
          <a:solidFill>
            <a:schemeClr val="bg2"/>
          </a:solidFill>
          <a:ln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b="1" dirty="0">
                <a:solidFill>
                  <a:schemeClr val="tx1"/>
                </a:solidFill>
              </a:rPr>
              <a:t>Títulos</a:t>
            </a:r>
          </a:p>
        </p:txBody>
      </p:sp>
      <p:sp>
        <p:nvSpPr>
          <p:cNvPr id="31" name="Marcador de Posição de Conteúdo 2"/>
          <p:cNvSpPr txBox="1">
            <a:spLocks/>
          </p:cNvSpPr>
          <p:nvPr/>
        </p:nvSpPr>
        <p:spPr>
          <a:xfrm>
            <a:off x="6081488" y="1651551"/>
            <a:ext cx="2447253" cy="1326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1800" dirty="0" smtClean="0"/>
              <a:t>Tamanho até </a:t>
            </a:r>
            <a:r>
              <a:rPr lang="pt-PT" sz="1800" b="1" dirty="0" smtClean="0">
                <a:solidFill>
                  <a:srgbClr val="BC0E34"/>
                </a:solidFill>
              </a:rPr>
              <a:t>14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1800" dirty="0" smtClean="0"/>
              <a:t>Podem </a:t>
            </a:r>
            <a:r>
              <a:rPr lang="pt-PT" sz="1800" dirty="0"/>
              <a:t>ser realçados a </a:t>
            </a:r>
            <a:r>
              <a:rPr lang="pt-PT" sz="1800" b="1" dirty="0" smtClean="0">
                <a:solidFill>
                  <a:srgbClr val="BC0E34"/>
                </a:solidFill>
              </a:rPr>
              <a:t>negrito</a:t>
            </a:r>
            <a:r>
              <a:rPr lang="pt-PT" sz="1800" b="1" dirty="0" smtClean="0"/>
              <a:t> </a:t>
            </a:r>
            <a:r>
              <a:rPr lang="pt-PT" sz="1800" dirty="0"/>
              <a:t>ou</a:t>
            </a:r>
            <a:r>
              <a:rPr lang="pt-PT" sz="1800" b="1" dirty="0"/>
              <a:t> </a:t>
            </a:r>
            <a:r>
              <a:rPr lang="pt-PT" sz="1800" u="sng" dirty="0" smtClean="0">
                <a:solidFill>
                  <a:srgbClr val="BC0E34"/>
                </a:solidFill>
              </a:rPr>
              <a:t>sublinhado</a:t>
            </a:r>
            <a:endParaRPr lang="pt-PT" sz="1800" u="sng" dirty="0">
              <a:solidFill>
                <a:srgbClr val="BC0E34"/>
              </a:solidFill>
            </a:endParaRPr>
          </a:p>
        </p:txBody>
      </p:sp>
      <p:sp>
        <p:nvSpPr>
          <p:cNvPr id="24" name="Nota de aviso com Linha 1 23"/>
          <p:cNvSpPr/>
          <p:nvPr/>
        </p:nvSpPr>
        <p:spPr>
          <a:xfrm>
            <a:off x="6081488" y="4486510"/>
            <a:ext cx="1775012" cy="543486"/>
          </a:xfrm>
          <a:prstGeom prst="borderCallout1">
            <a:avLst>
              <a:gd name="adj1" fmla="val 51314"/>
              <a:gd name="adj2" fmla="val -6671"/>
              <a:gd name="adj3" fmla="val 159727"/>
              <a:gd name="adj4" fmla="val -69061"/>
            </a:avLst>
          </a:prstGeom>
          <a:solidFill>
            <a:schemeClr val="bg2"/>
          </a:solidFill>
          <a:ln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</a:pPr>
            <a:r>
              <a:rPr lang="pt-PT" b="1" dirty="0">
                <a:solidFill>
                  <a:schemeClr val="tx1"/>
                </a:solidFill>
              </a:rPr>
              <a:t>Legendas</a:t>
            </a:r>
          </a:p>
        </p:txBody>
      </p:sp>
      <p:sp>
        <p:nvSpPr>
          <p:cNvPr id="25" name="Nota de aviso com Linha 1 24"/>
          <p:cNvSpPr/>
          <p:nvPr/>
        </p:nvSpPr>
        <p:spPr>
          <a:xfrm>
            <a:off x="511471" y="1065586"/>
            <a:ext cx="2152973" cy="543486"/>
          </a:xfrm>
          <a:prstGeom prst="borderCallout1">
            <a:avLst>
              <a:gd name="adj1" fmla="val 54028"/>
              <a:gd name="adj2" fmla="val 102366"/>
              <a:gd name="adj3" fmla="val 193910"/>
              <a:gd name="adj4" fmla="val 121273"/>
            </a:avLst>
          </a:prstGeom>
          <a:solidFill>
            <a:schemeClr val="bg2"/>
          </a:solidFill>
          <a:ln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defRPr/>
            </a:pPr>
            <a:r>
              <a:rPr lang="pt-PT" b="1" dirty="0" smtClean="0">
                <a:solidFill>
                  <a:schemeClr val="tx1"/>
                </a:solidFill>
              </a:rPr>
              <a:t>Corpo do trabalho</a:t>
            </a:r>
            <a:endParaRPr lang="pt-PT" b="1" dirty="0">
              <a:solidFill>
                <a:schemeClr val="tx1"/>
              </a:solidFill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189448" y="-6351"/>
            <a:ext cx="8991128" cy="6864351"/>
            <a:chOff x="152872" y="-6351"/>
            <a:chExt cx="8991128" cy="6864351"/>
          </a:xfrm>
        </p:grpSpPr>
        <p:sp>
          <p:nvSpPr>
            <p:cNvPr id="36" name="Retângulo 3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37" name="Retângulo 3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39" name="Grupo 38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40" name="Retângulo 39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1" name="Retângulo 40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42" name="Retângulo 41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84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56360" y="156961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Figuras</a:t>
            </a:r>
          </a:p>
        </p:txBody>
      </p:sp>
      <p:sp>
        <p:nvSpPr>
          <p:cNvPr id="30" name="Marcador de Posição de Conteúdo 2"/>
          <p:cNvSpPr txBox="1">
            <a:spLocks/>
          </p:cNvSpPr>
          <p:nvPr/>
        </p:nvSpPr>
        <p:spPr>
          <a:xfrm>
            <a:off x="6190975" y="-226937"/>
            <a:ext cx="2835366" cy="858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81831"/>
              </a:buClr>
              <a:buSzPct val="80000"/>
              <a:buNone/>
              <a:defRPr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Nota de aviso com Linha 1 21"/>
          <p:cNvSpPr/>
          <p:nvPr/>
        </p:nvSpPr>
        <p:spPr>
          <a:xfrm>
            <a:off x="660652" y="4182425"/>
            <a:ext cx="3314153" cy="1471763"/>
          </a:xfrm>
          <a:prstGeom prst="borderCallout1">
            <a:avLst>
              <a:gd name="adj1" fmla="val 61498"/>
              <a:gd name="adj2" fmla="val 102037"/>
              <a:gd name="adj3" fmla="val 48224"/>
              <a:gd name="adj4" fmla="val 128035"/>
            </a:avLst>
          </a:prstGeom>
          <a:noFill/>
          <a:ln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Identificadas como </a:t>
            </a:r>
            <a:r>
              <a:rPr lang="pt-PT" b="1" dirty="0" smtClean="0">
                <a:solidFill>
                  <a:srgbClr val="BC0E34"/>
                </a:solidFill>
              </a:rPr>
              <a:t>Fig</a:t>
            </a:r>
            <a:r>
              <a:rPr lang="pt-PT" b="1" dirty="0">
                <a:solidFill>
                  <a:srgbClr val="BC0E34"/>
                </a:solidFill>
              </a:rPr>
              <a:t>.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defRPr/>
            </a:pP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numeradas (</a:t>
            </a:r>
            <a:r>
              <a:rPr lang="pt-PT" b="1" dirty="0">
                <a:solidFill>
                  <a:srgbClr val="BC0E34"/>
                </a:solidFill>
              </a:rPr>
              <a:t>1, 2, 3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e </a:t>
            </a: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legendadas</a:t>
            </a:r>
            <a:endParaRPr lang="pt-P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1328458" y="14561865"/>
            <a:ext cx="3079764" cy="208438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pSp>
        <p:nvGrpSpPr>
          <p:cNvPr id="19" name="Grupo 18"/>
          <p:cNvGrpSpPr/>
          <p:nvPr/>
        </p:nvGrpSpPr>
        <p:grpSpPr>
          <a:xfrm>
            <a:off x="189448" y="-6351"/>
            <a:ext cx="8991128" cy="6864351"/>
            <a:chOff x="152872" y="-6351"/>
            <a:chExt cx="8991128" cy="6864351"/>
          </a:xfrm>
        </p:grpSpPr>
        <p:sp>
          <p:nvSpPr>
            <p:cNvPr id="20" name="Retângulo 19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35" name="Imagem 3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36" name="Grupo 35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37" name="Retângulo 36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8" name="Retângulo 37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9" name="Retângulo 38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222" y="1064079"/>
            <a:ext cx="3742220" cy="3631831"/>
          </a:xfrm>
          <a:prstGeom prst="rect">
            <a:avLst/>
          </a:prstGeom>
          <a:ln>
            <a:solidFill>
              <a:srgbClr val="BC0E34"/>
            </a:solidFill>
          </a:ln>
        </p:spPr>
      </p:pic>
    </p:spTree>
    <p:extLst>
      <p:ext uri="{BB962C8B-B14F-4D97-AF65-F5344CB8AC3E}">
        <p14:creationId xmlns:p14="http://schemas.microsoft.com/office/powerpoint/2010/main" val="7863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Lista de verificação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930636"/>
              </p:ext>
            </p:extLst>
          </p:nvPr>
        </p:nvGraphicFramePr>
        <p:xfrm>
          <a:off x="442913" y="1412156"/>
          <a:ext cx="7915436" cy="3981480"/>
        </p:xfrm>
        <a:graphic>
          <a:graphicData uri="http://schemas.openxmlformats.org/drawingml/2006/table">
            <a:tbl>
              <a:tblPr/>
              <a:tblGrid>
                <a:gridCol w="6399265"/>
                <a:gridCol w="654489"/>
                <a:gridCol w="861682"/>
              </a:tblGrid>
              <a:tr h="47282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Tenho tudo sob controlo: lista de verificação</a:t>
                      </a:r>
                      <a:endParaRPr lang="pt-PT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  <a:endParaRPr lang="pt-PT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Melhorar</a:t>
                      </a:r>
                      <a:endParaRPr lang="pt-PT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Corrigir</a:t>
                      </a:r>
                      <a:endParaRPr lang="pt-PT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20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meu trabalho tem capa </a:t>
                      </a:r>
                      <a:r>
                        <a:rPr lang="pt-PT" sz="14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</a:t>
                      </a: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 obedece às normas definidas na escola.</a:t>
                      </a: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22860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40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sumário corresponde às indicações dadas.</a:t>
                      </a: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40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Introdução, desenvolvimento e conclusão seguem as indicações dadas.</a:t>
                      </a: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20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texto é cuidado, foi revisto (não tem </a:t>
                      </a:r>
                      <a:r>
                        <a:rPr lang="pt-PT" sz="14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erros ortográficos)</a:t>
                      </a:r>
                      <a:endParaRPr lang="pt-PT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40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Tabelas e figuras estão </a:t>
                      </a:r>
                      <a:r>
                        <a:rPr lang="pt-PT" sz="14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numeradas e </a:t>
                      </a: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legendadas.</a:t>
                      </a: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20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tipo e o tamanho de letra, a entrelinha</a:t>
                      </a:r>
                      <a:r>
                        <a:rPr lang="pt-PT" sz="14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o uso das </a:t>
                      </a: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figuras e da formatação obedecem às normas estabelecidas na escola.</a:t>
                      </a: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40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lista de referências bibliográficas obedece às normas APA.</a:t>
                      </a: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040">
                <a:tc>
                  <a:txBody>
                    <a:bodyPr/>
                    <a:lstStyle/>
                    <a:p>
                      <a:pPr marR="0" indent="0" algn="just" rtl="0">
                        <a:lnSpc>
                          <a:spcPct val="9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PT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Respeitei os direitos de autor de todos os recursos que utilizei.</a:t>
                      </a:r>
                    </a:p>
                  </a:txBody>
                  <a:tcPr marL="58321" marR="58321" marT="0" marB="0" anchor="ctr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321" marR="58321" marT="0" marB="0">
                    <a:lnL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rol 1"/>
          <p:cNvSpPr>
            <a:spLocks noChangeArrowheads="1" noChangeShapeType="1"/>
          </p:cNvSpPr>
          <p:nvPr/>
        </p:nvSpPr>
        <p:spPr bwMode="auto">
          <a:xfrm>
            <a:off x="1165974" y="4809998"/>
            <a:ext cx="9007940" cy="583736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pSp>
        <p:nvGrpSpPr>
          <p:cNvPr id="18" name="Grupo 17"/>
          <p:cNvGrpSpPr/>
          <p:nvPr/>
        </p:nvGrpSpPr>
        <p:grpSpPr>
          <a:xfrm>
            <a:off x="189448" y="-6351"/>
            <a:ext cx="8991128" cy="6864351"/>
            <a:chOff x="152872" y="-6351"/>
            <a:chExt cx="8991128" cy="6864351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0" name="Retângulo 19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1" name="Imagem 2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22" name="Grupo 21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79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" y="3193577"/>
            <a:ext cx="9139237" cy="2755607"/>
          </a:xfrm>
          <a:prstGeom prst="rect">
            <a:avLst/>
          </a:prstGeom>
          <a:solidFill>
            <a:srgbClr val="BC0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kern="0" spc="650" dirty="0">
                <a:latin typeface="+mn-lt"/>
                <a:cs typeface="+mn-cs"/>
              </a:rPr>
              <a:t>Literacias na escola: formar os parceiros da biblioteca</a:t>
            </a:r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295791" y="3418536"/>
            <a:ext cx="8547652" cy="23056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b="1" dirty="0">
                <a:solidFill>
                  <a:schemeClr val="bg1"/>
                </a:solidFill>
              </a:rPr>
              <a:t>Outros recursos </a:t>
            </a:r>
            <a:r>
              <a:rPr lang="pt-PT" sz="1800" b="1" dirty="0" smtClean="0">
                <a:solidFill>
                  <a:schemeClr val="bg1"/>
                </a:solidFill>
              </a:rPr>
              <a:t>no Aprendiz </a:t>
            </a:r>
            <a:r>
              <a:rPr lang="pt-PT" sz="1800" b="1" dirty="0">
                <a:solidFill>
                  <a:schemeClr val="bg1"/>
                </a:solidFill>
              </a:rPr>
              <a:t>de </a:t>
            </a:r>
            <a:r>
              <a:rPr lang="pt-PT" sz="1800" b="1" dirty="0" smtClean="0">
                <a:solidFill>
                  <a:schemeClr val="bg1"/>
                </a:solidFill>
              </a:rPr>
              <a:t>Investigador</a:t>
            </a:r>
            <a:endParaRPr lang="pt-PT" sz="1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2000" dirty="0">
                <a:solidFill>
                  <a:schemeClr val="bg1"/>
                </a:solidFill>
              </a:rPr>
              <a:t>Tutoriais em PowerPoint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2000" dirty="0">
                <a:solidFill>
                  <a:schemeClr val="bg1"/>
                </a:solidFill>
              </a:rPr>
              <a:t>Tutoriais em vídeo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2000" dirty="0">
                <a:solidFill>
                  <a:schemeClr val="bg1"/>
                </a:solidFill>
              </a:rPr>
              <a:t>Tutoriais com exercícios de auto verificação e autocorreção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2000" dirty="0">
                <a:solidFill>
                  <a:schemeClr val="bg1"/>
                </a:solidFill>
              </a:rPr>
              <a:t>Grelhas de apoio ao trabalho do aluno </a:t>
            </a:r>
            <a:endParaRPr lang="pt-PT" sz="20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pt-PT" sz="2000" dirty="0" smtClean="0">
              <a:solidFill>
                <a:schemeClr val="bg1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b="1" dirty="0" smtClean="0">
                <a:solidFill>
                  <a:schemeClr val="bg1"/>
                </a:solidFill>
              </a:rPr>
              <a:t>aprendizinvestigador.pt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608807"/>
            <a:ext cx="9139237" cy="2202631"/>
          </a:xfrm>
          <a:prstGeom prst="rect">
            <a:avLst/>
          </a:prstGeom>
          <a:solidFill>
            <a:srgbClr val="BC0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181574" y="891748"/>
            <a:ext cx="8547652" cy="16367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 sz="1600" b="1" dirty="0" smtClean="0">
                <a:solidFill>
                  <a:schemeClr val="bg1"/>
                </a:solidFill>
              </a:rPr>
              <a:t>Lista de referências </a:t>
            </a:r>
          </a:p>
          <a:p>
            <a:pPr marL="357188" indent="-357188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 sz="1600" dirty="0" err="1" smtClean="0">
                <a:solidFill>
                  <a:schemeClr val="bg1">
                    <a:lumMod val="95000"/>
                  </a:schemeClr>
                </a:solidFill>
              </a:rPr>
              <a:t>American</a:t>
            </a:r>
            <a:r>
              <a:rPr lang="pt-PT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1600" dirty="0" err="1" smtClean="0">
                <a:solidFill>
                  <a:schemeClr val="bg1">
                    <a:lumMod val="95000"/>
                  </a:schemeClr>
                </a:solidFill>
              </a:rPr>
              <a:t>Psychological</a:t>
            </a:r>
            <a:r>
              <a:rPr lang="pt-PT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1600" dirty="0" err="1" smtClean="0">
                <a:solidFill>
                  <a:schemeClr val="bg1">
                    <a:lumMod val="95000"/>
                  </a:schemeClr>
                </a:solidFill>
              </a:rPr>
              <a:t>Association</a:t>
            </a:r>
            <a:r>
              <a:rPr lang="pt-PT" sz="1600" dirty="0" smtClean="0">
                <a:solidFill>
                  <a:schemeClr val="bg1">
                    <a:lumMod val="95000"/>
                  </a:schemeClr>
                </a:solidFill>
              </a:rPr>
              <a:t>. (2010). </a:t>
            </a:r>
            <a:r>
              <a:rPr lang="pt-PT" sz="1600" i="1" dirty="0" err="1" smtClean="0">
                <a:solidFill>
                  <a:schemeClr val="bg1">
                    <a:lumMod val="95000"/>
                  </a:schemeClr>
                </a:solidFill>
              </a:rPr>
              <a:t>Publication</a:t>
            </a:r>
            <a:r>
              <a:rPr lang="pt-PT" sz="1600" i="1" dirty="0" smtClean="0">
                <a:solidFill>
                  <a:schemeClr val="bg1">
                    <a:lumMod val="95000"/>
                  </a:schemeClr>
                </a:solidFill>
              </a:rPr>
              <a:t> manual </a:t>
            </a:r>
            <a:r>
              <a:rPr lang="pt-PT" sz="1600" i="1" dirty="0" err="1" smtClean="0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pt-PT" sz="16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1600" i="1" dirty="0" err="1" smtClean="0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pt-PT" sz="16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1600" i="1" dirty="0" err="1" smtClean="0">
                <a:solidFill>
                  <a:schemeClr val="bg1">
                    <a:lumMod val="95000"/>
                  </a:schemeClr>
                </a:solidFill>
              </a:rPr>
              <a:t>Americam</a:t>
            </a:r>
            <a:r>
              <a:rPr lang="pt-PT" sz="16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1600" i="1" dirty="0" err="1" smtClean="0">
                <a:solidFill>
                  <a:schemeClr val="bg1">
                    <a:lumMod val="95000"/>
                  </a:schemeClr>
                </a:solidFill>
              </a:rPr>
              <a:t>Psychological</a:t>
            </a:r>
            <a:r>
              <a:rPr lang="pt-PT" sz="16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1600" i="1" dirty="0" err="1" smtClean="0">
                <a:solidFill>
                  <a:schemeClr val="bg1">
                    <a:lumMod val="95000"/>
                  </a:schemeClr>
                </a:solidFill>
              </a:rPr>
              <a:t>Association</a:t>
            </a:r>
            <a:r>
              <a:rPr lang="pt-PT" sz="16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1600" dirty="0" smtClean="0">
                <a:solidFill>
                  <a:schemeClr val="bg1">
                    <a:lumMod val="95000"/>
                  </a:schemeClr>
                </a:solidFill>
              </a:rPr>
              <a:t>(6.ª ed.). Washington, DC: APA.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pt-PT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PT" sz="4000" dirty="0"/>
          </a:p>
        </p:txBody>
      </p:sp>
      <p:grpSp>
        <p:nvGrpSpPr>
          <p:cNvPr id="16" name="Grupo 15"/>
          <p:cNvGrpSpPr/>
          <p:nvPr/>
        </p:nvGrpSpPr>
        <p:grpSpPr>
          <a:xfrm>
            <a:off x="0" y="154657"/>
            <a:ext cx="9143999" cy="65840"/>
            <a:chOff x="0" y="154657"/>
            <a:chExt cx="9143999" cy="65840"/>
          </a:xfrm>
        </p:grpSpPr>
        <p:sp>
          <p:nvSpPr>
            <p:cNvPr id="17" name="Retângulo 16"/>
            <p:cNvSpPr/>
            <p:nvPr/>
          </p:nvSpPr>
          <p:spPr>
            <a:xfrm>
              <a:off x="0" y="166628"/>
              <a:ext cx="2949620" cy="53869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194379" y="154657"/>
              <a:ext cx="2949620" cy="6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3097189" y="166628"/>
              <a:ext cx="2949620" cy="53869"/>
            </a:xfrm>
            <a:prstGeom prst="rect">
              <a:avLst/>
            </a:prstGeom>
            <a:solidFill>
              <a:srgbClr val="EF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019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671" y="768765"/>
            <a:ext cx="9144000" cy="6248400"/>
          </a:xfrm>
          <a:prstGeom prst="rect">
            <a:avLst/>
          </a:prstGeom>
          <a:solidFill>
            <a:srgbClr val="BC0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86503" y="1063316"/>
            <a:ext cx="8559321" cy="2370516"/>
          </a:xfrm>
        </p:spPr>
        <p:txBody>
          <a:bodyPr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Ficha técnica</a:t>
            </a:r>
          </a:p>
          <a:p>
            <a:pPr marL="723900" indent="-723900" algn="just">
              <a:spcBef>
                <a:spcPts val="0"/>
              </a:spcBef>
              <a:buNone/>
            </a:pPr>
            <a:endParaRPr lang="pt-PT" sz="800" b="1" dirty="0" smtClean="0">
              <a:solidFill>
                <a:schemeClr val="bg1"/>
              </a:solidFill>
            </a:endParaRP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Título: </a:t>
            </a:r>
            <a:r>
              <a:rPr lang="pt-PT" sz="1500" dirty="0" smtClean="0">
                <a:solidFill>
                  <a:schemeClr val="bg1"/>
                </a:solidFill>
              </a:rPr>
              <a:t>O aprendiz de investigador. </a:t>
            </a:r>
            <a:r>
              <a:rPr lang="pt-PT" sz="1500" dirty="0">
                <a:solidFill>
                  <a:schemeClr val="bg1"/>
                </a:solidFill>
              </a:rPr>
              <a:t>Apresentar os resultados de uma investigação. Trabalho em </a:t>
            </a:r>
            <a:r>
              <a:rPr lang="pt-PT" sz="1500" dirty="0" smtClean="0">
                <a:solidFill>
                  <a:schemeClr val="bg1"/>
                </a:solidFill>
              </a:rPr>
              <a:t>texto. Ensino básico 1.º CEB.</a:t>
            </a: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Autores: </a:t>
            </a:r>
            <a:r>
              <a:rPr lang="pt-PT" sz="1500" dirty="0" smtClean="0">
                <a:solidFill>
                  <a:schemeClr val="bg1"/>
                </a:solidFill>
              </a:rPr>
              <a:t>Graça Silva e Isabel Bernardo  |  Projeto </a:t>
            </a:r>
            <a:r>
              <a:rPr lang="pt-PT" sz="1500" i="1" dirty="0" smtClean="0">
                <a:solidFill>
                  <a:schemeClr val="bg1"/>
                </a:solidFill>
              </a:rPr>
              <a:t>Literacias na escola: formar os parceiros da biblioteca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Fotos</a:t>
            </a:r>
            <a:r>
              <a:rPr lang="pt-PT" sz="1500" b="1" dirty="0">
                <a:solidFill>
                  <a:schemeClr val="bg1"/>
                </a:solidFill>
              </a:rPr>
              <a:t>:  </a:t>
            </a:r>
            <a:r>
              <a:rPr lang="pt-PT" sz="1500" dirty="0">
                <a:solidFill>
                  <a:schemeClr val="bg1"/>
                </a:solidFill>
              </a:rPr>
              <a:t>Graça Silva | José </a:t>
            </a:r>
            <a:r>
              <a:rPr lang="pt-PT" sz="1500" dirty="0" smtClean="0">
                <a:solidFill>
                  <a:schemeClr val="bg1"/>
                </a:solidFill>
              </a:rPr>
              <a:t>Plácido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Edição: </a:t>
            </a:r>
            <a:r>
              <a:rPr lang="pt-PT" sz="1500" dirty="0" smtClean="0">
                <a:solidFill>
                  <a:schemeClr val="bg1"/>
                </a:solidFill>
              </a:rPr>
              <a:t>Bibliotecas Escolares dos Agrupamentos de Escolas do Concelho de Cantanhede, 2016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PT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schemeClr val="bg1">
                    <a:lumMod val="85000"/>
                  </a:schemeClr>
                </a:solidFill>
              </a:rPr>
              <a:t>Literacias na escola: formar os parceiros da biblioteca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 rot="10800000" flipV="1">
            <a:off x="274833" y="4409268"/>
            <a:ext cx="857099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O aprendiz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de investigador. </a:t>
            </a:r>
            <a:r>
              <a:rPr lang="pt-PT" sz="1000" dirty="0" smtClean="0">
                <a:solidFill>
                  <a:schemeClr val="bg1"/>
                </a:solidFill>
              </a:rPr>
              <a:t>Apresentar os resultados de uma investigação. Trabalho em texto.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Ensino básico 1.º CEB.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by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Graça Silva e Isabel Bernardo, Projeto Literacias na Escola: formar os parceiros da biblioteca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licensed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a Creative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Commons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Atribuição-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NãoComercial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SemDerivações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4.0 Internacional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License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16" name="Imagem 1" descr="Licença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0" y="420240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/>
          <p:cNvGrpSpPr/>
          <p:nvPr/>
        </p:nvGrpSpPr>
        <p:grpSpPr>
          <a:xfrm>
            <a:off x="0" y="154657"/>
            <a:ext cx="9143999" cy="65840"/>
            <a:chOff x="0" y="154657"/>
            <a:chExt cx="9143999" cy="65840"/>
          </a:xfrm>
        </p:grpSpPr>
        <p:sp>
          <p:nvSpPr>
            <p:cNvPr id="34" name="Retângulo 33"/>
            <p:cNvSpPr/>
            <p:nvPr/>
          </p:nvSpPr>
          <p:spPr>
            <a:xfrm>
              <a:off x="0" y="166628"/>
              <a:ext cx="2949620" cy="53869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6194379" y="154657"/>
              <a:ext cx="2949620" cy="6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3097189" y="166628"/>
              <a:ext cx="2949620" cy="53869"/>
            </a:xfrm>
            <a:prstGeom prst="rect">
              <a:avLst/>
            </a:prstGeom>
            <a:solidFill>
              <a:srgbClr val="EF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465739" y="5723669"/>
            <a:ext cx="8083943" cy="960499"/>
            <a:chOff x="483721" y="5674403"/>
            <a:chExt cx="8083943" cy="960499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7" r="5450" b="22882"/>
            <a:stretch/>
          </p:blipFill>
          <p:spPr>
            <a:xfrm>
              <a:off x="483721" y="5674403"/>
              <a:ext cx="1197037" cy="960499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26" t="16855" r="27369" b="6358"/>
            <a:stretch/>
          </p:blipFill>
          <p:spPr>
            <a:xfrm>
              <a:off x="5636636" y="5674403"/>
              <a:ext cx="1197037" cy="960499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4" r="14192" b="18111"/>
            <a:stretch/>
          </p:blipFill>
          <p:spPr>
            <a:xfrm>
              <a:off x="2222496" y="5674403"/>
              <a:ext cx="1232857" cy="960499"/>
            </a:xfrm>
            <a:prstGeom prst="rect">
              <a:avLst/>
            </a:prstGeom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3" r="13744" b="11686"/>
            <a:stretch/>
          </p:blipFill>
          <p:spPr>
            <a:xfrm>
              <a:off x="7370626" y="5674403"/>
              <a:ext cx="1197038" cy="960499"/>
            </a:xfrm>
            <a:prstGeom prst="rect">
              <a:avLst/>
            </a:prstGeom>
          </p:spPr>
        </p:pic>
        <p:pic>
          <p:nvPicPr>
            <p:cNvPr id="37" name="Imagem 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81" r="11511"/>
            <a:stretch/>
          </p:blipFill>
          <p:spPr>
            <a:xfrm>
              <a:off x="3997091" y="5674403"/>
              <a:ext cx="1102592" cy="960499"/>
            </a:xfrm>
            <a:prstGeom prst="rect">
              <a:avLst/>
            </a:prstGeom>
          </p:spPr>
        </p:pic>
      </p:grpSp>
      <p:grpSp>
        <p:nvGrpSpPr>
          <p:cNvPr id="39" name="Grupo 38"/>
          <p:cNvGrpSpPr/>
          <p:nvPr/>
        </p:nvGrpSpPr>
        <p:grpSpPr>
          <a:xfrm>
            <a:off x="5360914" y="3689543"/>
            <a:ext cx="3375728" cy="716624"/>
            <a:chOff x="5256559" y="3589214"/>
            <a:chExt cx="3375728" cy="716624"/>
          </a:xfrm>
        </p:grpSpPr>
        <p:grpSp>
          <p:nvGrpSpPr>
            <p:cNvPr id="40" name="Grupo 39"/>
            <p:cNvGrpSpPr/>
            <p:nvPr/>
          </p:nvGrpSpPr>
          <p:grpSpPr>
            <a:xfrm>
              <a:off x="6881198" y="3589214"/>
              <a:ext cx="1751089" cy="716624"/>
              <a:chOff x="6824386" y="3608651"/>
              <a:chExt cx="1751089" cy="716624"/>
            </a:xfrm>
          </p:grpSpPr>
          <p:pic>
            <p:nvPicPr>
              <p:cNvPr id="43" name="Picture 7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386" y="4142582"/>
                <a:ext cx="595434" cy="18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0" r="12038"/>
              <a:stretch>
                <a:fillRect/>
              </a:stretch>
            </p:blipFill>
            <p:spPr bwMode="auto">
              <a:xfrm>
                <a:off x="6978001" y="3937623"/>
                <a:ext cx="419837" cy="18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Imagem 4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884991"/>
                <a:ext cx="749326" cy="203840"/>
              </a:xfrm>
              <a:prstGeom prst="rect">
                <a:avLst/>
              </a:prstGeom>
            </p:spPr>
          </p:pic>
          <p:pic>
            <p:nvPicPr>
              <p:cNvPr id="46" name="Imagem 4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4127135"/>
                <a:ext cx="1061092" cy="198140"/>
              </a:xfrm>
              <a:prstGeom prst="rect">
                <a:avLst/>
              </a:prstGeom>
            </p:spPr>
          </p:pic>
          <p:pic>
            <p:nvPicPr>
              <p:cNvPr id="47" name="Imagem 4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608651"/>
                <a:ext cx="749326" cy="250501"/>
              </a:xfrm>
              <a:prstGeom prst="rect">
                <a:avLst/>
              </a:prstGeom>
            </p:spPr>
          </p:pic>
        </p:grpSp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66" y="3761196"/>
              <a:ext cx="539621" cy="539621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56559" y="3816923"/>
              <a:ext cx="812831" cy="477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9111" y="1150484"/>
            <a:ext cx="5711689" cy="4905759"/>
          </a:xfrm>
        </p:spPr>
        <p:txBody>
          <a:bodyPr rtlCol="0">
            <a:normAutofit/>
          </a:bodyPr>
          <a:lstStyle/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solidFill>
                  <a:srgbClr val="BC0E34"/>
                </a:solidFill>
                <a:hlinkClick r:id="rId2" action="ppaction://hlinksldjump"/>
              </a:rPr>
              <a:t>Trabalho em texto</a:t>
            </a:r>
            <a:endParaRPr lang="pt-PT" sz="2400" dirty="0" smtClean="0">
              <a:solidFill>
                <a:srgbClr val="BC0E34"/>
              </a:solidFill>
            </a:endParaRPr>
          </a:p>
          <a:p>
            <a:pPr marL="185738" indent="-1857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solidFill>
                  <a:srgbClr val="BC0E34"/>
                </a:solidFill>
                <a:hlinkClick r:id="rId3" action="ppaction://hlinksldjump"/>
              </a:rPr>
              <a:t>A estrutura de um trabalho </a:t>
            </a:r>
            <a:r>
              <a:rPr lang="pt-PT" sz="2400" dirty="0">
                <a:solidFill>
                  <a:srgbClr val="BC0E34"/>
                </a:solidFill>
                <a:hlinkClick r:id="rId3" action="ppaction://hlinksldjump"/>
              </a:rPr>
              <a:t>em </a:t>
            </a:r>
            <a:r>
              <a:rPr lang="pt-PT" sz="2400" dirty="0" smtClean="0">
                <a:solidFill>
                  <a:srgbClr val="BC0E34"/>
                </a:solidFill>
                <a:hlinkClick r:id="rId3" action="ppaction://hlinksldjump"/>
              </a:rPr>
              <a:t>texto</a:t>
            </a:r>
            <a:endParaRPr lang="pt-PT" sz="2400" dirty="0" smtClean="0">
              <a:solidFill>
                <a:srgbClr val="BC0E34"/>
              </a:solidFill>
            </a:endParaRPr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solidFill>
                  <a:srgbClr val="BC0E34"/>
                </a:solidFill>
                <a:hlinkClick r:id="rId4" action="ppaction://hlinksldjump"/>
              </a:rPr>
              <a:t>Capa</a:t>
            </a:r>
            <a:endParaRPr lang="pt-PT" sz="2400" dirty="0" smtClean="0">
              <a:solidFill>
                <a:srgbClr val="BC0E34"/>
              </a:solidFill>
            </a:endParaRPr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solidFill>
                  <a:srgbClr val="BC0E34"/>
                </a:solidFill>
                <a:hlinkClick r:id="rId5" action="ppaction://hlinksldjump"/>
              </a:rPr>
              <a:t>Sumário</a:t>
            </a:r>
            <a:endParaRPr lang="pt-PT" sz="2400" dirty="0" smtClean="0">
              <a:solidFill>
                <a:srgbClr val="BC0E34"/>
              </a:solidFill>
            </a:endParaRPr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>
                <a:hlinkClick r:id="rId5" action="ppaction://hlinksldjump"/>
              </a:rPr>
              <a:t>A</a:t>
            </a:r>
            <a:r>
              <a:rPr lang="pt-PT" sz="2400" dirty="0">
                <a:solidFill>
                  <a:srgbClr val="BC0E34"/>
                </a:solidFill>
                <a:hlinkClick r:id="rId5" action="ppaction://hlinksldjump"/>
              </a:rPr>
              <a:t> mancha de texto</a:t>
            </a:r>
            <a:endParaRPr lang="pt-PT" sz="2400" dirty="0">
              <a:solidFill>
                <a:srgbClr val="BC0E34"/>
              </a:solidFill>
            </a:endParaRPr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>
                <a:solidFill>
                  <a:srgbClr val="BC0E34"/>
                </a:solidFill>
                <a:hlinkClick r:id="rId6" action="ppaction://hlinksldjump"/>
              </a:rPr>
              <a:t>Figuras</a:t>
            </a:r>
            <a:endParaRPr lang="pt-PT" sz="2400" dirty="0">
              <a:solidFill>
                <a:srgbClr val="BC0E34"/>
              </a:solidFill>
            </a:endParaRPr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>
                <a:solidFill>
                  <a:srgbClr val="BC0E34"/>
                </a:solidFill>
                <a:hlinkClick r:id="rId7" action="ppaction://hlinksldjump"/>
              </a:rPr>
              <a:t>Lista de </a:t>
            </a:r>
            <a:r>
              <a:rPr lang="pt-PT" sz="2400" dirty="0" smtClean="0">
                <a:solidFill>
                  <a:srgbClr val="BC0E34"/>
                </a:solidFill>
                <a:hlinkClick r:id="rId7" action="ppaction://hlinksldjump"/>
              </a:rPr>
              <a:t>verificação</a:t>
            </a:r>
            <a:endParaRPr lang="pt-PT" sz="2400" dirty="0" smtClean="0">
              <a:solidFill>
                <a:srgbClr val="BC0E34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66878" y="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>
                <a:solidFill>
                  <a:srgbClr val="BC0E34"/>
                </a:solidFill>
              </a:rPr>
              <a:t>sumário</a:t>
            </a:r>
            <a:endParaRPr lang="pt-PT" sz="2800" b="1" dirty="0">
              <a:solidFill>
                <a:srgbClr val="BC0E34"/>
              </a:solidFill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227517" y="-6351"/>
            <a:ext cx="8991128" cy="6864351"/>
            <a:chOff x="152872" y="-6351"/>
            <a:chExt cx="8991128" cy="6864351"/>
          </a:xfrm>
        </p:grpSpPr>
        <p:sp>
          <p:nvSpPr>
            <p:cNvPr id="23" name="Retângulo 22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4" name="Retângulo 23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5" name="Imagem 24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26" name="Grupo 25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7" name="Retângulo 26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8" name="Retângulo 27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9" name="Retângulo 28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8260" y="3330116"/>
            <a:ext cx="3300398" cy="148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6691"/>
            <a:ext cx="8992379" cy="686469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42913" y="269881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Trabalho em texto</a:t>
            </a:r>
            <a:endParaRPr lang="pt-PT" sz="2800" b="1" dirty="0"/>
          </a:p>
        </p:txBody>
      </p:sp>
      <p:sp>
        <p:nvSpPr>
          <p:cNvPr id="18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052986"/>
            <a:ext cx="7886700" cy="4785897"/>
          </a:xfrm>
        </p:spPr>
        <p:txBody>
          <a:bodyPr rtlCol="0">
            <a:normAutofit/>
          </a:bodyPr>
          <a:lstStyle/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 smtClean="0"/>
              <a:t>Trabalho </a:t>
            </a:r>
            <a:r>
              <a:rPr lang="pt-PT" sz="2200" dirty="0"/>
              <a:t>cujo conteúdo é predominantemente apresentado em texto, </a:t>
            </a:r>
            <a:r>
              <a:rPr lang="pt-PT" sz="2200" dirty="0" smtClean="0"/>
              <a:t>independentemente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do formato (</a:t>
            </a:r>
            <a:r>
              <a:rPr lang="pt-PT" sz="2200" i="1" dirty="0"/>
              <a:t>e-book</a:t>
            </a:r>
            <a:r>
              <a:rPr lang="pt-PT" sz="2200" dirty="0"/>
              <a:t>,</a:t>
            </a:r>
            <a:r>
              <a:rPr lang="pt-PT" sz="2200" i="1" dirty="0"/>
              <a:t> </a:t>
            </a:r>
            <a:r>
              <a:rPr lang="pt-PT" sz="2200" dirty="0" smtClean="0"/>
              <a:t>impresso </a:t>
            </a:r>
            <a:r>
              <a:rPr lang="pt-PT" sz="2200" dirty="0"/>
              <a:t>ou manuscrito)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do suporte (digital ou em papel</a:t>
            </a:r>
            <a:r>
              <a:rPr lang="pt-PT" sz="2200" dirty="0" smtClean="0"/>
              <a:t>).</a:t>
            </a:r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200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8" r="52029" b="31401"/>
          <a:stretch/>
        </p:blipFill>
        <p:spPr>
          <a:xfrm>
            <a:off x="1482286" y="3856343"/>
            <a:ext cx="2576378" cy="20937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t="3865" r="30870" b="38551"/>
          <a:stretch/>
        </p:blipFill>
        <p:spPr>
          <a:xfrm>
            <a:off x="4681260" y="3856343"/>
            <a:ext cx="2734309" cy="209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6691"/>
            <a:ext cx="8992379" cy="686469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42913" y="269881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Trabalho em texto</a:t>
            </a:r>
            <a:endParaRPr lang="pt-PT" sz="2800" b="1" dirty="0"/>
          </a:p>
        </p:txBody>
      </p:sp>
      <p:sp>
        <p:nvSpPr>
          <p:cNvPr id="18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052986"/>
            <a:ext cx="7886700" cy="4785897"/>
          </a:xfrm>
        </p:spPr>
        <p:txBody>
          <a:bodyPr rtlCol="0">
            <a:normAutofit lnSpcReduction="10000"/>
          </a:bodyPr>
          <a:lstStyle/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 smtClean="0"/>
              <a:t>A </a:t>
            </a:r>
            <a:r>
              <a:rPr lang="pt-PT" sz="2200" b="1" dirty="0" smtClean="0"/>
              <a:t>estrutura</a:t>
            </a:r>
            <a:r>
              <a:rPr lang="pt-PT" sz="2200" dirty="0" smtClean="0"/>
              <a:t> deve apresentar: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Introdução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Desenvolvimento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Conclusão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Referências bibliográficas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Glossário e anexos (opcional)</a:t>
            </a:r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200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13418"/>
          <a:stretch/>
        </p:blipFill>
        <p:spPr>
          <a:xfrm>
            <a:off x="5016569" y="1520897"/>
            <a:ext cx="3313044" cy="4317986"/>
          </a:xfrm>
          <a:prstGeom prst="rect">
            <a:avLst/>
          </a:prstGeom>
          <a:ln>
            <a:solidFill>
              <a:srgbClr val="BC0E34"/>
            </a:solidFill>
          </a:ln>
        </p:spPr>
      </p:pic>
    </p:spTree>
    <p:extLst>
      <p:ext uri="{BB962C8B-B14F-4D97-AF65-F5344CB8AC3E}">
        <p14:creationId xmlns:p14="http://schemas.microsoft.com/office/powerpoint/2010/main" val="9974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0" y="-3346"/>
            <a:ext cx="8992379" cy="6864691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18053" y="2835964"/>
            <a:ext cx="4810538" cy="3392557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 importância e o interesse do tema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os objetivos a alcançar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 forma como está estruturado/ organizado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as conclusões principais da pesquisa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/>
              <a:t>A estrutura de um trabalho em texto</a:t>
            </a:r>
          </a:p>
          <a:p>
            <a:endParaRPr lang="pt-PT" sz="800" b="1" dirty="0" smtClean="0"/>
          </a:p>
          <a:p>
            <a:r>
              <a:rPr lang="pt-PT" sz="2400" b="1" dirty="0" smtClean="0"/>
              <a:t>Introdução</a:t>
            </a:r>
            <a:endParaRPr lang="pt-PT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800" y="2464904"/>
            <a:ext cx="2592539" cy="3379305"/>
          </a:xfrm>
          <a:prstGeom prst="rect">
            <a:avLst/>
          </a:prstGeom>
        </p:spPr>
      </p:pic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318053" y="1383782"/>
            <a:ext cx="7708017" cy="1081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 algn="just">
              <a:lnSpc>
                <a:spcPct val="150000"/>
              </a:lnSpc>
              <a:spcBef>
                <a:spcPts val="0"/>
              </a:spcBef>
              <a:buClr>
                <a:srgbClr val="48183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pt-PT" sz="2200" dirty="0" smtClean="0"/>
              <a:t>Apresentar o tema do trabalho e o modo como foi feito.</a:t>
            </a:r>
          </a:p>
          <a:p>
            <a:pPr marL="177800" indent="0" algn="just">
              <a:lnSpc>
                <a:spcPct val="150000"/>
              </a:lnSpc>
              <a:spcBef>
                <a:spcPts val="0"/>
              </a:spcBef>
              <a:buClr>
                <a:srgbClr val="48183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pt-PT" sz="2200" dirty="0" smtClean="0"/>
              <a:t>Deves explicar:</a:t>
            </a:r>
            <a:endParaRPr lang="pt-PT" sz="2200" dirty="0"/>
          </a:p>
        </p:txBody>
      </p:sp>
      <p:sp>
        <p:nvSpPr>
          <p:cNvPr id="7" name="Oval 6"/>
          <p:cNvSpPr/>
          <p:nvPr/>
        </p:nvSpPr>
        <p:spPr>
          <a:xfrm>
            <a:off x="5370834" y="2377124"/>
            <a:ext cx="874644" cy="596348"/>
          </a:xfrm>
          <a:prstGeom prst="ellipse">
            <a:avLst/>
          </a:prstGeom>
          <a:noFill/>
          <a:ln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69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52872" y="-6351"/>
            <a:ext cx="8991128" cy="6864351"/>
            <a:chOff x="152872" y="-6351"/>
            <a:chExt cx="8991128" cy="6864351"/>
          </a:xfrm>
        </p:grpSpPr>
        <p:sp>
          <p:nvSpPr>
            <p:cNvPr id="19" name="Retângulo 18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2" name="Retângulo 2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24" name="Grupo 23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20" name="Retângulo 19"/>
          <p:cNvSpPr/>
          <p:nvPr/>
        </p:nvSpPr>
        <p:spPr>
          <a:xfrm>
            <a:off x="442913" y="-6350"/>
            <a:ext cx="803876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/>
              <a:t>A estrutura de um trabalho em </a:t>
            </a:r>
            <a:r>
              <a:rPr lang="pt-PT" sz="2800" b="1" dirty="0" smtClean="0"/>
              <a:t>texto</a:t>
            </a:r>
          </a:p>
          <a:p>
            <a:endParaRPr lang="pt-PT" sz="1600" b="1" dirty="0" smtClean="0"/>
          </a:p>
          <a:p>
            <a:r>
              <a:rPr lang="pt-PT" sz="2400" b="1" dirty="0" smtClean="0"/>
              <a:t>Desenvolvimento</a:t>
            </a:r>
            <a:endParaRPr lang="pt-PT" sz="2400" b="1" dirty="0"/>
          </a:p>
        </p:txBody>
      </p:sp>
      <p:sp>
        <p:nvSpPr>
          <p:cNvPr id="21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519318"/>
            <a:ext cx="4578540" cy="4895770"/>
          </a:xfrm>
        </p:spPr>
        <p:txBody>
          <a:bodyPr rtlCol="0">
            <a:normAutofit fontScale="92500" lnSpcReduction="10000"/>
          </a:bodyPr>
          <a:lstStyle/>
          <a:p>
            <a:pPr marL="355600" indent="-177800" algn="just">
              <a:lnSpc>
                <a:spcPct val="120000"/>
              </a:lnSpc>
              <a:spcBef>
                <a:spcPts val="1200"/>
              </a:spcBef>
              <a:spcAft>
                <a:spcPts val="1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É a parte central do trabalho e estará dividida em capítulos e subcapítulos</a:t>
            </a:r>
            <a:r>
              <a:rPr lang="pt-PT" sz="2400" dirty="0" smtClean="0"/>
              <a:t>.</a:t>
            </a:r>
          </a:p>
          <a:p>
            <a:pPr marL="355600" indent="-177800" algn="just">
              <a:lnSpc>
                <a:spcPct val="120000"/>
              </a:lnSpc>
              <a:spcBef>
                <a:spcPts val="1200"/>
              </a:spcBef>
              <a:spcAft>
                <a:spcPts val="1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/>
              <a:t>A </a:t>
            </a:r>
            <a:r>
              <a:rPr lang="pt-PT" sz="2400" dirty="0"/>
              <a:t>palavra “Desenvolvimento” </a:t>
            </a:r>
            <a:r>
              <a:rPr lang="pt-PT" sz="2400" dirty="0" smtClean="0"/>
              <a:t>não aparece como título.</a:t>
            </a:r>
            <a:endParaRPr lang="pt-PT" sz="2400" dirty="0"/>
          </a:p>
          <a:p>
            <a:pPr marL="355600" indent="-177800" algn="just">
              <a:lnSpc>
                <a:spcPct val="120000"/>
              </a:lnSpc>
              <a:spcBef>
                <a:spcPts val="1200"/>
              </a:spcBef>
              <a:spcAft>
                <a:spcPts val="1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/>
              <a:t>Deves redigir </a:t>
            </a:r>
            <a:r>
              <a:rPr lang="pt-PT" sz="2400" dirty="0"/>
              <a:t>com cuidado, tendo como base os conhecimentos e as informações </a:t>
            </a:r>
            <a:r>
              <a:rPr lang="pt-PT" sz="2400" dirty="0" smtClean="0"/>
              <a:t>que recolheste.</a:t>
            </a:r>
            <a:endParaRPr lang="pt-PT" sz="2400" dirty="0"/>
          </a:p>
          <a:p>
            <a:pPr marL="355600" indent="-177800" algn="just">
              <a:lnSpc>
                <a:spcPct val="120000"/>
              </a:lnSpc>
              <a:spcBef>
                <a:spcPts val="1200"/>
              </a:spcBef>
              <a:spcAft>
                <a:spcPts val="1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/>
              <a:t>Podes ilustrar com imagens </a:t>
            </a:r>
            <a:r>
              <a:rPr lang="pt-PT" sz="2400" dirty="0"/>
              <a:t>ou </a:t>
            </a:r>
            <a:r>
              <a:rPr lang="pt-PT" sz="2400" dirty="0" smtClean="0"/>
              <a:t>com quadros</a:t>
            </a:r>
            <a:r>
              <a:rPr lang="pt-PT" sz="2400" dirty="0"/>
              <a:t>/ esquemas/ </a:t>
            </a:r>
            <a:r>
              <a:rPr lang="pt-PT" sz="2400" dirty="0" smtClean="0"/>
              <a:t>gráficos.</a:t>
            </a:r>
            <a:endParaRPr lang="pt-PT" sz="22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242" y="2012910"/>
            <a:ext cx="2592539" cy="337930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70834" y="2377123"/>
            <a:ext cx="1811844" cy="1784059"/>
          </a:xfrm>
          <a:prstGeom prst="ellipse">
            <a:avLst/>
          </a:prstGeom>
          <a:noFill/>
          <a:ln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17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442913" y="-6350"/>
            <a:ext cx="803876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/>
              <a:t>A estrutura de um trabalho em </a:t>
            </a:r>
            <a:r>
              <a:rPr lang="pt-PT" sz="2800" b="1" dirty="0" smtClean="0"/>
              <a:t>texto</a:t>
            </a:r>
          </a:p>
          <a:p>
            <a:endParaRPr lang="pt-PT" sz="1600" b="1" dirty="0" smtClean="0"/>
          </a:p>
          <a:p>
            <a:r>
              <a:rPr lang="pt-PT" sz="2400" b="1" dirty="0" smtClean="0"/>
              <a:t>Conclusão</a:t>
            </a:r>
            <a:endParaRPr lang="pt-PT" sz="2400" b="1" dirty="0"/>
          </a:p>
        </p:txBody>
      </p:sp>
      <p:sp>
        <p:nvSpPr>
          <p:cNvPr id="18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2012910"/>
            <a:ext cx="4301365" cy="4136099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É a síntese final do trabalho e pode ser </a:t>
            </a:r>
            <a:r>
              <a:rPr lang="pt-PT" sz="2200" dirty="0" smtClean="0"/>
              <a:t>a </a:t>
            </a:r>
            <a:r>
              <a:rPr lang="pt-PT" sz="2200" dirty="0"/>
              <a:t>resposta ao problema ou pergunta levantados no início</a:t>
            </a:r>
            <a:r>
              <a:rPr lang="pt-PT" sz="2200" dirty="0" smtClean="0"/>
              <a:t>.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Também podes exprimir </a:t>
            </a:r>
            <a:r>
              <a:rPr lang="pt-PT" sz="2200" dirty="0"/>
              <a:t>as opiniões sobre o tema e sobre o modo como foi realizado o trabalho</a:t>
            </a:r>
            <a:r>
              <a:rPr lang="pt-PT" sz="2200" dirty="0" smtClean="0"/>
              <a:t>.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189448" y="-6351"/>
            <a:ext cx="8991128" cy="6864351"/>
            <a:chOff x="152872" y="-6351"/>
            <a:chExt cx="8991128" cy="6864351"/>
          </a:xfrm>
        </p:grpSpPr>
        <p:sp>
          <p:nvSpPr>
            <p:cNvPr id="21" name="Retângulo 20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2" name="Retângulo 2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24" name="Grupo 23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242" y="2012910"/>
            <a:ext cx="2592539" cy="337930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486399" y="4064117"/>
            <a:ext cx="865095" cy="402266"/>
          </a:xfrm>
          <a:prstGeom prst="ellipse">
            <a:avLst/>
          </a:prstGeom>
          <a:noFill/>
          <a:ln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00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557933" y="359588"/>
            <a:ext cx="803876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/>
              <a:t>A estrutura de um trabalho em </a:t>
            </a:r>
            <a:r>
              <a:rPr lang="pt-PT" sz="2800" b="1" dirty="0" smtClean="0"/>
              <a:t>texto</a:t>
            </a:r>
          </a:p>
          <a:p>
            <a:endParaRPr lang="pt-PT" sz="800" b="1" dirty="0" smtClean="0"/>
          </a:p>
          <a:p>
            <a:r>
              <a:rPr lang="pt-PT" sz="2400" b="1" dirty="0" smtClean="0"/>
              <a:t>Referências bibliográficas</a:t>
            </a:r>
            <a:endParaRPr lang="pt-PT" sz="2400" b="1" dirty="0"/>
          </a:p>
        </p:txBody>
      </p:sp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423572" y="2121174"/>
            <a:ext cx="4416653" cy="2079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177800" algn="just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É a lista de documentos que consultaste para o trabalho.</a:t>
            </a:r>
          </a:p>
          <a:p>
            <a:pPr marL="355600" indent="-177800" algn="just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Aparece a seguir à conclusão.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189448" y="-6351"/>
            <a:ext cx="8991128" cy="6864351"/>
            <a:chOff x="152872" y="-6351"/>
            <a:chExt cx="8991128" cy="6864351"/>
          </a:xfrm>
        </p:grpSpPr>
        <p:sp>
          <p:nvSpPr>
            <p:cNvPr id="20" name="Retângulo 19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1" name="Retângulo 20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23" name="Grupo 22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4" name="Retângulo 23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14" name="Marcador de Posição de Conteúdo 2"/>
          <p:cNvSpPr txBox="1">
            <a:spLocks/>
          </p:cNvSpPr>
          <p:nvPr/>
        </p:nvSpPr>
        <p:spPr>
          <a:xfrm>
            <a:off x="557933" y="5671930"/>
            <a:ext cx="7708701" cy="56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pt-PT" sz="2200" b="1" dirty="0" smtClean="0">
                <a:solidFill>
                  <a:srgbClr val="BC0E34"/>
                </a:solidFill>
              </a:rPr>
              <a:t>Segue a norma APA indicada para respeitar os direitos de autor</a:t>
            </a:r>
            <a:endParaRPr lang="pt-PT" sz="2200" b="1" dirty="0">
              <a:solidFill>
                <a:srgbClr val="BC0E34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712" y="1762145"/>
            <a:ext cx="2592539" cy="337930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221355" y="4064117"/>
            <a:ext cx="1391479" cy="402266"/>
          </a:xfrm>
          <a:prstGeom prst="ellipse">
            <a:avLst/>
          </a:prstGeom>
          <a:noFill/>
          <a:ln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60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442913" y="-6350"/>
            <a:ext cx="803876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/>
              <a:t>A estrutura de um trabalho em </a:t>
            </a:r>
            <a:r>
              <a:rPr lang="pt-PT" sz="2800" b="1" dirty="0" smtClean="0"/>
              <a:t>texto</a:t>
            </a:r>
          </a:p>
          <a:p>
            <a:endParaRPr lang="pt-PT" sz="800" b="1" dirty="0" smtClean="0"/>
          </a:p>
          <a:p>
            <a:r>
              <a:rPr lang="pt-PT" sz="2400" b="1" dirty="0"/>
              <a:t>Glossário (opcional</a:t>
            </a:r>
            <a:r>
              <a:rPr lang="pt-PT" sz="2400" b="1" dirty="0" smtClean="0"/>
              <a:t>)</a:t>
            </a:r>
            <a:endParaRPr lang="pt-PT" sz="2400" b="1" dirty="0"/>
          </a:p>
        </p:txBody>
      </p:sp>
      <p:sp>
        <p:nvSpPr>
          <p:cNvPr id="21" name="Marcador de Posição de Conteúdo 2"/>
          <p:cNvSpPr>
            <a:spLocks noGrp="1"/>
          </p:cNvSpPr>
          <p:nvPr>
            <p:ph idx="1"/>
          </p:nvPr>
        </p:nvSpPr>
        <p:spPr>
          <a:xfrm>
            <a:off x="302019" y="1626753"/>
            <a:ext cx="4747059" cy="1792308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É uma lista </a:t>
            </a:r>
            <a:r>
              <a:rPr lang="pt-PT" sz="2200" dirty="0"/>
              <a:t>com </a:t>
            </a:r>
            <a:r>
              <a:rPr lang="pt-PT" sz="2200" dirty="0" smtClean="0"/>
              <a:t>as definições </a:t>
            </a:r>
            <a:r>
              <a:rPr lang="pt-PT" sz="2200" dirty="0"/>
              <a:t>de termos e/ou palavras, cujo significado é importante para </a:t>
            </a:r>
            <a:r>
              <a:rPr lang="pt-PT" sz="2200" dirty="0" smtClean="0"/>
              <a:t>se perceber o trabalho.</a:t>
            </a:r>
            <a:endParaRPr lang="pt-PT" sz="2200" dirty="0"/>
          </a:p>
        </p:txBody>
      </p:sp>
      <p:sp>
        <p:nvSpPr>
          <p:cNvPr id="23" name="Retângulo 22"/>
          <p:cNvSpPr/>
          <p:nvPr/>
        </p:nvSpPr>
        <p:spPr>
          <a:xfrm>
            <a:off x="1268834" y="4220783"/>
            <a:ext cx="2506655" cy="92333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400" dirty="0" smtClean="0">
                <a:ln w="0">
                  <a:solidFill>
                    <a:srgbClr val="481831"/>
                  </a:solidFill>
                </a:ln>
                <a:solidFill>
                  <a:srgbClr val="BC0E34"/>
                </a:solidFill>
                <a:effectLst>
                  <a:reflection blurRad="6350" stA="53000" endA="300" endPos="35500" dir="5400000" sy="-90000" algn="bl" rotWithShape="0"/>
                </a:effectLst>
              </a:rPr>
              <a:t>de</a:t>
            </a:r>
            <a:r>
              <a:rPr lang="pt-PT" sz="4800" dirty="0" smtClean="0">
                <a:ln w="0">
                  <a:solidFill>
                    <a:srgbClr val="481831"/>
                  </a:solidFill>
                </a:ln>
                <a:solidFill>
                  <a:srgbClr val="BC0E34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pt-PT" sz="5400" dirty="0" smtClean="0">
                <a:ln w="0">
                  <a:solidFill>
                    <a:srgbClr val="481831"/>
                  </a:solidFill>
                </a:ln>
                <a:solidFill>
                  <a:srgbClr val="BC0E34"/>
                </a:soli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r>
              <a:rPr lang="pt-PT" sz="4800" dirty="0" smtClean="0">
                <a:ln w="0">
                  <a:solidFill>
                    <a:srgbClr val="481831"/>
                  </a:solidFill>
                </a:ln>
                <a:solidFill>
                  <a:srgbClr val="BC0E34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pt-PT" sz="4400" dirty="0" smtClean="0">
                <a:ln w="0">
                  <a:solidFill>
                    <a:srgbClr val="481831"/>
                  </a:solidFill>
                </a:ln>
                <a:solidFill>
                  <a:srgbClr val="BC0E34"/>
                </a:soli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r>
              <a:rPr lang="pt-PT" sz="4800" dirty="0" smtClean="0">
                <a:ln w="0">
                  <a:solidFill>
                    <a:srgbClr val="481831"/>
                  </a:solidFill>
                </a:ln>
                <a:solidFill>
                  <a:srgbClr val="BC0E34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pt-PT" sz="5400" dirty="0" smtClean="0">
                <a:ln w="0">
                  <a:solidFill>
                    <a:srgbClr val="481831"/>
                  </a:solidFill>
                </a:ln>
                <a:solidFill>
                  <a:srgbClr val="BC0E34"/>
                </a:solidFill>
                <a:effectLst>
                  <a:reflection blurRad="6350" stA="53000" endA="300" endPos="35500" dir="5400000" sy="-90000" algn="bl" rotWithShape="0"/>
                </a:effectLst>
              </a:rPr>
              <a:t>Z</a:t>
            </a:r>
            <a:endParaRPr lang="pt-PT" sz="5400" dirty="0">
              <a:ln w="0">
                <a:solidFill>
                  <a:srgbClr val="481831"/>
                </a:solidFill>
              </a:ln>
              <a:solidFill>
                <a:srgbClr val="BC0E3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89448" y="-6351"/>
            <a:ext cx="8991128" cy="6864351"/>
            <a:chOff x="152872" y="-6351"/>
            <a:chExt cx="8991128" cy="6864351"/>
          </a:xfrm>
        </p:grpSpPr>
        <p:sp>
          <p:nvSpPr>
            <p:cNvPr id="20" name="Retângulo 19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4" name="Retângulo 23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5" name="Imagem 2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26" name="Grupo 25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7" name="Retângulo 26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8" name="Retângulo 27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9" name="Retângulo 28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380" y="2128135"/>
            <a:ext cx="2591025" cy="338357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433390" y="4745184"/>
            <a:ext cx="865095" cy="402266"/>
          </a:xfrm>
          <a:prstGeom prst="ellipse">
            <a:avLst/>
          </a:prstGeom>
          <a:noFill/>
          <a:ln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04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C0039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2892</TotalTime>
  <Words>1121</Words>
  <Application>Microsoft Office PowerPoint</Application>
  <PresentationFormat>Apresentação no Ecrã (4:3)</PresentationFormat>
  <Paragraphs>163</Paragraphs>
  <Slides>18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Tema do Office</vt:lpstr>
      <vt:lpstr>O aprendiz de investigador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Referências bibliográficas</dc:title>
  <dc:creator>Graça</dc:creator>
  <cp:lastModifiedBy>Graça Madeira da Silva</cp:lastModifiedBy>
  <cp:revision>293</cp:revision>
  <dcterms:created xsi:type="dcterms:W3CDTF">2014-01-18T09:26:29Z</dcterms:created>
  <dcterms:modified xsi:type="dcterms:W3CDTF">2019-03-05T15:36:31Z</dcterms:modified>
</cp:coreProperties>
</file>