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36" r:id="rId2"/>
    <p:sldId id="302" r:id="rId3"/>
    <p:sldId id="311" r:id="rId4"/>
    <p:sldId id="279" r:id="rId5"/>
    <p:sldId id="319" r:id="rId6"/>
    <p:sldId id="312" r:id="rId7"/>
    <p:sldId id="314" r:id="rId8"/>
    <p:sldId id="277" r:id="rId9"/>
    <p:sldId id="280" r:id="rId10"/>
    <p:sldId id="308" r:id="rId11"/>
    <p:sldId id="284" r:id="rId12"/>
    <p:sldId id="283" r:id="rId13"/>
    <p:sldId id="313" r:id="rId14"/>
    <p:sldId id="324" r:id="rId15"/>
    <p:sldId id="329" r:id="rId16"/>
    <p:sldId id="326" r:id="rId17"/>
    <p:sldId id="331" r:id="rId18"/>
    <p:sldId id="327" r:id="rId19"/>
    <p:sldId id="332" r:id="rId20"/>
    <p:sldId id="333" r:id="rId21"/>
    <p:sldId id="328" r:id="rId22"/>
    <p:sldId id="334" r:id="rId23"/>
    <p:sldId id="335" r:id="rId24"/>
    <p:sldId id="278" r:id="rId25"/>
    <p:sldId id="303" r:id="rId2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ça" initials="G" lastIdx="5" clrIdx="0">
    <p:extLst/>
  </p:cmAuthor>
  <p:cmAuthor id="2" name="Isabel" initials="I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FCFF"/>
    <a:srgbClr val="EAF9FE"/>
    <a:srgbClr val="9FE2FF"/>
    <a:srgbClr val="A2DEF6"/>
    <a:srgbClr val="FEFEFE"/>
    <a:srgbClr val="FFFFFF"/>
    <a:srgbClr val="008E99"/>
    <a:srgbClr val="089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54154-DAFD-4118-B86B-28F6DAB81031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AB10C-F6D7-489E-8BFD-AF7D159CCB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660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B10C-F6D7-489E-8BFD-AF7D159CCB85}" type="slidenum">
              <a:rPr lang="pt-PT" smtClean="0">
                <a:solidFill>
                  <a:prstClr val="black"/>
                </a:solidFill>
              </a:rPr>
              <a:pPr/>
              <a:t>1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0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803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329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059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73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912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399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962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70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535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887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706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391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3" Type="http://schemas.openxmlformats.org/officeDocument/2006/relationships/image" Target="../media/image2.png"/><Relationship Id="rId7" Type="http://schemas.openxmlformats.org/officeDocument/2006/relationships/hyperlink" Target="http://creativecommons.org/licenses/by-nc-nd/4.0/deed.pt_PT" TargetMode="External"/><Relationship Id="rId12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3.jpeg"/><Relationship Id="rId5" Type="http://schemas.openxmlformats.org/officeDocument/2006/relationships/image" Target="../media/image4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png"/><Relationship Id="rId1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5.xml"/><Relationship Id="rId7" Type="http://schemas.openxmlformats.org/officeDocument/2006/relationships/slide" Target="slide15.xml"/><Relationship Id="rId12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5" Type="http://schemas.openxmlformats.org/officeDocument/2006/relationships/slide" Target="slide8.xml"/><Relationship Id="rId10" Type="http://schemas.openxmlformats.org/officeDocument/2006/relationships/slide" Target="slide20.xml"/><Relationship Id="rId4" Type="http://schemas.openxmlformats.org/officeDocument/2006/relationships/slide" Target="slide6.xml"/><Relationship Id="rId9" Type="http://schemas.openxmlformats.org/officeDocument/2006/relationships/slide" Target="slid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" y="1528375"/>
            <a:ext cx="9144000" cy="895350"/>
          </a:xfrm>
        </p:spPr>
        <p:txBody>
          <a:bodyPr>
            <a:normAutofit fontScale="90000"/>
          </a:bodyPr>
          <a:lstStyle/>
          <a:p>
            <a:r>
              <a:rPr lang="pt-PT" sz="4400" b="1" dirty="0">
                <a:solidFill>
                  <a:srgbClr val="009999"/>
                </a:solidFill>
                <a:latin typeface="+mn-lt"/>
              </a:rPr>
              <a:t>O aprendiz de </a:t>
            </a:r>
            <a:r>
              <a:rPr lang="pt-PT" sz="4400" b="1" dirty="0" smtClean="0">
                <a:solidFill>
                  <a:srgbClr val="009999"/>
                </a:solidFill>
                <a:latin typeface="+mn-lt"/>
              </a:rPr>
              <a:t>investigador</a:t>
            </a:r>
            <a:r>
              <a:rPr lang="pt-PT" dirty="0"/>
              <a:t> 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" y="2447797"/>
            <a:ext cx="9143998" cy="982761"/>
          </a:xfrm>
        </p:spPr>
        <p:txBody>
          <a:bodyPr>
            <a:noAutofit/>
          </a:bodyPr>
          <a:lstStyle/>
          <a:p>
            <a:r>
              <a:rPr lang="pt-PT" sz="3200" dirty="0"/>
              <a:t>Respeitar os direitos de </a:t>
            </a:r>
            <a:r>
              <a:rPr lang="pt-PT" sz="3200" dirty="0" smtClean="0"/>
              <a:t>autor</a:t>
            </a:r>
          </a:p>
          <a:p>
            <a:r>
              <a:rPr lang="pt-PT" sz="2800" b="1" dirty="0"/>
              <a:t> Referências </a:t>
            </a:r>
            <a:r>
              <a:rPr lang="pt-PT" sz="2800" b="1" dirty="0" smtClean="0"/>
              <a:t>bibliográficas</a:t>
            </a:r>
            <a:endParaRPr lang="pt-PT" sz="2800" b="1" dirty="0"/>
          </a:p>
        </p:txBody>
      </p:sp>
      <p:sp>
        <p:nvSpPr>
          <p:cNvPr id="4" name="Retângulo 3"/>
          <p:cNvSpPr/>
          <p:nvPr/>
        </p:nvSpPr>
        <p:spPr>
          <a:xfrm>
            <a:off x="0" y="3975100"/>
            <a:ext cx="9144000" cy="28829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" y="5078515"/>
            <a:ext cx="914400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PT" sz="1600" kern="100" spc="600" dirty="0">
                <a:solidFill>
                  <a:prstClr val="white"/>
                </a:solidFill>
              </a:rPr>
              <a:t>Literacias na escola: formar os parceiros da biblioteca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0" y="208056"/>
            <a:ext cx="9143999" cy="65840"/>
            <a:chOff x="0" y="234950"/>
            <a:chExt cx="9143999" cy="65840"/>
          </a:xfrm>
        </p:grpSpPr>
        <p:sp>
          <p:nvSpPr>
            <p:cNvPr id="14" name="Retângulo 13"/>
            <p:cNvSpPr/>
            <p:nvPr/>
          </p:nvSpPr>
          <p:spPr>
            <a:xfrm>
              <a:off x="0" y="246921"/>
              <a:ext cx="2949620" cy="53869"/>
            </a:xfrm>
            <a:prstGeom prst="rect">
              <a:avLst/>
            </a:prstGeom>
            <a:solidFill>
              <a:srgbClr val="089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6194379" y="234950"/>
              <a:ext cx="2949620" cy="65840"/>
            </a:xfrm>
            <a:prstGeom prst="rect">
              <a:avLst/>
            </a:prstGeom>
            <a:solidFill>
              <a:srgbClr val="8E8E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3097189" y="246921"/>
              <a:ext cx="2949620" cy="53869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575882" y="5658737"/>
            <a:ext cx="8047897" cy="982229"/>
            <a:chOff x="575882" y="5658737"/>
            <a:chExt cx="8047897" cy="98222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11"/>
            <a:stretch>
              <a:fillRect/>
            </a:stretch>
          </p:blipFill>
          <p:spPr bwMode="auto">
            <a:xfrm>
              <a:off x="7521187" y="5682634"/>
              <a:ext cx="1102592" cy="944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3525" y="5689094"/>
              <a:ext cx="1197037" cy="95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3" r="2480"/>
            <a:stretch>
              <a:fillRect/>
            </a:stretch>
          </p:blipFill>
          <p:spPr bwMode="auto">
            <a:xfrm>
              <a:off x="4011168" y="5692788"/>
              <a:ext cx="1232856" cy="947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0" r="22153"/>
            <a:stretch>
              <a:fillRect/>
            </a:stretch>
          </p:blipFill>
          <p:spPr bwMode="auto">
            <a:xfrm>
              <a:off x="575882" y="5658737"/>
              <a:ext cx="1197037" cy="957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36"/>
            <a:stretch>
              <a:fillRect/>
            </a:stretch>
          </p:blipFill>
          <p:spPr bwMode="auto">
            <a:xfrm>
              <a:off x="5784087" y="5682634"/>
              <a:ext cx="1197037" cy="957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6046809" y="3478702"/>
            <a:ext cx="2757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ensino </a:t>
            </a:r>
            <a:r>
              <a:rPr lang="pt-PT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básico </a:t>
            </a:r>
            <a:r>
              <a:rPr lang="pt-PT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| 2.º e 3.º CEB</a:t>
            </a:r>
            <a:endParaRPr lang="pt-PT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948" y="310571"/>
            <a:ext cx="1327296" cy="13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" y="-40547"/>
            <a:ext cx="8992379" cy="6870787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2" y="1537251"/>
            <a:ext cx="8038769" cy="4828623"/>
          </a:xfrm>
        </p:spPr>
        <p:txBody>
          <a:bodyPr rtlCol="0">
            <a:no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No caso de a obra possuir mais do que um autor, os diferentes nomes são separados por </a:t>
            </a:r>
            <a:r>
              <a:rPr lang="pt-PT" sz="2200" b="1" dirty="0">
                <a:solidFill>
                  <a:srgbClr val="008E99"/>
                </a:solidFill>
              </a:rPr>
              <a:t>vírgulas</a:t>
            </a:r>
            <a:r>
              <a:rPr lang="pt-PT" sz="2200" dirty="0"/>
              <a:t> e o último por </a:t>
            </a:r>
            <a:r>
              <a:rPr lang="pt-PT" sz="2200" dirty="0" smtClean="0"/>
              <a:t>pelo símbolo </a:t>
            </a:r>
            <a:r>
              <a:rPr lang="pt-PT" b="1" dirty="0" smtClean="0">
                <a:solidFill>
                  <a:srgbClr val="008E99"/>
                </a:solidFill>
              </a:rPr>
              <a:t>&amp;</a:t>
            </a:r>
            <a:r>
              <a:rPr lang="pt-PT" sz="2200" dirty="0" smtClean="0"/>
              <a:t>: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245997"/>
            <a:ext cx="80387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/>
              <a:t>Formas de entrada nas referências </a:t>
            </a:r>
            <a:r>
              <a:rPr lang="pt-PT" sz="2800" b="1" dirty="0" smtClean="0"/>
              <a:t>bibliográficas</a:t>
            </a:r>
            <a:endParaRPr lang="pt-PT" sz="28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42913" y="3381096"/>
            <a:ext cx="7886700" cy="80021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algn="just"/>
            <a:r>
              <a:rPr lang="pt-PT" sz="2800" spc="300" dirty="0" smtClean="0"/>
              <a:t>Almeida</a:t>
            </a:r>
            <a:r>
              <a:rPr lang="pt-PT" sz="2800" spc="300" dirty="0"/>
              <a:t>, M. J</a:t>
            </a:r>
            <a:r>
              <a:rPr lang="pt-PT" sz="2800" spc="300" dirty="0" smtClean="0"/>
              <a:t>. , Santos, </a:t>
            </a:r>
            <a:r>
              <a:rPr lang="pt-PT" sz="2800" spc="300" dirty="0"/>
              <a:t>A. &amp; Silva, J. P</a:t>
            </a:r>
            <a:r>
              <a:rPr lang="pt-PT" sz="2800" spc="3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</p:txBody>
      </p:sp>
      <p:sp>
        <p:nvSpPr>
          <p:cNvPr id="8" name="Oval 7"/>
          <p:cNvSpPr/>
          <p:nvPr/>
        </p:nvSpPr>
        <p:spPr>
          <a:xfrm>
            <a:off x="3048000" y="3430242"/>
            <a:ext cx="357809" cy="751074"/>
          </a:xfrm>
          <a:prstGeom prst="ellipse">
            <a:avLst/>
          </a:prstGeom>
          <a:noFill/>
          <a:ln w="28575">
            <a:solidFill>
              <a:srgbClr val="008E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/>
          <p:cNvSpPr/>
          <p:nvPr/>
        </p:nvSpPr>
        <p:spPr>
          <a:xfrm>
            <a:off x="5246360" y="3372448"/>
            <a:ext cx="447571" cy="808269"/>
          </a:xfrm>
          <a:prstGeom prst="ellipse">
            <a:avLst/>
          </a:prstGeom>
          <a:noFill/>
          <a:ln w="28575">
            <a:solidFill>
              <a:srgbClr val="008E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3" name="Conexão reta 22"/>
          <p:cNvCxnSpPr/>
          <p:nvPr/>
        </p:nvCxnSpPr>
        <p:spPr>
          <a:xfrm>
            <a:off x="563880" y="4180717"/>
            <a:ext cx="2331720" cy="0"/>
          </a:xfrm>
          <a:prstGeom prst="line">
            <a:avLst/>
          </a:prstGeom>
          <a:ln>
            <a:solidFill>
              <a:srgbClr val="008E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ta 23"/>
          <p:cNvCxnSpPr/>
          <p:nvPr/>
        </p:nvCxnSpPr>
        <p:spPr>
          <a:xfrm flipV="1">
            <a:off x="3550920" y="4175575"/>
            <a:ext cx="1533442" cy="185"/>
          </a:xfrm>
          <a:prstGeom prst="line">
            <a:avLst/>
          </a:prstGeom>
          <a:ln>
            <a:solidFill>
              <a:srgbClr val="008E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ta 24"/>
          <p:cNvCxnSpPr/>
          <p:nvPr/>
        </p:nvCxnSpPr>
        <p:spPr>
          <a:xfrm>
            <a:off x="5852160" y="4170434"/>
            <a:ext cx="1584960" cy="10283"/>
          </a:xfrm>
          <a:prstGeom prst="line">
            <a:avLst/>
          </a:prstGeom>
          <a:ln>
            <a:solidFill>
              <a:srgbClr val="008E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36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893" y="86597"/>
            <a:ext cx="8992379" cy="6870787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232452"/>
            <a:ext cx="7886700" cy="5133422"/>
          </a:xfrm>
        </p:spPr>
        <p:txBody>
          <a:bodyPr rtlCol="0">
            <a:noAutofit/>
          </a:bodyPr>
          <a:lstStyle/>
          <a:p>
            <a:pPr marL="355600" lvl="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Quando é, por exemplo, uma coletividade, instituição ou organismo o seu nome deve ser escrito por extenso:</a:t>
            </a:r>
          </a:p>
          <a:p>
            <a:pPr marL="357188" lv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200" b="1" dirty="0" smtClean="0"/>
              <a:t>Instituição (entidade, organização)</a:t>
            </a:r>
          </a:p>
          <a:p>
            <a:pPr marL="357188" lv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207164"/>
            <a:ext cx="80387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/>
              <a:t>Formas de entrada nas referências </a:t>
            </a:r>
            <a:r>
              <a:rPr lang="pt-PT" sz="2800" b="1" dirty="0" smtClean="0"/>
              <a:t>bibliográficas</a:t>
            </a:r>
            <a:endParaRPr lang="pt-PT" sz="28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50182" y="2844882"/>
            <a:ext cx="7424230" cy="677108"/>
          </a:xfrm>
          <a:prstGeom prst="rect">
            <a:avLst/>
          </a:prstGeom>
          <a:noFill/>
          <a:ln w="28575">
            <a:solidFill>
              <a:srgbClr val="008E99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algn="just"/>
            <a:r>
              <a:rPr lang="pt-PT" sz="2000" dirty="0" smtClean="0"/>
              <a:t>Universidade </a:t>
            </a:r>
            <a:r>
              <a:rPr lang="pt-PT" sz="2000" dirty="0"/>
              <a:t>de Coimbra. Faculdade de </a:t>
            </a:r>
            <a:r>
              <a:rPr lang="pt-PT" sz="2000" dirty="0" smtClean="0"/>
              <a:t>Letras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</p:txBody>
      </p:sp>
      <p:sp>
        <p:nvSpPr>
          <p:cNvPr id="4" name="Retângulo 3"/>
          <p:cNvSpPr/>
          <p:nvPr/>
        </p:nvSpPr>
        <p:spPr>
          <a:xfrm>
            <a:off x="518945" y="4011241"/>
            <a:ext cx="7810667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Quando o autor não está determinado, a entrada é feita pelo título (sempre escrito em itálico)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768982" y="5070918"/>
            <a:ext cx="7405430" cy="677108"/>
          </a:xfrm>
          <a:prstGeom prst="rect">
            <a:avLst/>
          </a:prstGeom>
          <a:noFill/>
          <a:ln w="28575">
            <a:solidFill>
              <a:srgbClr val="008E99"/>
            </a:solidFill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buNone/>
              <a:defRPr sz="4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  <a:p>
            <a:pPr algn="just"/>
            <a:r>
              <a:rPr lang="pt-PT" sz="2000" i="1" dirty="0"/>
              <a:t>Escultura</a:t>
            </a:r>
            <a:r>
              <a:rPr lang="pt-PT" sz="2000" dirty="0"/>
              <a:t>. (1981). Lisboa: Verbo.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</p:txBody>
      </p:sp>
      <p:sp>
        <p:nvSpPr>
          <p:cNvPr id="9" name="Seta para a esquerda 8">
            <a:hlinkClick r:id="rId3" action="ppaction://hlinksldjump"/>
          </p:cNvPr>
          <p:cNvSpPr/>
          <p:nvPr/>
        </p:nvSpPr>
        <p:spPr>
          <a:xfrm>
            <a:off x="302019" y="6104964"/>
            <a:ext cx="255914" cy="310123"/>
          </a:xfrm>
          <a:prstGeom prst="leftArrow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86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" y="-12787"/>
            <a:ext cx="8992379" cy="6870787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160060"/>
            <a:ext cx="7886700" cy="5205814"/>
          </a:xfrm>
        </p:spPr>
        <p:txBody>
          <a:bodyPr rtlCol="0">
            <a:noAutofit/>
          </a:bodyPr>
          <a:lstStyle/>
          <a:p>
            <a:pPr marL="0" indent="0" algn="ctr">
              <a:buNone/>
            </a:pPr>
            <a:r>
              <a:rPr lang="pt-PT" sz="2000" dirty="0"/>
              <a:t>Autor. (ano de edição). </a:t>
            </a:r>
            <a:r>
              <a:rPr lang="pt-PT" sz="2000" i="1" dirty="0"/>
              <a:t>Título</a:t>
            </a:r>
            <a:r>
              <a:rPr lang="pt-PT" sz="2000" dirty="0"/>
              <a:t> (nº de edição).</a:t>
            </a:r>
            <a:r>
              <a:rPr lang="pt-PT" sz="2000" b="1" dirty="0"/>
              <a:t> </a:t>
            </a:r>
            <a:r>
              <a:rPr lang="pt-PT" sz="2000" dirty="0"/>
              <a:t>Local de edição: Editora</a:t>
            </a:r>
            <a:r>
              <a:rPr lang="pt-PT" sz="2000" dirty="0" smtClean="0"/>
              <a:t>.</a:t>
            </a:r>
            <a:endParaRPr lang="pt-PT" sz="2000" dirty="0"/>
          </a:p>
        </p:txBody>
      </p:sp>
      <p:sp>
        <p:nvSpPr>
          <p:cNvPr id="10" name="Retângulo 9"/>
          <p:cNvSpPr/>
          <p:nvPr/>
        </p:nvSpPr>
        <p:spPr>
          <a:xfrm>
            <a:off x="442913" y="139092"/>
            <a:ext cx="803876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 smtClean="0"/>
              <a:t>Referências </a:t>
            </a:r>
            <a:r>
              <a:rPr lang="pt-PT" sz="2800" b="1" dirty="0" smtClean="0"/>
              <a:t>bibliográficas: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b="1" dirty="0" smtClean="0"/>
              <a:t>Livros</a:t>
            </a:r>
            <a:endParaRPr lang="pt-PT" sz="24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456" y="1871701"/>
            <a:ext cx="2871157" cy="4317064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77012" y="2233915"/>
            <a:ext cx="99377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89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Autor 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63494" y="1836416"/>
            <a:ext cx="1420813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89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Título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73899" y="4501601"/>
            <a:ext cx="118268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89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Ano de edição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28834" y="5099119"/>
            <a:ext cx="1243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89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Nº de edição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63425" y="2807759"/>
            <a:ext cx="9937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89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Editora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833654" y="3574621"/>
            <a:ext cx="11842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89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Local de edição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42913" y="5798293"/>
            <a:ext cx="4806010" cy="381000"/>
          </a:xfrm>
          <a:prstGeom prst="rect">
            <a:avLst/>
          </a:prstGeom>
          <a:noFill/>
          <a:ln w="25400" algn="ctr">
            <a:solidFill>
              <a:srgbClr val="089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Mota, A. (2007). </a:t>
            </a:r>
            <a:r>
              <a:rPr kumimoji="0" lang="pt-PT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Pedro Alecrim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(15.ª ed.). VNG: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Gailivro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129" name="AutoShape 9"/>
          <p:cNvCxnSpPr>
            <a:cxnSpLocks noChangeShapeType="1"/>
          </p:cNvCxnSpPr>
          <p:nvPr/>
        </p:nvCxnSpPr>
        <p:spPr bwMode="auto">
          <a:xfrm>
            <a:off x="3369469" y="1997977"/>
            <a:ext cx="2819296" cy="284155"/>
          </a:xfrm>
          <a:prstGeom prst="straightConnector1">
            <a:avLst/>
          </a:prstGeom>
          <a:noFill/>
          <a:ln w="25400" algn="ctr">
            <a:solidFill>
              <a:srgbClr val="089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6" name="AutoShape 9"/>
          <p:cNvCxnSpPr>
            <a:cxnSpLocks noChangeShapeType="1"/>
          </p:cNvCxnSpPr>
          <p:nvPr/>
        </p:nvCxnSpPr>
        <p:spPr bwMode="auto">
          <a:xfrm>
            <a:off x="3348180" y="2366541"/>
            <a:ext cx="2912899" cy="180935"/>
          </a:xfrm>
          <a:prstGeom prst="straightConnector1">
            <a:avLst/>
          </a:prstGeom>
          <a:noFill/>
          <a:ln w="25400" algn="ctr">
            <a:solidFill>
              <a:srgbClr val="089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8" name="AutoShape 9"/>
          <p:cNvCxnSpPr>
            <a:cxnSpLocks noChangeShapeType="1"/>
          </p:cNvCxnSpPr>
          <p:nvPr/>
        </p:nvCxnSpPr>
        <p:spPr bwMode="auto">
          <a:xfrm>
            <a:off x="3944042" y="3014225"/>
            <a:ext cx="3068395" cy="748392"/>
          </a:xfrm>
          <a:prstGeom prst="straightConnector1">
            <a:avLst/>
          </a:prstGeom>
          <a:noFill/>
          <a:ln w="25400" algn="ctr">
            <a:solidFill>
              <a:srgbClr val="089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0" name="AutoShape 9"/>
          <p:cNvCxnSpPr>
            <a:cxnSpLocks noChangeShapeType="1"/>
          </p:cNvCxnSpPr>
          <p:nvPr/>
        </p:nvCxnSpPr>
        <p:spPr bwMode="auto">
          <a:xfrm>
            <a:off x="4057200" y="3765440"/>
            <a:ext cx="3164770" cy="449159"/>
          </a:xfrm>
          <a:prstGeom prst="straightConnector1">
            <a:avLst/>
          </a:prstGeom>
          <a:noFill/>
          <a:ln w="25400" algn="ctr">
            <a:solidFill>
              <a:srgbClr val="089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3" name="AutoShape 9"/>
          <p:cNvCxnSpPr>
            <a:cxnSpLocks noChangeShapeType="1"/>
          </p:cNvCxnSpPr>
          <p:nvPr/>
        </p:nvCxnSpPr>
        <p:spPr bwMode="auto">
          <a:xfrm>
            <a:off x="4036299" y="5300446"/>
            <a:ext cx="2023217" cy="549319"/>
          </a:xfrm>
          <a:prstGeom prst="straightConnector1">
            <a:avLst/>
          </a:prstGeom>
          <a:noFill/>
          <a:ln w="25400" algn="ctr">
            <a:solidFill>
              <a:srgbClr val="089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4" name="AutoShape 9"/>
          <p:cNvCxnSpPr>
            <a:cxnSpLocks noChangeShapeType="1"/>
            <a:stCxn id="6" idx="3"/>
          </p:cNvCxnSpPr>
          <p:nvPr/>
        </p:nvCxnSpPr>
        <p:spPr bwMode="auto">
          <a:xfrm>
            <a:off x="4156587" y="4729407"/>
            <a:ext cx="3123770" cy="1068886"/>
          </a:xfrm>
          <a:prstGeom prst="straightConnector1">
            <a:avLst/>
          </a:prstGeom>
          <a:noFill/>
          <a:ln w="25400" algn="ctr">
            <a:solidFill>
              <a:srgbClr val="089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6446359" y="1622061"/>
            <a:ext cx="89535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Ficha técnica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113183"/>
            <a:ext cx="7886700" cy="781127"/>
          </a:xfrm>
        </p:spPr>
        <p:txBody>
          <a:bodyPr rtlCol="0">
            <a:normAutofit/>
          </a:bodyPr>
          <a:lstStyle/>
          <a:p>
            <a:pPr marL="355600" indent="-177800" algn="just" fontAlgn="auto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Esses elementos têm de ser ordenados. A norma </a:t>
            </a:r>
            <a:r>
              <a:rPr lang="pt-PT" sz="2200" b="1" dirty="0" smtClean="0"/>
              <a:t>mais comum </a:t>
            </a:r>
            <a:r>
              <a:rPr lang="pt-PT" sz="2200" dirty="0" smtClean="0"/>
              <a:t>é: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42912" y="203068"/>
            <a:ext cx="80387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Regras para as</a:t>
            </a:r>
            <a:r>
              <a:rPr lang="pt-PT" sz="2800" b="1" dirty="0" smtClean="0">
                <a:solidFill>
                  <a:srgbClr val="FF0000"/>
                </a:solidFill>
              </a:rPr>
              <a:t> </a:t>
            </a:r>
            <a:r>
              <a:rPr lang="pt-PT" sz="2800" b="1" dirty="0"/>
              <a:t>referências </a:t>
            </a:r>
            <a:r>
              <a:rPr lang="pt-PT" sz="2800" b="1" dirty="0" smtClean="0"/>
              <a:t>bibliográficas</a:t>
            </a:r>
            <a:endParaRPr lang="pt-PT" sz="2800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18" name="Marcador de Posição de Conteúdo 2"/>
          <p:cNvSpPr txBox="1">
            <a:spLocks/>
          </p:cNvSpPr>
          <p:nvPr/>
        </p:nvSpPr>
        <p:spPr>
          <a:xfrm>
            <a:off x="442912" y="1733266"/>
            <a:ext cx="7718449" cy="4510371"/>
          </a:xfrm>
          <a:prstGeom prst="rect">
            <a:avLst/>
          </a:prstGeom>
          <a:ln w="19050">
            <a:solidFill>
              <a:srgbClr val="009999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pt-PT" sz="800" dirty="0">
              <a:solidFill>
                <a:srgbClr val="008E99"/>
              </a:solidFill>
            </a:endParaRPr>
          </a:p>
          <a:p>
            <a:pPr marL="174625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PT" sz="2000" b="1" dirty="0" smtClean="0">
                <a:solidFill>
                  <a:srgbClr val="009999"/>
                </a:solidFill>
              </a:rPr>
              <a:t>1º</a:t>
            </a:r>
            <a:r>
              <a:rPr lang="pt-PT" sz="2000" b="1" dirty="0" smtClean="0"/>
              <a:t> </a:t>
            </a:r>
            <a:r>
              <a:rPr lang="pt-PT" sz="2000" dirty="0" smtClean="0"/>
              <a:t>o </a:t>
            </a:r>
            <a:r>
              <a:rPr lang="pt-PT" sz="2000" dirty="0" smtClean="0"/>
              <a:t>autor</a:t>
            </a:r>
            <a:endParaRPr lang="pt-PT" sz="2000" dirty="0"/>
          </a:p>
          <a:p>
            <a:pPr marL="174625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PT" sz="2000" b="1" dirty="0" smtClean="0">
                <a:solidFill>
                  <a:srgbClr val="009999"/>
                </a:solidFill>
              </a:rPr>
              <a:t>2º</a:t>
            </a:r>
            <a:r>
              <a:rPr lang="pt-PT" sz="2000" b="1" dirty="0" smtClean="0"/>
              <a:t> </a:t>
            </a:r>
            <a:r>
              <a:rPr lang="pt-PT" sz="2000" dirty="0" smtClean="0"/>
              <a:t>a </a:t>
            </a:r>
            <a:r>
              <a:rPr lang="pt-PT" sz="2000" dirty="0"/>
              <a:t>data de </a:t>
            </a:r>
            <a:r>
              <a:rPr lang="pt-PT" sz="2000" dirty="0" smtClean="0"/>
              <a:t>edição</a:t>
            </a:r>
            <a:endParaRPr lang="pt-PT" sz="2000" dirty="0"/>
          </a:p>
          <a:p>
            <a:pPr marL="174625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PT" sz="2000" b="1" dirty="0" smtClean="0">
                <a:solidFill>
                  <a:srgbClr val="009999"/>
                </a:solidFill>
              </a:rPr>
              <a:t>3º</a:t>
            </a:r>
            <a:r>
              <a:rPr lang="pt-PT" sz="2000" dirty="0" smtClean="0"/>
              <a:t> o título</a:t>
            </a:r>
          </a:p>
          <a:p>
            <a:pPr marL="174625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PT" sz="2000" b="1" dirty="0" smtClean="0">
                <a:solidFill>
                  <a:srgbClr val="009999"/>
                </a:solidFill>
              </a:rPr>
              <a:t>4º</a:t>
            </a:r>
            <a:r>
              <a:rPr lang="pt-PT" sz="2000" dirty="0" smtClean="0"/>
              <a:t> o </a:t>
            </a:r>
            <a:r>
              <a:rPr lang="pt-PT" sz="2000" dirty="0"/>
              <a:t>número de </a:t>
            </a:r>
            <a:r>
              <a:rPr lang="pt-PT" sz="2000" dirty="0" smtClean="0"/>
              <a:t>edição</a:t>
            </a:r>
            <a:endParaRPr lang="pt-PT" sz="1800" dirty="0"/>
          </a:p>
          <a:p>
            <a:pPr marL="174625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PT" sz="2000" b="1" dirty="0" smtClean="0">
                <a:solidFill>
                  <a:srgbClr val="009999"/>
                </a:solidFill>
              </a:rPr>
              <a:t>5º</a:t>
            </a:r>
            <a:r>
              <a:rPr lang="pt-PT" sz="2000" dirty="0" smtClean="0"/>
              <a:t> o </a:t>
            </a:r>
            <a:r>
              <a:rPr lang="pt-PT" sz="2000" dirty="0"/>
              <a:t>local de </a:t>
            </a:r>
            <a:r>
              <a:rPr lang="pt-PT" sz="2000" dirty="0" smtClean="0"/>
              <a:t>edição</a:t>
            </a:r>
            <a:endParaRPr lang="pt-PT" sz="2000" dirty="0"/>
          </a:p>
          <a:p>
            <a:pPr marL="174625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PT" sz="2000" b="1" dirty="0" smtClean="0">
                <a:solidFill>
                  <a:srgbClr val="009999"/>
                </a:solidFill>
              </a:rPr>
              <a:t>6º</a:t>
            </a:r>
            <a:r>
              <a:rPr lang="pt-PT" sz="2000" dirty="0" smtClean="0"/>
              <a:t> a editora</a:t>
            </a:r>
            <a:endParaRPr lang="pt-PT" sz="20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PT" sz="2000" dirty="0"/>
              <a:t>  Quando o documento é consultado </a:t>
            </a:r>
            <a:r>
              <a:rPr lang="pt-PT" sz="2000" i="1" dirty="0"/>
              <a:t>online</a:t>
            </a:r>
            <a:r>
              <a:rPr lang="pt-PT" sz="2000" dirty="0"/>
              <a:t> deve </a:t>
            </a:r>
            <a:r>
              <a:rPr lang="pt-PT" sz="2000" dirty="0" smtClean="0"/>
              <a:t>indicar-se, no final, </a:t>
            </a:r>
            <a:r>
              <a:rPr lang="pt-PT" sz="2000" dirty="0"/>
              <a:t>depois de “Disponível em”, o </a:t>
            </a:r>
            <a:r>
              <a:rPr lang="pt-PT" sz="2000" dirty="0" smtClean="0"/>
              <a:t>respetivo URL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12705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789" y="2525033"/>
            <a:ext cx="2492271" cy="3367419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441680" y="168786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Onde encontrar a informação | Livro</a:t>
            </a:r>
            <a:endParaRPr lang="pt-PT" sz="2800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19" name="CaixaDeTexto 18"/>
          <p:cNvSpPr txBox="1"/>
          <p:nvPr/>
        </p:nvSpPr>
        <p:spPr>
          <a:xfrm>
            <a:off x="927789" y="1353111"/>
            <a:ext cx="7401824" cy="707886"/>
          </a:xfrm>
          <a:prstGeom prst="rect">
            <a:avLst/>
          </a:prstGeom>
          <a:noFill/>
          <a:ln w="28575">
            <a:solidFill>
              <a:srgbClr val="089099"/>
            </a:solidFill>
          </a:ln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A </a:t>
            </a:r>
            <a:r>
              <a:rPr lang="pt-PT" sz="2000" dirty="0"/>
              <a:t>informação de que vamos precisar encontra-se, normalmente, na </a:t>
            </a:r>
            <a:r>
              <a:rPr lang="pt-PT" sz="2000" b="1" dirty="0"/>
              <a:t>capa</a:t>
            </a:r>
            <a:r>
              <a:rPr lang="pt-PT" sz="2000" dirty="0"/>
              <a:t>, na </a:t>
            </a:r>
            <a:r>
              <a:rPr lang="pt-PT" sz="2000" b="1" dirty="0"/>
              <a:t>folha de rosto </a:t>
            </a:r>
            <a:r>
              <a:rPr lang="pt-PT" sz="2000" dirty="0"/>
              <a:t>e na </a:t>
            </a:r>
            <a:r>
              <a:rPr lang="pt-PT" sz="2000" b="1" dirty="0"/>
              <a:t>ficha técnica</a:t>
            </a:r>
            <a:r>
              <a:rPr lang="pt-PT" sz="2000" dirty="0" smtClean="0"/>
              <a:t>.</a:t>
            </a:r>
            <a:endParaRPr lang="pt-PT" sz="2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835" y="2525034"/>
            <a:ext cx="2334172" cy="335892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781" y="2506929"/>
            <a:ext cx="2365832" cy="3377035"/>
          </a:xfrm>
          <a:prstGeom prst="rect">
            <a:avLst/>
          </a:prstGeom>
        </p:spPr>
      </p:pic>
      <p:sp>
        <p:nvSpPr>
          <p:cNvPr id="20" name="Seta para a esquerda 19">
            <a:hlinkClick r:id="rId6" action="ppaction://hlinksldjump"/>
          </p:cNvPr>
          <p:cNvSpPr/>
          <p:nvPr/>
        </p:nvSpPr>
        <p:spPr>
          <a:xfrm>
            <a:off x="302019" y="6104964"/>
            <a:ext cx="255914" cy="310123"/>
          </a:xfrm>
          <a:prstGeom prst="leftArrow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74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7" y="-12787"/>
            <a:ext cx="8992379" cy="6870787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3996096" y="2692781"/>
            <a:ext cx="4168586" cy="2187957"/>
            <a:chOff x="3996096" y="2692781"/>
            <a:chExt cx="4168586" cy="2187957"/>
          </a:xfrm>
        </p:grpSpPr>
        <p:pic>
          <p:nvPicPr>
            <p:cNvPr id="6149" name="Picture 5" descr="P1190065"/>
            <p:cNvPicPr>
              <a:picLocks noChangeAspect="1" noChangeArrowheads="1"/>
            </p:cNvPicPr>
            <p:nvPr/>
          </p:nvPicPr>
          <p:blipFill>
            <a:blip r:embed="rId3" cstate="print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1" t="44455" r="9042" b="7637"/>
            <a:stretch>
              <a:fillRect/>
            </a:stretch>
          </p:blipFill>
          <p:spPr bwMode="auto">
            <a:xfrm>
              <a:off x="6552603" y="3433653"/>
              <a:ext cx="1612079" cy="1447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6148" name="Picture 4" descr="P119006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096" y="2692781"/>
              <a:ext cx="3121326" cy="215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247775"/>
            <a:ext cx="7886700" cy="5118099"/>
          </a:xfrm>
        </p:spPr>
        <p:txBody>
          <a:bodyPr rtlCol="0">
            <a:noAutofit/>
          </a:bodyPr>
          <a:lstStyle/>
          <a:p>
            <a:pPr marL="0" indent="0" algn="ctr">
              <a:buNone/>
            </a:pPr>
            <a:r>
              <a:rPr lang="pt-PT" sz="1700" dirty="0"/>
              <a:t>Autor. (ano, mês). Título do artigo</a:t>
            </a:r>
            <a:r>
              <a:rPr lang="pt-PT" sz="1700" i="1" dirty="0"/>
              <a:t>.</a:t>
            </a:r>
            <a:r>
              <a:rPr lang="pt-PT" sz="1700" dirty="0"/>
              <a:t> </a:t>
            </a:r>
            <a:r>
              <a:rPr lang="pt-PT" sz="1700" i="1" dirty="0"/>
              <a:t>Título da publicação periódica</a:t>
            </a:r>
            <a:r>
              <a:rPr lang="pt-PT" sz="1700" dirty="0"/>
              <a:t>, volume (n.º), páginas. </a:t>
            </a:r>
          </a:p>
          <a:p>
            <a:pPr marL="0" indent="0">
              <a:buNone/>
            </a:pPr>
            <a:endParaRPr lang="pt-PT" sz="2400" dirty="0"/>
          </a:p>
          <a:p>
            <a:pPr marL="355600" indent="-177800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sp>
        <p:nvSpPr>
          <p:cNvPr id="10" name="Retângulo 9"/>
          <p:cNvSpPr/>
          <p:nvPr/>
        </p:nvSpPr>
        <p:spPr>
          <a:xfrm>
            <a:off x="442913" y="86597"/>
            <a:ext cx="803876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 smtClean="0"/>
              <a:t>Tipos de referências bibliográficas: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b="1" dirty="0" smtClean="0"/>
              <a:t>Publicações periódicas</a:t>
            </a:r>
            <a:endParaRPr lang="pt-PT" sz="2400" b="1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66692" y="2848760"/>
            <a:ext cx="99377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89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Autor 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7178" y="2101942"/>
            <a:ext cx="1897635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89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Título da publicação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77880" y="2304465"/>
            <a:ext cx="156745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89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Título do artigo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91334" y="1749203"/>
            <a:ext cx="1243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89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Número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192749" y="2106615"/>
            <a:ext cx="1475184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89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Data</a:t>
            </a:r>
            <a:r>
              <a:rPr kumimoji="0" lang="pt-PT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(ano e mês)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145338" y="5081576"/>
            <a:ext cx="11842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89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Páginas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42912" y="5907475"/>
            <a:ext cx="7627661" cy="381000"/>
          </a:xfrm>
          <a:prstGeom prst="rect">
            <a:avLst/>
          </a:prstGeom>
          <a:noFill/>
          <a:ln w="25400" algn="ctr">
            <a:solidFill>
              <a:srgbClr val="089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pt-PT" sz="1600" dirty="0"/>
              <a:t>Aguiar, J. (2014, fevereiro). Um génio raro. </a:t>
            </a:r>
            <a:r>
              <a:rPr lang="pt-PT" sz="1600" i="1" dirty="0" err="1"/>
              <a:t>Super</a:t>
            </a:r>
            <a:r>
              <a:rPr lang="pt-PT" sz="1600" i="1" dirty="0"/>
              <a:t> Interessante, </a:t>
            </a:r>
            <a:r>
              <a:rPr lang="pt-PT" sz="1600" dirty="0"/>
              <a:t>190,</a:t>
            </a:r>
            <a:r>
              <a:rPr lang="pt-PT" sz="1600" i="1" dirty="0"/>
              <a:t> </a:t>
            </a:r>
            <a:r>
              <a:rPr lang="pt-PT" sz="1600" dirty="0"/>
              <a:t>10-11. </a:t>
            </a:r>
          </a:p>
          <a:p>
            <a:r>
              <a:rPr lang="pt-PT" sz="1600" dirty="0"/>
              <a:t> </a:t>
            </a:r>
          </a:p>
        </p:txBody>
      </p:sp>
      <p:pic>
        <p:nvPicPr>
          <p:cNvPr id="6146" name="Picture 2" descr="P11900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5" r="-899" b="27956"/>
          <a:stretch>
            <a:fillRect/>
          </a:stretch>
        </p:blipFill>
        <p:spPr bwMode="auto">
          <a:xfrm>
            <a:off x="1981759" y="2123463"/>
            <a:ext cx="1747381" cy="158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147" name="Picture 3" descr="P1190057"/>
          <p:cNvPicPr>
            <a:picLocks noChangeAspect="1" noChangeArrowheads="1"/>
          </p:cNvPicPr>
          <p:nvPr/>
        </p:nvPicPr>
        <p:blipFill>
          <a:blip r:embed="rId6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1"/>
          <a:stretch>
            <a:fillRect/>
          </a:stretch>
        </p:blipFill>
        <p:spPr bwMode="auto">
          <a:xfrm>
            <a:off x="785940" y="2545149"/>
            <a:ext cx="1853824" cy="260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5129" name="AutoShape 9"/>
          <p:cNvCxnSpPr>
            <a:cxnSpLocks noChangeShapeType="1"/>
          </p:cNvCxnSpPr>
          <p:nvPr/>
        </p:nvCxnSpPr>
        <p:spPr bwMode="auto">
          <a:xfrm>
            <a:off x="548883" y="2475055"/>
            <a:ext cx="321391" cy="271566"/>
          </a:xfrm>
          <a:prstGeom prst="straightConnector1">
            <a:avLst/>
          </a:prstGeom>
          <a:noFill/>
          <a:ln w="25400" algn="ctr">
            <a:solidFill>
              <a:srgbClr val="089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7" name="AutoShape 9"/>
          <p:cNvCxnSpPr>
            <a:cxnSpLocks noChangeShapeType="1"/>
          </p:cNvCxnSpPr>
          <p:nvPr/>
        </p:nvCxnSpPr>
        <p:spPr bwMode="auto">
          <a:xfrm>
            <a:off x="7679708" y="3144427"/>
            <a:ext cx="57767" cy="991294"/>
          </a:xfrm>
          <a:prstGeom prst="straightConnector1">
            <a:avLst/>
          </a:prstGeom>
          <a:noFill/>
          <a:ln w="25400" algn="ctr">
            <a:solidFill>
              <a:srgbClr val="089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9" name="AutoShape 9"/>
          <p:cNvCxnSpPr>
            <a:cxnSpLocks noChangeShapeType="1"/>
          </p:cNvCxnSpPr>
          <p:nvPr/>
        </p:nvCxnSpPr>
        <p:spPr bwMode="auto">
          <a:xfrm flipH="1">
            <a:off x="4921520" y="2497079"/>
            <a:ext cx="681158" cy="291835"/>
          </a:xfrm>
          <a:prstGeom prst="straightConnector1">
            <a:avLst/>
          </a:prstGeom>
          <a:noFill/>
          <a:ln w="25400" algn="ctr">
            <a:solidFill>
              <a:srgbClr val="089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32" name="AutoShape 9"/>
          <p:cNvCxnSpPr>
            <a:cxnSpLocks noChangeShapeType="1"/>
          </p:cNvCxnSpPr>
          <p:nvPr/>
        </p:nvCxnSpPr>
        <p:spPr bwMode="auto">
          <a:xfrm flipH="1">
            <a:off x="3254510" y="2357823"/>
            <a:ext cx="924100" cy="235389"/>
          </a:xfrm>
          <a:prstGeom prst="straightConnector1">
            <a:avLst/>
          </a:prstGeom>
          <a:noFill/>
          <a:ln w="25400" algn="ctr">
            <a:solidFill>
              <a:srgbClr val="089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34" name="AutoShape 9"/>
          <p:cNvCxnSpPr>
            <a:cxnSpLocks noChangeShapeType="1"/>
          </p:cNvCxnSpPr>
          <p:nvPr/>
        </p:nvCxnSpPr>
        <p:spPr bwMode="auto">
          <a:xfrm flipH="1">
            <a:off x="3267075" y="1973648"/>
            <a:ext cx="873071" cy="445702"/>
          </a:xfrm>
          <a:prstGeom prst="straightConnector1">
            <a:avLst/>
          </a:prstGeom>
          <a:noFill/>
          <a:ln w="25400" algn="ctr">
            <a:solidFill>
              <a:srgbClr val="089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37" name="AutoShape 9"/>
          <p:cNvCxnSpPr>
            <a:cxnSpLocks noChangeShapeType="1"/>
          </p:cNvCxnSpPr>
          <p:nvPr/>
        </p:nvCxnSpPr>
        <p:spPr bwMode="auto">
          <a:xfrm flipV="1">
            <a:off x="7726166" y="4842851"/>
            <a:ext cx="11309" cy="278301"/>
          </a:xfrm>
          <a:prstGeom prst="straightConnector1">
            <a:avLst/>
          </a:prstGeom>
          <a:noFill/>
          <a:ln w="25400" algn="ctr">
            <a:solidFill>
              <a:srgbClr val="089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982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836952"/>
            <a:ext cx="7886700" cy="5406685"/>
          </a:xfrm>
        </p:spPr>
        <p:txBody>
          <a:bodyPr rtlCol="0">
            <a:normAutofit/>
          </a:bodyPr>
          <a:lstStyle/>
          <a:p>
            <a:endParaRPr lang="pt-PT" sz="2400" dirty="0"/>
          </a:p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None/>
              <a:defRPr/>
            </a:pPr>
            <a:endParaRPr lang="pt-PT" sz="24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70354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Onde encontrar </a:t>
            </a:r>
            <a:r>
              <a:rPr lang="pt-PT" sz="2800" b="1" dirty="0"/>
              <a:t>a </a:t>
            </a:r>
            <a:r>
              <a:rPr lang="pt-PT" sz="2800" b="1" dirty="0" smtClean="0"/>
              <a:t>informação | Publicação periódica</a:t>
            </a:r>
            <a:endParaRPr lang="pt-PT" sz="2800" dirty="0"/>
          </a:p>
        </p:txBody>
      </p:sp>
      <p:grpSp>
        <p:nvGrpSpPr>
          <p:cNvPr id="4" name="Grupo 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19" name="CaixaDeTexto 18"/>
          <p:cNvSpPr txBox="1"/>
          <p:nvPr/>
        </p:nvSpPr>
        <p:spPr>
          <a:xfrm>
            <a:off x="927789" y="1300827"/>
            <a:ext cx="7401824" cy="707886"/>
          </a:xfrm>
          <a:prstGeom prst="rect">
            <a:avLst/>
          </a:prstGeom>
          <a:noFill/>
          <a:ln w="28575">
            <a:solidFill>
              <a:srgbClr val="089099"/>
            </a:solidFill>
          </a:ln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A </a:t>
            </a:r>
            <a:r>
              <a:rPr lang="pt-PT" sz="2000" dirty="0"/>
              <a:t>informação encontra-se, habitualmente, na </a:t>
            </a:r>
            <a:r>
              <a:rPr lang="pt-PT" sz="2000" b="1" dirty="0"/>
              <a:t>capa</a:t>
            </a:r>
            <a:r>
              <a:rPr lang="pt-PT" sz="2000" dirty="0"/>
              <a:t>, na </a:t>
            </a:r>
            <a:r>
              <a:rPr lang="pt-PT" sz="2000" b="1" dirty="0"/>
              <a:t>ficha técnica </a:t>
            </a:r>
            <a:r>
              <a:rPr lang="pt-PT" sz="2000" dirty="0"/>
              <a:t>e nas </a:t>
            </a:r>
            <a:r>
              <a:rPr lang="pt-PT" sz="2000" b="1" dirty="0"/>
              <a:t>páginas </a:t>
            </a:r>
            <a:r>
              <a:rPr lang="pt-PT" sz="2000" b="1" dirty="0" smtClean="0"/>
              <a:t>respetivas</a:t>
            </a:r>
            <a:r>
              <a:rPr lang="pt-PT" sz="2000" dirty="0"/>
              <a:t> 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89" y="2531919"/>
            <a:ext cx="2179886" cy="289036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035" y="2531919"/>
            <a:ext cx="2143954" cy="289036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7538" y="2531919"/>
            <a:ext cx="2167775" cy="2890368"/>
          </a:xfrm>
          <a:prstGeom prst="rect">
            <a:avLst/>
          </a:prstGeom>
        </p:spPr>
      </p:pic>
      <p:sp>
        <p:nvSpPr>
          <p:cNvPr id="20" name="Seta para a esquerda 19">
            <a:hlinkClick r:id="rId6" action="ppaction://hlinksldjump"/>
          </p:cNvPr>
          <p:cNvSpPr/>
          <p:nvPr/>
        </p:nvSpPr>
        <p:spPr>
          <a:xfrm>
            <a:off x="302019" y="6104964"/>
            <a:ext cx="255914" cy="310123"/>
          </a:xfrm>
          <a:prstGeom prst="leftArrow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26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" y="-12787"/>
            <a:ext cx="8992379" cy="6870787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209675"/>
            <a:ext cx="7886700" cy="5156199"/>
          </a:xfrm>
        </p:spPr>
        <p:txBody>
          <a:bodyPr rtlCol="0">
            <a:noAutofit/>
          </a:bodyPr>
          <a:lstStyle/>
          <a:p>
            <a:pPr marL="0" indent="0" algn="ctr">
              <a:buNone/>
            </a:pPr>
            <a:r>
              <a:rPr lang="pt-PT" sz="1660" dirty="0"/>
              <a:t>Autor (função). (Ano de edição) </a:t>
            </a:r>
            <a:r>
              <a:rPr lang="pt-PT" sz="1660" i="1" dirty="0"/>
              <a:t>Título</a:t>
            </a:r>
            <a:r>
              <a:rPr lang="pt-PT" sz="1660" dirty="0"/>
              <a:t> [suporte do documento].</a:t>
            </a:r>
            <a:r>
              <a:rPr lang="pt-PT" sz="1660" b="1" dirty="0"/>
              <a:t> </a:t>
            </a:r>
            <a:r>
              <a:rPr lang="pt-PT" sz="1660" dirty="0"/>
              <a:t>Local de edição</a:t>
            </a:r>
            <a:r>
              <a:rPr lang="pt-PT" sz="1660" b="1" dirty="0"/>
              <a:t>: </a:t>
            </a:r>
            <a:r>
              <a:rPr lang="pt-PT" sz="1660" dirty="0"/>
              <a:t>Editora.</a:t>
            </a:r>
          </a:p>
          <a:p>
            <a:pPr marL="0" indent="0">
              <a:buNone/>
            </a:pPr>
            <a:endParaRPr lang="pt-PT" sz="1800" dirty="0"/>
          </a:p>
          <a:p>
            <a:pPr marL="0" indent="0">
              <a:buNone/>
            </a:pPr>
            <a:endParaRPr lang="pt-PT" sz="2400" dirty="0"/>
          </a:p>
          <a:p>
            <a:pPr marL="355600" indent="-177800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sp>
        <p:nvSpPr>
          <p:cNvPr id="10" name="Retângulo 9"/>
          <p:cNvSpPr/>
          <p:nvPr/>
        </p:nvSpPr>
        <p:spPr>
          <a:xfrm>
            <a:off x="442912" y="138674"/>
            <a:ext cx="803876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 smtClean="0"/>
              <a:t>Tipos de referências bibliográficas: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b="1" dirty="0" smtClean="0"/>
              <a:t>Documentos com imagens e som</a:t>
            </a:r>
            <a:endParaRPr lang="pt-PT" sz="2400" b="1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35909" y="1784705"/>
            <a:ext cx="1545199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89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Autores e função 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67655" y="1601550"/>
            <a:ext cx="892944" cy="43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89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Título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989416" y="4849385"/>
            <a:ext cx="12430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89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Editora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173244" y="2105411"/>
            <a:ext cx="1342458" cy="32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89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</a:t>
            </a:r>
            <a:r>
              <a:rPr kumimoji="0" lang="pt-PT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 de edição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42912" y="5798293"/>
            <a:ext cx="7627661" cy="381000"/>
          </a:xfrm>
          <a:prstGeom prst="rect">
            <a:avLst/>
          </a:prstGeom>
          <a:noFill/>
          <a:ln w="25400" algn="ctr">
            <a:solidFill>
              <a:srgbClr val="089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pt-PT" sz="1600" dirty="0" err="1"/>
              <a:t>Browning</a:t>
            </a:r>
            <a:r>
              <a:rPr lang="pt-PT" sz="1600" dirty="0"/>
              <a:t>, B. (Realizador). (2007). </a:t>
            </a:r>
            <a:r>
              <a:rPr lang="pt-PT" sz="1600" i="1" dirty="0"/>
              <a:t>Amigos do peito</a:t>
            </a:r>
            <a:r>
              <a:rPr lang="pt-PT" sz="1600" dirty="0"/>
              <a:t> [DVD]. (s/l): </a:t>
            </a:r>
            <a:r>
              <a:rPr lang="pt-PT" sz="1600" dirty="0" err="1"/>
              <a:t>Flaminia</a:t>
            </a:r>
            <a:r>
              <a:rPr lang="pt-PT" sz="1600" dirty="0"/>
              <a:t>. </a:t>
            </a:r>
          </a:p>
          <a:p>
            <a:r>
              <a:rPr lang="pt-PT" sz="1600" dirty="0"/>
              <a:t> </a:t>
            </a:r>
          </a:p>
          <a:p>
            <a:endParaRPr lang="pt-PT" sz="1600" dirty="0"/>
          </a:p>
          <a:p>
            <a:r>
              <a:rPr lang="pt-PT" sz="1600" dirty="0"/>
              <a:t> </a:t>
            </a:r>
          </a:p>
        </p:txBody>
      </p:sp>
      <p:pic>
        <p:nvPicPr>
          <p:cNvPr id="1026" name="Picture 2" descr="P1190049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0" y="1745190"/>
            <a:ext cx="1481839" cy="204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686" y="2329445"/>
            <a:ext cx="1396577" cy="1955208"/>
          </a:xfrm>
          <a:prstGeom prst="rect">
            <a:avLst/>
          </a:prstGeom>
        </p:spPr>
      </p:pic>
      <p:cxnSp>
        <p:nvCxnSpPr>
          <p:cNvPr id="32" name="AutoShape 9"/>
          <p:cNvCxnSpPr>
            <a:cxnSpLocks noChangeShapeType="1"/>
          </p:cNvCxnSpPr>
          <p:nvPr/>
        </p:nvCxnSpPr>
        <p:spPr bwMode="auto">
          <a:xfrm flipH="1">
            <a:off x="1562261" y="1878985"/>
            <a:ext cx="925143" cy="243787"/>
          </a:xfrm>
          <a:prstGeom prst="straightConnector1">
            <a:avLst/>
          </a:prstGeom>
          <a:noFill/>
          <a:ln w="25400" algn="ctr">
            <a:solidFill>
              <a:srgbClr val="089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grpSp>
        <p:nvGrpSpPr>
          <p:cNvPr id="23" name="Grupo 22"/>
          <p:cNvGrpSpPr/>
          <p:nvPr/>
        </p:nvGrpSpPr>
        <p:grpSpPr>
          <a:xfrm>
            <a:off x="4425310" y="2164168"/>
            <a:ext cx="3238095" cy="2742994"/>
            <a:chOff x="4295967" y="2638091"/>
            <a:chExt cx="3238095" cy="2742994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5967" y="3181085"/>
              <a:ext cx="3238095" cy="2200000"/>
            </a:xfrm>
            <a:prstGeom prst="rect">
              <a:avLst/>
            </a:prstGeom>
          </p:spPr>
        </p:pic>
        <p:grpSp>
          <p:nvGrpSpPr>
            <p:cNvPr id="22" name="Grupo 21"/>
            <p:cNvGrpSpPr/>
            <p:nvPr/>
          </p:nvGrpSpPr>
          <p:grpSpPr>
            <a:xfrm>
              <a:off x="5169931" y="2638091"/>
              <a:ext cx="1273236" cy="908331"/>
              <a:chOff x="5169931" y="2638091"/>
              <a:chExt cx="1273236" cy="908331"/>
            </a:xfrm>
          </p:grpSpPr>
          <p:cxnSp>
            <p:nvCxnSpPr>
              <p:cNvPr id="34" name="AutoShape 9"/>
              <p:cNvCxnSpPr>
                <a:cxnSpLocks noChangeShapeType="1"/>
              </p:cNvCxnSpPr>
              <p:nvPr/>
            </p:nvCxnSpPr>
            <p:spPr bwMode="auto">
              <a:xfrm flipH="1">
                <a:off x="5717345" y="2848760"/>
                <a:ext cx="725822" cy="697662"/>
              </a:xfrm>
              <a:prstGeom prst="straightConnector1">
                <a:avLst/>
              </a:prstGeom>
              <a:noFill/>
              <a:ln w="25400" algn="ctr">
                <a:solidFill>
                  <a:srgbClr val="089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AutoShape 9"/>
              <p:cNvCxnSpPr>
                <a:cxnSpLocks noChangeShapeType="1"/>
              </p:cNvCxnSpPr>
              <p:nvPr/>
            </p:nvCxnSpPr>
            <p:spPr bwMode="auto">
              <a:xfrm flipH="1">
                <a:off x="5169931" y="2638091"/>
                <a:ext cx="288006" cy="677136"/>
              </a:xfrm>
              <a:prstGeom prst="straightConnector1">
                <a:avLst/>
              </a:prstGeom>
              <a:noFill/>
              <a:ln w="25400" algn="ctr">
                <a:solidFill>
                  <a:srgbClr val="089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29" name="AutoShape 9"/>
          <p:cNvCxnSpPr>
            <a:cxnSpLocks noChangeShapeType="1"/>
          </p:cNvCxnSpPr>
          <p:nvPr/>
        </p:nvCxnSpPr>
        <p:spPr bwMode="auto">
          <a:xfrm flipV="1">
            <a:off x="3951501" y="4742693"/>
            <a:ext cx="1988941" cy="321588"/>
          </a:xfrm>
          <a:prstGeom prst="straightConnector1">
            <a:avLst/>
          </a:prstGeom>
          <a:noFill/>
          <a:ln w="25400" algn="ctr">
            <a:solidFill>
              <a:srgbClr val="089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36" name="AutoShape 9"/>
          <p:cNvCxnSpPr>
            <a:cxnSpLocks noChangeShapeType="1"/>
          </p:cNvCxnSpPr>
          <p:nvPr/>
        </p:nvCxnSpPr>
        <p:spPr bwMode="auto">
          <a:xfrm flipH="1" flipV="1">
            <a:off x="6343650" y="3965051"/>
            <a:ext cx="228861" cy="989414"/>
          </a:xfrm>
          <a:prstGeom prst="straightConnector1">
            <a:avLst/>
          </a:prstGeom>
          <a:noFill/>
          <a:ln w="25400" algn="ctr">
            <a:solidFill>
              <a:srgbClr val="089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5846688" y="4954464"/>
            <a:ext cx="193024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89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Suporte do documento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2748519" y="5116241"/>
            <a:ext cx="206160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89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(Não apresenta local de edição)</a:t>
            </a: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386263" y="2421632"/>
            <a:ext cx="89535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Ficha técnica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03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113183"/>
            <a:ext cx="7886700" cy="5130454"/>
          </a:xfrm>
        </p:spPr>
        <p:txBody>
          <a:bodyPr rtlCol="0">
            <a:normAutofit/>
          </a:bodyPr>
          <a:lstStyle/>
          <a:p>
            <a:endParaRPr lang="pt-PT" sz="2400" dirty="0"/>
          </a:p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None/>
              <a:defRPr/>
            </a:pPr>
            <a:endParaRPr lang="pt-PT" sz="24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28291"/>
            <a:ext cx="8038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4075" indent="-4664075" algn="ctr">
              <a:defRPr/>
            </a:pPr>
            <a:r>
              <a:rPr lang="pt-PT" sz="2800" b="1" dirty="0" smtClean="0"/>
              <a:t>Onde encontrar </a:t>
            </a:r>
            <a:r>
              <a:rPr lang="pt-PT" sz="2800" b="1" dirty="0"/>
              <a:t>a </a:t>
            </a:r>
            <a:r>
              <a:rPr lang="pt-PT" sz="2800" b="1" dirty="0" smtClean="0"/>
              <a:t>informação | </a:t>
            </a:r>
            <a:r>
              <a:rPr lang="pt-PT" sz="2000" b="1" dirty="0"/>
              <a:t>Documentos com imagens em movimento e com som 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19" name="CaixaDeTexto 18"/>
          <p:cNvSpPr txBox="1"/>
          <p:nvPr/>
        </p:nvSpPr>
        <p:spPr>
          <a:xfrm>
            <a:off x="927789" y="1298695"/>
            <a:ext cx="7401824" cy="707886"/>
          </a:xfrm>
          <a:prstGeom prst="rect">
            <a:avLst/>
          </a:prstGeom>
          <a:noFill/>
          <a:ln w="28575">
            <a:solidFill>
              <a:srgbClr val="089099"/>
            </a:solidFill>
          </a:ln>
        </p:spPr>
        <p:txBody>
          <a:bodyPr wrap="square" rtlCol="0">
            <a:spAutoFit/>
          </a:bodyPr>
          <a:lstStyle/>
          <a:p>
            <a:r>
              <a:rPr lang="pt-PT" sz="2000" dirty="0"/>
              <a:t>A informação encontra-se na </a:t>
            </a:r>
            <a:r>
              <a:rPr lang="pt-PT" sz="2000" b="1" dirty="0"/>
              <a:t>capa</a:t>
            </a:r>
            <a:r>
              <a:rPr lang="pt-PT" sz="2000" dirty="0"/>
              <a:t> e na </a:t>
            </a:r>
            <a:r>
              <a:rPr lang="pt-PT" sz="2000" b="1" dirty="0"/>
              <a:t>ficha técnica </a:t>
            </a:r>
            <a:r>
              <a:rPr lang="pt-PT" sz="2000" dirty="0"/>
              <a:t>ou mesmo no </a:t>
            </a:r>
            <a:r>
              <a:rPr lang="pt-PT" sz="2000" b="1" dirty="0"/>
              <a:t>próprio documento</a:t>
            </a:r>
            <a:r>
              <a:rPr lang="pt-PT" sz="2000" dirty="0" smtClean="0"/>
              <a:t>.</a:t>
            </a:r>
            <a:r>
              <a:rPr lang="pt-PT" sz="2000" dirty="0"/>
              <a:t> 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61" y="2286926"/>
            <a:ext cx="2877234" cy="396174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59" y="2291959"/>
            <a:ext cx="2838160" cy="3961742"/>
          </a:xfrm>
          <a:prstGeom prst="rect">
            <a:avLst/>
          </a:prstGeom>
        </p:spPr>
      </p:pic>
      <p:sp>
        <p:nvSpPr>
          <p:cNvPr id="20" name="Seta para a esquerda 19">
            <a:hlinkClick r:id="rId5" action="ppaction://hlinksldjump"/>
          </p:cNvPr>
          <p:cNvSpPr/>
          <p:nvPr/>
        </p:nvSpPr>
        <p:spPr>
          <a:xfrm>
            <a:off x="302019" y="6104964"/>
            <a:ext cx="255914" cy="310123"/>
          </a:xfrm>
          <a:prstGeom prst="leftArrow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592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" y="-12787"/>
            <a:ext cx="8992379" cy="6870787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078533"/>
            <a:ext cx="7886700" cy="5287341"/>
          </a:xfrm>
        </p:spPr>
        <p:txBody>
          <a:bodyPr rtlCol="0">
            <a:noAutofit/>
          </a:bodyPr>
          <a:lstStyle/>
          <a:p>
            <a:pPr marL="0" indent="0" algn="ctr">
              <a:buNone/>
            </a:pPr>
            <a:r>
              <a:rPr lang="pt-PT" sz="1800" dirty="0"/>
              <a:t>Autor. (ano de publicação). </a:t>
            </a:r>
            <a:r>
              <a:rPr lang="pt-PT" sz="1800" i="1" dirty="0"/>
              <a:t>Título</a:t>
            </a:r>
            <a:r>
              <a:rPr lang="pt-PT" sz="1800" dirty="0"/>
              <a:t>.</a:t>
            </a:r>
            <a:r>
              <a:rPr lang="pt-PT" sz="1800" b="1" dirty="0"/>
              <a:t> </a:t>
            </a:r>
            <a:r>
              <a:rPr lang="pt-PT" sz="1800" dirty="0"/>
              <a:t>Disponível em URL do documento</a:t>
            </a:r>
          </a:p>
          <a:p>
            <a:pPr marL="0" indent="0">
              <a:buNone/>
            </a:pPr>
            <a:r>
              <a:rPr lang="pt-PT" sz="1800" dirty="0"/>
              <a:t> </a:t>
            </a:r>
          </a:p>
          <a:p>
            <a:pPr marL="0" indent="0">
              <a:buNone/>
            </a:pPr>
            <a:endParaRPr lang="pt-PT" sz="2400" dirty="0"/>
          </a:p>
          <a:p>
            <a:pPr marL="355600" indent="-177800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sp>
        <p:nvSpPr>
          <p:cNvPr id="10" name="Retângulo 9"/>
          <p:cNvSpPr/>
          <p:nvPr/>
        </p:nvSpPr>
        <p:spPr>
          <a:xfrm>
            <a:off x="442913" y="86597"/>
            <a:ext cx="803876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 smtClean="0"/>
              <a:t>Tipos de referências bibliográficas: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b="1" dirty="0" smtClean="0"/>
              <a:t>Páginas </a:t>
            </a:r>
            <a:r>
              <a:rPr lang="pt-PT" sz="2400" b="1" i="1" dirty="0" smtClean="0"/>
              <a:t>Web</a:t>
            </a:r>
            <a:endParaRPr lang="pt-PT" sz="2400" b="1" i="1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53081" y="2419831"/>
            <a:ext cx="806136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89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Autor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25880" y="1737409"/>
            <a:ext cx="892944" cy="43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89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Título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492934" y="2470485"/>
            <a:ext cx="1792722" cy="32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89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(Sem data de publicação)</a:t>
            </a: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83680" y="5364385"/>
            <a:ext cx="7627661" cy="805019"/>
          </a:xfrm>
          <a:prstGeom prst="rect">
            <a:avLst/>
          </a:prstGeom>
          <a:noFill/>
          <a:ln w="25400" algn="ctr">
            <a:solidFill>
              <a:srgbClr val="089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pt-PT" sz="1600" dirty="0"/>
              <a:t>Otero, S. (s/d). </a:t>
            </a:r>
            <a:r>
              <a:rPr lang="pt-PT" sz="1600" i="1" dirty="0"/>
              <a:t>O estudo dos fósseis e a evolução da vida</a:t>
            </a:r>
            <a:r>
              <a:rPr lang="pt-PT" sz="1600" dirty="0"/>
              <a:t>. Disponível em http://naturlink.sapo.pt/Natureza-e-Ambiente/Interessante/content/O-estudo-dos-fosseis-e-a-evolucao-da-vida?bl=1&amp;viewall=true</a:t>
            </a:r>
          </a:p>
          <a:p>
            <a:r>
              <a:rPr lang="pt-PT" sz="1600" dirty="0"/>
              <a:t> </a:t>
            </a:r>
          </a:p>
          <a:p>
            <a:r>
              <a:rPr lang="pt-PT" sz="1600" dirty="0"/>
              <a:t> </a:t>
            </a:r>
          </a:p>
          <a:p>
            <a:endParaRPr lang="pt-PT" sz="1600" dirty="0"/>
          </a:p>
          <a:p>
            <a:r>
              <a:rPr lang="pt-PT" sz="1600" dirty="0"/>
              <a:t> </a:t>
            </a: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6475402" y="1879604"/>
            <a:ext cx="193024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89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URL do documento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b="5968"/>
          <a:stretch/>
        </p:blipFill>
        <p:spPr>
          <a:xfrm>
            <a:off x="1978211" y="1534793"/>
            <a:ext cx="4067850" cy="3246758"/>
          </a:xfrm>
          <a:prstGeom prst="rect">
            <a:avLst/>
          </a:prstGeom>
        </p:spPr>
      </p:pic>
      <p:cxnSp>
        <p:nvCxnSpPr>
          <p:cNvPr id="32" name="AutoShape 9"/>
          <p:cNvCxnSpPr>
            <a:cxnSpLocks noChangeShapeType="1"/>
          </p:cNvCxnSpPr>
          <p:nvPr/>
        </p:nvCxnSpPr>
        <p:spPr bwMode="auto">
          <a:xfrm>
            <a:off x="1580662" y="2008377"/>
            <a:ext cx="991088" cy="1046441"/>
          </a:xfrm>
          <a:prstGeom prst="straightConnector1">
            <a:avLst/>
          </a:prstGeom>
          <a:noFill/>
          <a:ln w="25400" algn="ctr">
            <a:solidFill>
              <a:srgbClr val="089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9" name="AutoShape 9"/>
          <p:cNvCxnSpPr>
            <a:cxnSpLocks noChangeShapeType="1"/>
          </p:cNvCxnSpPr>
          <p:nvPr/>
        </p:nvCxnSpPr>
        <p:spPr bwMode="auto">
          <a:xfrm>
            <a:off x="1580662" y="2726251"/>
            <a:ext cx="833337" cy="534949"/>
          </a:xfrm>
          <a:prstGeom prst="straightConnector1">
            <a:avLst/>
          </a:prstGeom>
          <a:noFill/>
          <a:ln w="25400" algn="ctr">
            <a:solidFill>
              <a:srgbClr val="089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36" name="AutoShape 9"/>
          <p:cNvCxnSpPr>
            <a:cxnSpLocks noChangeShapeType="1"/>
          </p:cNvCxnSpPr>
          <p:nvPr/>
        </p:nvCxnSpPr>
        <p:spPr bwMode="auto">
          <a:xfrm flipH="1" flipV="1">
            <a:off x="5834378" y="1636117"/>
            <a:ext cx="1109348" cy="243488"/>
          </a:xfrm>
          <a:prstGeom prst="straightConnector1">
            <a:avLst/>
          </a:prstGeom>
          <a:noFill/>
          <a:ln w="25400" algn="ctr">
            <a:solidFill>
              <a:srgbClr val="089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9690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763" y="1843088"/>
            <a:ext cx="9139237" cy="2828925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20" name="Retângulo 19"/>
          <p:cNvSpPr/>
          <p:nvPr/>
        </p:nvSpPr>
        <p:spPr bwMode="auto">
          <a:xfrm>
            <a:off x="0" y="654657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kern="0" spc="650" dirty="0">
                <a:latin typeface="+mn-lt"/>
                <a:cs typeface="+mn-cs"/>
              </a:rPr>
              <a:t>Literacias na escola: formar os parceiros da biblioteca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1588" y="2382838"/>
            <a:ext cx="9142412" cy="1712912"/>
          </a:xfrm>
        </p:spPr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pt-PT" sz="4000" b="1" dirty="0">
                <a:solidFill>
                  <a:schemeClr val="bg1">
                    <a:lumMod val="95000"/>
                  </a:schemeClr>
                </a:solidFill>
              </a:rPr>
              <a:t>A norma APA (</a:t>
            </a:r>
            <a:r>
              <a:rPr lang="pt-PT" sz="4000" b="1" dirty="0" smtClean="0">
                <a:solidFill>
                  <a:schemeClr val="bg1">
                    <a:lumMod val="95000"/>
                  </a:schemeClr>
                </a:solidFill>
              </a:rPr>
              <a:t>6.ª </a:t>
            </a:r>
            <a:r>
              <a:rPr lang="pt-PT" sz="4000" b="1" dirty="0">
                <a:solidFill>
                  <a:schemeClr val="bg1">
                    <a:lumMod val="95000"/>
                  </a:schemeClr>
                </a:solidFill>
              </a:rPr>
              <a:t>ed</a:t>
            </a:r>
            <a:r>
              <a:rPr lang="pt-PT" sz="4000" b="1" dirty="0" smtClean="0">
                <a:solidFill>
                  <a:schemeClr val="bg1">
                    <a:lumMod val="95000"/>
                  </a:schemeClr>
                </a:solidFill>
              </a:rPr>
              <a:t>.)</a:t>
            </a:r>
            <a:endParaRPr lang="pt-PT" sz="4000" b="1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r>
              <a:rPr lang="pt-PT" sz="1400" smtClean="0">
                <a:solidFill>
                  <a:schemeClr val="bg1"/>
                </a:solidFill>
              </a:rPr>
              <a:t>APA </a:t>
            </a:r>
            <a:r>
              <a:rPr lang="pt-PT" sz="1400" dirty="0">
                <a:solidFill>
                  <a:schemeClr val="bg1"/>
                </a:solidFill>
              </a:rPr>
              <a:t>- </a:t>
            </a:r>
            <a:r>
              <a:rPr lang="pt-PT" sz="1400" dirty="0" err="1">
                <a:solidFill>
                  <a:schemeClr val="bg1"/>
                </a:solidFill>
              </a:rPr>
              <a:t>American</a:t>
            </a:r>
            <a:r>
              <a:rPr lang="pt-PT" sz="1400" dirty="0">
                <a:solidFill>
                  <a:schemeClr val="bg1"/>
                </a:solidFill>
              </a:rPr>
              <a:t> </a:t>
            </a:r>
            <a:r>
              <a:rPr lang="pt-PT" sz="1400" dirty="0" err="1">
                <a:solidFill>
                  <a:schemeClr val="bg1"/>
                </a:solidFill>
              </a:rPr>
              <a:t>Psychological</a:t>
            </a:r>
            <a:r>
              <a:rPr lang="pt-PT" sz="1400" dirty="0">
                <a:solidFill>
                  <a:schemeClr val="bg1"/>
                </a:solidFill>
              </a:rPr>
              <a:t> </a:t>
            </a:r>
            <a:r>
              <a:rPr lang="pt-PT" sz="1400" dirty="0" err="1">
                <a:solidFill>
                  <a:schemeClr val="bg1"/>
                </a:solidFill>
              </a:rPr>
              <a:t>Association</a:t>
            </a:r>
            <a:endParaRPr lang="pt-PT" sz="1400" dirty="0">
              <a:solidFill>
                <a:schemeClr val="bg1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0" y="234950"/>
            <a:ext cx="9143999" cy="65840"/>
            <a:chOff x="0" y="234950"/>
            <a:chExt cx="9143999" cy="65840"/>
          </a:xfrm>
        </p:grpSpPr>
        <p:sp>
          <p:nvSpPr>
            <p:cNvPr id="12" name="Retângulo 11"/>
            <p:cNvSpPr/>
            <p:nvPr/>
          </p:nvSpPr>
          <p:spPr>
            <a:xfrm>
              <a:off x="0" y="246921"/>
              <a:ext cx="2949620" cy="53869"/>
            </a:xfrm>
            <a:prstGeom prst="rect">
              <a:avLst/>
            </a:prstGeom>
            <a:solidFill>
              <a:srgbClr val="089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6194379" y="234950"/>
              <a:ext cx="2949620" cy="65840"/>
            </a:xfrm>
            <a:prstGeom prst="rect">
              <a:avLst/>
            </a:prstGeom>
            <a:solidFill>
              <a:srgbClr val="8E8E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097189" y="246921"/>
              <a:ext cx="2949620" cy="53869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47682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" y="-12787"/>
            <a:ext cx="8992379" cy="6870787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155477"/>
            <a:ext cx="7886700" cy="5210397"/>
          </a:xfrm>
        </p:spPr>
        <p:txBody>
          <a:bodyPr rtlCol="0">
            <a:noAutofit/>
          </a:bodyPr>
          <a:lstStyle/>
          <a:p>
            <a:pPr marL="0" indent="0" algn="ctr">
              <a:buNone/>
            </a:pPr>
            <a:r>
              <a:rPr lang="pt-PT" sz="1700" dirty="0"/>
              <a:t>Autor. (ano, mês dia de publicação). </a:t>
            </a:r>
            <a:r>
              <a:rPr lang="pt-PT" sz="1700" i="1" dirty="0"/>
              <a:t>Título</a:t>
            </a:r>
            <a:r>
              <a:rPr lang="pt-PT" sz="1700" dirty="0"/>
              <a:t>.</a:t>
            </a:r>
            <a:r>
              <a:rPr lang="pt-PT" sz="1700" b="1" dirty="0"/>
              <a:t> </a:t>
            </a:r>
            <a:r>
              <a:rPr lang="pt-PT" sz="1700" dirty="0"/>
              <a:t>[fonte]. Disponível em URL do documento</a:t>
            </a:r>
          </a:p>
          <a:p>
            <a:pPr marL="0" indent="0">
              <a:buNone/>
            </a:pPr>
            <a:endParaRPr lang="pt-PT" sz="1800" dirty="0"/>
          </a:p>
          <a:p>
            <a:pPr marL="0" indent="0">
              <a:buNone/>
            </a:pPr>
            <a:r>
              <a:rPr lang="pt-PT" sz="1800" dirty="0"/>
              <a:t> </a:t>
            </a:r>
          </a:p>
          <a:p>
            <a:pPr marL="0" indent="0">
              <a:buNone/>
            </a:pPr>
            <a:endParaRPr lang="pt-PT" sz="2400" dirty="0"/>
          </a:p>
          <a:p>
            <a:pPr marL="355600" indent="-177800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sp>
        <p:nvSpPr>
          <p:cNvPr id="10" name="Retângulo 9"/>
          <p:cNvSpPr/>
          <p:nvPr/>
        </p:nvSpPr>
        <p:spPr>
          <a:xfrm>
            <a:off x="442913" y="86597"/>
            <a:ext cx="803876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 smtClean="0"/>
              <a:t>Tipos de referências bibliográficas: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 b="1" dirty="0" smtClean="0"/>
              <a:t>Blogue</a:t>
            </a:r>
            <a:endParaRPr lang="pt-PT" sz="2400" b="1" i="1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07185" y="4272106"/>
            <a:ext cx="806136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89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Autor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9128" y="1735864"/>
            <a:ext cx="650816" cy="32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89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Fonte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42913" y="5369614"/>
            <a:ext cx="7627661" cy="555800"/>
          </a:xfrm>
          <a:prstGeom prst="rect">
            <a:avLst/>
          </a:prstGeom>
          <a:noFill/>
          <a:ln w="25400" algn="ctr">
            <a:solidFill>
              <a:srgbClr val="089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pt-PT" sz="1600" dirty="0"/>
              <a:t>Carvalho, A. M. G. de (2013, dezembro 22). </a:t>
            </a:r>
            <a:r>
              <a:rPr lang="pt-PT" sz="1600" i="1" dirty="0"/>
              <a:t>Pedras bulideiras</a:t>
            </a:r>
            <a:r>
              <a:rPr lang="pt-PT" sz="1600" dirty="0"/>
              <a:t>.</a:t>
            </a:r>
            <a:r>
              <a:rPr lang="pt-PT" sz="1600" i="1" dirty="0"/>
              <a:t> </a:t>
            </a:r>
            <a:r>
              <a:rPr lang="pt-PT" sz="1600" dirty="0"/>
              <a:t>[Mensagem em blogue]. Disponível em http://</a:t>
            </a:r>
            <a:r>
              <a:rPr lang="pt-PT" sz="1600" dirty="0" smtClean="0"/>
              <a:t>sopasdepedra.blogspot.pt/2013/12/pedras-bulideiras.html</a:t>
            </a:r>
            <a:endParaRPr lang="pt-PT" sz="1600" dirty="0"/>
          </a:p>
          <a:p>
            <a:r>
              <a:rPr lang="pt-PT" sz="1600" dirty="0"/>
              <a:t> </a:t>
            </a:r>
          </a:p>
          <a:p>
            <a:endParaRPr lang="pt-PT" sz="1600" dirty="0"/>
          </a:p>
          <a:p>
            <a:r>
              <a:rPr lang="pt-PT" sz="1600" dirty="0"/>
              <a:t> </a:t>
            </a: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3740017" y="1548097"/>
            <a:ext cx="193024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89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URL do documento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r="7991"/>
          <a:stretch/>
        </p:blipFill>
        <p:spPr>
          <a:xfrm>
            <a:off x="1208233" y="1871701"/>
            <a:ext cx="3732924" cy="2285714"/>
          </a:xfrm>
          <a:prstGeom prst="rect">
            <a:avLst/>
          </a:prstGeom>
          <a:ln>
            <a:solidFill>
              <a:srgbClr val="009999"/>
            </a:solidFill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244" y="3262041"/>
            <a:ext cx="2571429" cy="1800000"/>
          </a:xfrm>
          <a:prstGeom prst="rect">
            <a:avLst/>
          </a:prstGeom>
        </p:spPr>
      </p:pic>
      <p:cxnSp>
        <p:nvCxnSpPr>
          <p:cNvPr id="36" name="AutoShape 9"/>
          <p:cNvCxnSpPr>
            <a:cxnSpLocks noChangeShapeType="1"/>
          </p:cNvCxnSpPr>
          <p:nvPr/>
        </p:nvCxnSpPr>
        <p:spPr bwMode="auto">
          <a:xfrm flipH="1">
            <a:off x="2877684" y="1685120"/>
            <a:ext cx="1004724" cy="247935"/>
          </a:xfrm>
          <a:prstGeom prst="straightConnector1">
            <a:avLst/>
          </a:prstGeom>
          <a:noFill/>
          <a:ln w="25400" algn="ctr">
            <a:solidFill>
              <a:srgbClr val="089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79264" y="3352196"/>
            <a:ext cx="892944" cy="43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89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Título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9" name="AutoShape 9"/>
          <p:cNvCxnSpPr>
            <a:cxnSpLocks noChangeShapeType="1"/>
          </p:cNvCxnSpPr>
          <p:nvPr/>
        </p:nvCxnSpPr>
        <p:spPr bwMode="auto">
          <a:xfrm>
            <a:off x="1775222" y="3587175"/>
            <a:ext cx="604686" cy="308135"/>
          </a:xfrm>
          <a:prstGeom prst="straightConnector1">
            <a:avLst/>
          </a:prstGeom>
          <a:noFill/>
          <a:ln w="25400" algn="ctr">
            <a:solidFill>
              <a:srgbClr val="089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32" name="AutoShape 9"/>
          <p:cNvCxnSpPr>
            <a:cxnSpLocks noChangeShapeType="1"/>
          </p:cNvCxnSpPr>
          <p:nvPr/>
        </p:nvCxnSpPr>
        <p:spPr bwMode="auto">
          <a:xfrm>
            <a:off x="4790864" y="4464988"/>
            <a:ext cx="1114636" cy="407587"/>
          </a:xfrm>
          <a:prstGeom prst="straightConnector1">
            <a:avLst/>
          </a:prstGeom>
          <a:noFill/>
          <a:ln w="25400" algn="ctr">
            <a:solidFill>
              <a:srgbClr val="089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495550" y="4650091"/>
            <a:ext cx="222232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89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Ano, mês e dia de publicação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5" name="AutoShape 9"/>
          <p:cNvCxnSpPr>
            <a:cxnSpLocks noChangeShapeType="1"/>
          </p:cNvCxnSpPr>
          <p:nvPr/>
        </p:nvCxnSpPr>
        <p:spPr bwMode="auto">
          <a:xfrm>
            <a:off x="4713321" y="4872575"/>
            <a:ext cx="1192179" cy="89950"/>
          </a:xfrm>
          <a:prstGeom prst="straightConnector1">
            <a:avLst/>
          </a:prstGeom>
          <a:noFill/>
          <a:ln w="25400" algn="ctr">
            <a:solidFill>
              <a:srgbClr val="089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8" name="AutoShape 9"/>
          <p:cNvCxnSpPr>
            <a:cxnSpLocks noChangeShapeType="1"/>
          </p:cNvCxnSpPr>
          <p:nvPr/>
        </p:nvCxnSpPr>
        <p:spPr bwMode="auto">
          <a:xfrm>
            <a:off x="863816" y="1995375"/>
            <a:ext cx="479209" cy="64876"/>
          </a:xfrm>
          <a:prstGeom prst="straightConnector1">
            <a:avLst/>
          </a:prstGeom>
          <a:noFill/>
          <a:ln w="25400" algn="ctr">
            <a:solidFill>
              <a:srgbClr val="089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8" name="Seta para a esquerda 17">
            <a:hlinkClick r:id="rId5" action="ppaction://hlinksldjump"/>
          </p:cNvPr>
          <p:cNvSpPr/>
          <p:nvPr/>
        </p:nvSpPr>
        <p:spPr>
          <a:xfrm>
            <a:off x="302019" y="6104964"/>
            <a:ext cx="255914" cy="310123"/>
          </a:xfrm>
          <a:prstGeom prst="leftArrow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809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113183"/>
            <a:ext cx="7886700" cy="5130454"/>
          </a:xfrm>
        </p:spPr>
        <p:txBody>
          <a:bodyPr rtlCol="0">
            <a:normAutofit/>
          </a:bodyPr>
          <a:lstStyle/>
          <a:p>
            <a:endParaRPr lang="pt-PT" sz="2400" dirty="0"/>
          </a:p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None/>
              <a:defRPr/>
            </a:pPr>
            <a:endParaRPr lang="pt-PT" sz="2400" dirty="0"/>
          </a:p>
        </p:txBody>
      </p:sp>
      <p:sp>
        <p:nvSpPr>
          <p:cNvPr id="13" name="Retângulo 12"/>
          <p:cNvSpPr/>
          <p:nvPr/>
        </p:nvSpPr>
        <p:spPr>
          <a:xfrm>
            <a:off x="418887" y="163674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4075" indent="-4664075" algn="ctr">
              <a:defRPr/>
            </a:pPr>
            <a:r>
              <a:rPr lang="pt-PT" sz="2800" b="1" dirty="0" smtClean="0"/>
              <a:t>Onde encontrar </a:t>
            </a:r>
            <a:r>
              <a:rPr lang="pt-PT" sz="2800" b="1" dirty="0"/>
              <a:t>a </a:t>
            </a:r>
            <a:r>
              <a:rPr lang="pt-PT" sz="2800" b="1" dirty="0" smtClean="0"/>
              <a:t>informação | </a:t>
            </a:r>
            <a:r>
              <a:rPr lang="pt-PT" sz="2800" b="1" dirty="0"/>
              <a:t>Fontes </a:t>
            </a:r>
            <a:r>
              <a:rPr lang="pt-PT" sz="2800" b="1" i="1" dirty="0" smtClean="0"/>
              <a:t>online</a:t>
            </a:r>
            <a:endParaRPr lang="pt-PT" sz="2800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19" name="CaixaDeTexto 18"/>
          <p:cNvSpPr txBox="1"/>
          <p:nvPr/>
        </p:nvSpPr>
        <p:spPr>
          <a:xfrm>
            <a:off x="761385" y="1037458"/>
            <a:ext cx="7401824" cy="707886"/>
          </a:xfrm>
          <a:prstGeom prst="rect">
            <a:avLst/>
          </a:prstGeom>
          <a:noFill/>
          <a:ln w="28575">
            <a:solidFill>
              <a:srgbClr val="089099"/>
            </a:solidFill>
          </a:ln>
        </p:spPr>
        <p:txBody>
          <a:bodyPr wrap="square" rtlCol="0">
            <a:spAutoFit/>
          </a:bodyPr>
          <a:lstStyle/>
          <a:p>
            <a:r>
              <a:rPr lang="pt-PT" sz="2000" dirty="0"/>
              <a:t>A informação encontra-se, frequentemente, no écran no topo e na parte final  do documento</a:t>
            </a:r>
            <a:r>
              <a:rPr lang="pt-PT" sz="2000" dirty="0" smtClean="0"/>
              <a:t>.</a:t>
            </a:r>
            <a:endParaRPr lang="pt-PT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93" y="2010333"/>
            <a:ext cx="4401194" cy="289181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384" y="3969801"/>
            <a:ext cx="3942825" cy="2187458"/>
          </a:xfrm>
          <a:prstGeom prst="rect">
            <a:avLst/>
          </a:prstGeom>
        </p:spPr>
      </p:pic>
      <p:sp>
        <p:nvSpPr>
          <p:cNvPr id="20" name="Seta para a esquerda 19">
            <a:hlinkClick r:id="rId5" action="ppaction://hlinksldjump"/>
          </p:cNvPr>
          <p:cNvSpPr/>
          <p:nvPr/>
        </p:nvSpPr>
        <p:spPr>
          <a:xfrm>
            <a:off x="302019" y="6104964"/>
            <a:ext cx="255914" cy="310123"/>
          </a:xfrm>
          <a:prstGeom prst="leftArrow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79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" y="0"/>
            <a:ext cx="8992379" cy="6870787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609817"/>
            <a:ext cx="7886700" cy="5756057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endParaRPr lang="pt-PT" sz="1800" dirty="0"/>
          </a:p>
          <a:p>
            <a:pPr marL="0" indent="0">
              <a:buNone/>
            </a:pPr>
            <a:r>
              <a:rPr lang="pt-PT" sz="1800" dirty="0"/>
              <a:t> </a:t>
            </a:r>
          </a:p>
          <a:p>
            <a:pPr marL="0" indent="0">
              <a:buNone/>
            </a:pPr>
            <a:endParaRPr lang="pt-PT" sz="2400" dirty="0"/>
          </a:p>
          <a:p>
            <a:pPr marL="355600" indent="-177800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sp>
        <p:nvSpPr>
          <p:cNvPr id="10" name="Retângulo 9"/>
          <p:cNvSpPr/>
          <p:nvPr/>
        </p:nvSpPr>
        <p:spPr>
          <a:xfrm>
            <a:off x="442913" y="86597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/>
              <a:t>Ordenação da lista de </a:t>
            </a:r>
            <a:r>
              <a:rPr lang="pt-PT" sz="2800" b="1" dirty="0" smtClean="0"/>
              <a:t>referências</a:t>
            </a:r>
          </a:p>
        </p:txBody>
      </p:sp>
      <p:sp>
        <p:nvSpPr>
          <p:cNvPr id="26" name="Marcador de Posição de Conteúdo 2"/>
          <p:cNvSpPr txBox="1">
            <a:spLocks/>
          </p:cNvSpPr>
          <p:nvPr/>
        </p:nvSpPr>
        <p:spPr>
          <a:xfrm>
            <a:off x="442913" y="1133036"/>
            <a:ext cx="7886700" cy="5001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A lista de referências bibliográficas aparece no final do trabalho.</a:t>
            </a:r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É ordenada alfabeticamente pelo apelido do autor do documento.  </a:t>
            </a:r>
            <a:endParaRPr lang="pt-PT" sz="2200" dirty="0" smtClean="0"/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A </a:t>
            </a:r>
            <a:r>
              <a:rPr lang="pt-PT" sz="2200" dirty="0"/>
              <a:t>alfabetação das referências </a:t>
            </a:r>
            <a:r>
              <a:rPr lang="pt-PT" sz="2200" dirty="0" smtClean="0"/>
              <a:t>bibliográficas </a:t>
            </a:r>
            <a:r>
              <a:rPr lang="pt-PT" sz="2200" dirty="0"/>
              <a:t>faz-se letra a letra.</a:t>
            </a:r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Quando </a:t>
            </a:r>
            <a:r>
              <a:rPr lang="pt-PT" sz="2200" dirty="0"/>
              <a:t>o autor não é identificado o título é o elemento ordenador.</a:t>
            </a:r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Em </a:t>
            </a:r>
            <a:r>
              <a:rPr lang="pt-PT" sz="2200" dirty="0"/>
              <a:t>termos de </a:t>
            </a:r>
            <a:r>
              <a:rPr lang="pt-PT" sz="2200" dirty="0" smtClean="0"/>
              <a:t>disposição </a:t>
            </a:r>
            <a:r>
              <a:rPr lang="pt-PT" sz="2200" dirty="0"/>
              <a:t>gráfica, a primeira linha de cada referência alinha-se à esquerda e as </a:t>
            </a:r>
            <a:r>
              <a:rPr lang="pt-PT" sz="2200" dirty="0" smtClean="0"/>
              <a:t>restantes </a:t>
            </a:r>
            <a:r>
              <a:rPr lang="pt-PT" sz="2200" dirty="0"/>
              <a:t>iniciam-se com avanço à direita.</a:t>
            </a:r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Várias </a:t>
            </a:r>
            <a:r>
              <a:rPr lang="pt-PT" sz="2200" dirty="0"/>
              <a:t>obras de um mesmo autor entram por ordem de ano (primeiro as mais antigas</a:t>
            </a:r>
            <a:r>
              <a:rPr lang="pt-PT" sz="2200" dirty="0" smtClean="0"/>
              <a:t>).</a:t>
            </a:r>
            <a:endParaRPr lang="pt-PT" sz="2400" dirty="0"/>
          </a:p>
          <a:p>
            <a:pPr marL="357188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Arial" panose="020B0604020202020204" pitchFamily="34" charset="0"/>
              <a:buNone/>
              <a:defRPr/>
            </a:pPr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val="23646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" y="0"/>
            <a:ext cx="8992379" cy="6870787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609817"/>
            <a:ext cx="7886700" cy="5756057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endParaRPr lang="pt-PT" sz="1800" dirty="0"/>
          </a:p>
          <a:p>
            <a:pPr marL="0" indent="0">
              <a:buNone/>
            </a:pPr>
            <a:r>
              <a:rPr lang="pt-PT" sz="1800" dirty="0"/>
              <a:t> </a:t>
            </a:r>
          </a:p>
          <a:p>
            <a:pPr marL="0" indent="0">
              <a:buNone/>
            </a:pPr>
            <a:endParaRPr lang="pt-PT" sz="2400" dirty="0"/>
          </a:p>
          <a:p>
            <a:pPr marL="355600" indent="-177800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sp>
        <p:nvSpPr>
          <p:cNvPr id="10" name="Retângulo 9"/>
          <p:cNvSpPr/>
          <p:nvPr/>
        </p:nvSpPr>
        <p:spPr>
          <a:xfrm>
            <a:off x="442913" y="86597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PT" sz="2800" b="1" dirty="0"/>
              <a:t>Ordenação da lista de </a:t>
            </a:r>
            <a:r>
              <a:rPr lang="pt-PT" sz="2800" b="1" dirty="0" smtClean="0"/>
              <a:t>referências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42211" y="866274"/>
            <a:ext cx="7349398" cy="5509200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Referências bibliográficas</a:t>
            </a:r>
            <a:endParaRPr lang="pt-PT" dirty="0"/>
          </a:p>
          <a:p>
            <a:r>
              <a:rPr lang="pt-PT" sz="800" dirty="0"/>
              <a:t> </a:t>
            </a:r>
          </a:p>
          <a:p>
            <a:pPr marL="444500" indent="-444500" algn="just">
              <a:spcBef>
                <a:spcPts val="1200"/>
              </a:spcBef>
              <a:spcAft>
                <a:spcPts val="1200"/>
              </a:spcAft>
            </a:pPr>
            <a:r>
              <a:rPr lang="pt-PT" sz="1600" dirty="0" smtClean="0"/>
              <a:t>Aguiar</a:t>
            </a:r>
            <a:r>
              <a:rPr lang="pt-PT" sz="1600" dirty="0"/>
              <a:t>, J. (2014, fevereiro). Um génio raro. </a:t>
            </a:r>
            <a:r>
              <a:rPr lang="pt-PT" sz="1600" i="1" dirty="0" err="1"/>
              <a:t>Super</a:t>
            </a:r>
            <a:r>
              <a:rPr lang="pt-PT" sz="1600" i="1" dirty="0"/>
              <a:t> Interessante</a:t>
            </a:r>
            <a:r>
              <a:rPr lang="pt-PT" sz="1600" dirty="0"/>
              <a:t>, 190, 10-11. </a:t>
            </a:r>
          </a:p>
          <a:p>
            <a:pPr marL="444500" indent="-444500" algn="just">
              <a:spcBef>
                <a:spcPts val="1200"/>
              </a:spcBef>
              <a:spcAft>
                <a:spcPts val="1200"/>
              </a:spcAft>
            </a:pPr>
            <a:r>
              <a:rPr lang="pt-PT" sz="1600" dirty="0" err="1"/>
              <a:t>Browning</a:t>
            </a:r>
            <a:r>
              <a:rPr lang="pt-PT" sz="1600" dirty="0"/>
              <a:t>, B. (Realizador/ Animador). (2007). </a:t>
            </a:r>
            <a:r>
              <a:rPr lang="pt-PT" sz="1600" i="1" dirty="0"/>
              <a:t>Amigos do peito </a:t>
            </a:r>
            <a:r>
              <a:rPr lang="pt-PT" sz="1600" dirty="0"/>
              <a:t>[DVD]. (s/l): </a:t>
            </a:r>
            <a:r>
              <a:rPr lang="pt-PT" sz="1600" dirty="0" err="1"/>
              <a:t>Flaminia</a:t>
            </a:r>
            <a:r>
              <a:rPr lang="pt-PT" sz="1600" dirty="0"/>
              <a:t>. </a:t>
            </a:r>
          </a:p>
          <a:p>
            <a:pPr marL="444500" indent="-444500" algn="just">
              <a:spcBef>
                <a:spcPts val="1200"/>
              </a:spcBef>
              <a:spcAft>
                <a:spcPts val="1200"/>
              </a:spcAft>
            </a:pPr>
            <a:r>
              <a:rPr lang="pt-PT" sz="1600" dirty="0"/>
              <a:t>Carvalho, A. M. G. de (2011). </a:t>
            </a:r>
            <a:r>
              <a:rPr lang="pt-PT" sz="1600" i="1" dirty="0"/>
              <a:t>Dicionário de Geologia</a:t>
            </a:r>
            <a:r>
              <a:rPr lang="pt-PT" sz="1600" dirty="0"/>
              <a:t>. Lisboa: Âncora.</a:t>
            </a:r>
          </a:p>
          <a:p>
            <a:pPr marL="444500" indent="-444500" algn="just">
              <a:spcBef>
                <a:spcPts val="1200"/>
              </a:spcBef>
              <a:spcAft>
                <a:spcPts val="1200"/>
              </a:spcAft>
            </a:pPr>
            <a:r>
              <a:rPr lang="pt-PT" sz="1600" dirty="0"/>
              <a:t>Carvalho, A. M. G. de (2013, dezembro 22). </a:t>
            </a:r>
            <a:r>
              <a:rPr lang="pt-PT" sz="1600" i="1" dirty="0"/>
              <a:t>Pedras bulideiras</a:t>
            </a:r>
            <a:r>
              <a:rPr lang="pt-PT" sz="1600" dirty="0"/>
              <a:t>. [Mensagem em blogue]. Disponível em http://sopasdepedra.blogspot.pt/2013/12/pedras-bulideiras.html</a:t>
            </a:r>
          </a:p>
          <a:p>
            <a:pPr marL="444500" indent="-444500" algn="just">
              <a:spcBef>
                <a:spcPts val="1200"/>
              </a:spcBef>
              <a:spcAft>
                <a:spcPts val="1200"/>
              </a:spcAft>
            </a:pPr>
            <a:r>
              <a:rPr lang="pt-PT" sz="1600" dirty="0" err="1"/>
              <a:t>Gaarder</a:t>
            </a:r>
            <a:r>
              <a:rPr lang="pt-PT" sz="1600" dirty="0"/>
              <a:t>, J. (2005). </a:t>
            </a:r>
            <a:r>
              <a:rPr lang="pt-PT" sz="1600" i="1" dirty="0"/>
              <a:t>A biblioteca mágica </a:t>
            </a:r>
            <a:r>
              <a:rPr lang="pt-PT" sz="1600" dirty="0"/>
              <a:t>(3.ª ed.). Barcarena: Presença.</a:t>
            </a:r>
          </a:p>
          <a:p>
            <a:pPr marL="444500" indent="-444500" algn="just">
              <a:spcBef>
                <a:spcPts val="1200"/>
              </a:spcBef>
              <a:spcAft>
                <a:spcPts val="1200"/>
              </a:spcAft>
            </a:pPr>
            <a:r>
              <a:rPr lang="pt-PT" sz="1600" dirty="0"/>
              <a:t>Mota, A. (2007). </a:t>
            </a:r>
            <a:r>
              <a:rPr lang="pt-PT" sz="1600" i="1" dirty="0"/>
              <a:t>Pedro Alecrim</a:t>
            </a:r>
            <a:r>
              <a:rPr lang="pt-PT" sz="1600" dirty="0"/>
              <a:t>. (15.ª ed.). VNG: </a:t>
            </a:r>
            <a:r>
              <a:rPr lang="pt-PT" sz="1600" dirty="0" err="1"/>
              <a:t>Gailivro</a:t>
            </a:r>
            <a:r>
              <a:rPr lang="pt-PT" sz="1600" dirty="0"/>
              <a:t>.</a:t>
            </a:r>
          </a:p>
          <a:p>
            <a:pPr marL="444500" indent="-444500" algn="just">
              <a:spcBef>
                <a:spcPts val="1200"/>
              </a:spcBef>
              <a:spcAft>
                <a:spcPts val="1200"/>
              </a:spcAft>
            </a:pPr>
            <a:r>
              <a:rPr lang="pt-PT" sz="1600" i="1" dirty="0"/>
              <a:t>Os grandes acontecimentos do século XX</a:t>
            </a:r>
            <a:r>
              <a:rPr lang="pt-PT" sz="1600" dirty="0"/>
              <a:t>. (1979). Lisboa: Seleções do </a:t>
            </a:r>
            <a:r>
              <a:rPr lang="pt-PT" sz="1600" dirty="0" err="1"/>
              <a:t>Reader’s</a:t>
            </a:r>
            <a:r>
              <a:rPr lang="pt-PT" sz="1600" dirty="0"/>
              <a:t> </a:t>
            </a:r>
            <a:r>
              <a:rPr lang="pt-PT" sz="1600" dirty="0" err="1"/>
              <a:t>Digest</a:t>
            </a:r>
            <a:r>
              <a:rPr lang="pt-PT" sz="1600" dirty="0"/>
              <a:t>.</a:t>
            </a:r>
          </a:p>
          <a:p>
            <a:pPr marL="444500" indent="-444500" algn="just">
              <a:spcBef>
                <a:spcPts val="1200"/>
              </a:spcBef>
              <a:spcAft>
                <a:spcPts val="1200"/>
              </a:spcAft>
            </a:pPr>
            <a:r>
              <a:rPr lang="pt-PT" sz="1600" dirty="0"/>
              <a:t>Otero, S. (s/d). </a:t>
            </a:r>
            <a:r>
              <a:rPr lang="pt-PT" sz="1600" i="1" dirty="0"/>
              <a:t>O estudo dos fósseis e a evolução da vida</a:t>
            </a:r>
            <a:r>
              <a:rPr lang="pt-PT" sz="1600" dirty="0"/>
              <a:t>. Disponível em http://naturlink.sapo.pt/Natureza-e-Ambiente/Interessante/content/O-estudo-dos-fosseis-e-a-evolucao-da-vida?bl=1&amp;viewall=true</a:t>
            </a:r>
          </a:p>
        </p:txBody>
      </p:sp>
      <p:sp>
        <p:nvSpPr>
          <p:cNvPr id="7" name="Seta para a esquerda 6">
            <a:hlinkClick r:id="rId3" action="ppaction://hlinksldjump"/>
          </p:cNvPr>
          <p:cNvSpPr/>
          <p:nvPr/>
        </p:nvSpPr>
        <p:spPr>
          <a:xfrm>
            <a:off x="302019" y="6104964"/>
            <a:ext cx="255914" cy="310123"/>
          </a:xfrm>
          <a:prstGeom prst="leftArrow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3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763" y="1550503"/>
            <a:ext cx="9139237" cy="4174435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20" name="Retângulo 19"/>
          <p:cNvSpPr/>
          <p:nvPr/>
        </p:nvSpPr>
        <p:spPr bwMode="auto">
          <a:xfrm>
            <a:off x="0" y="654657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kern="0" spc="650" dirty="0">
                <a:latin typeface="+mn-lt"/>
                <a:cs typeface="+mn-cs"/>
              </a:rPr>
              <a:t>Literacias na escola: formar os parceiros da biblioteca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318052" y="1737360"/>
            <a:ext cx="8547652" cy="1681119"/>
          </a:xfrm>
          <a:ln>
            <a:noFill/>
          </a:ln>
        </p:spPr>
        <p:txBody>
          <a:bodyPr rtlCol="0" anchor="t">
            <a:normAutofit fontScale="5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2400" b="1" dirty="0" smtClean="0">
                <a:solidFill>
                  <a:schemeClr val="bg1"/>
                </a:solidFill>
              </a:rPr>
              <a:t>Lista </a:t>
            </a:r>
            <a:r>
              <a:rPr lang="pt-PT" sz="2400" b="1" dirty="0">
                <a:solidFill>
                  <a:schemeClr val="bg1"/>
                </a:solidFill>
              </a:rPr>
              <a:t>de referências </a:t>
            </a:r>
          </a:p>
          <a:p>
            <a:pPr marL="357188" indent="-35718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400" dirty="0" err="1">
                <a:solidFill>
                  <a:schemeClr val="bg1"/>
                </a:solidFill>
              </a:rPr>
              <a:t>American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Psychological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Association</a:t>
            </a:r>
            <a:r>
              <a:rPr lang="pt-PT" sz="2400" dirty="0">
                <a:solidFill>
                  <a:schemeClr val="bg1"/>
                </a:solidFill>
              </a:rPr>
              <a:t>. (2010). </a:t>
            </a:r>
            <a:r>
              <a:rPr lang="pt-PT" sz="2400" i="1" dirty="0" err="1">
                <a:solidFill>
                  <a:schemeClr val="bg1"/>
                </a:solidFill>
              </a:rPr>
              <a:t>Publication</a:t>
            </a:r>
            <a:r>
              <a:rPr lang="pt-PT" sz="2400" i="1" dirty="0">
                <a:solidFill>
                  <a:schemeClr val="bg1"/>
                </a:solidFill>
              </a:rPr>
              <a:t> manual </a:t>
            </a:r>
            <a:r>
              <a:rPr lang="pt-PT" sz="2400" i="1" dirty="0" err="1">
                <a:solidFill>
                  <a:schemeClr val="bg1"/>
                </a:solidFill>
              </a:rPr>
              <a:t>of</a:t>
            </a:r>
            <a:r>
              <a:rPr lang="pt-PT" sz="2400" i="1" dirty="0">
                <a:solidFill>
                  <a:schemeClr val="bg1"/>
                </a:solidFill>
              </a:rPr>
              <a:t> </a:t>
            </a:r>
            <a:r>
              <a:rPr lang="pt-PT" sz="2400" i="1" dirty="0" err="1">
                <a:solidFill>
                  <a:schemeClr val="bg1"/>
                </a:solidFill>
              </a:rPr>
              <a:t>the</a:t>
            </a:r>
            <a:r>
              <a:rPr lang="pt-PT" sz="2400" i="1" dirty="0">
                <a:solidFill>
                  <a:schemeClr val="bg1"/>
                </a:solidFill>
              </a:rPr>
              <a:t> </a:t>
            </a:r>
            <a:r>
              <a:rPr lang="pt-PT" sz="2400" i="1" dirty="0" err="1">
                <a:solidFill>
                  <a:schemeClr val="bg1"/>
                </a:solidFill>
              </a:rPr>
              <a:t>Americam</a:t>
            </a:r>
            <a:r>
              <a:rPr lang="pt-PT" sz="2400" i="1" dirty="0">
                <a:solidFill>
                  <a:schemeClr val="bg1"/>
                </a:solidFill>
              </a:rPr>
              <a:t> </a:t>
            </a:r>
            <a:r>
              <a:rPr lang="pt-PT" sz="2400" i="1" dirty="0" err="1">
                <a:solidFill>
                  <a:schemeClr val="bg1"/>
                </a:solidFill>
              </a:rPr>
              <a:t>Psychological</a:t>
            </a:r>
            <a:r>
              <a:rPr lang="pt-PT" sz="2400" i="1" dirty="0">
                <a:solidFill>
                  <a:schemeClr val="bg1"/>
                </a:solidFill>
              </a:rPr>
              <a:t> </a:t>
            </a:r>
            <a:r>
              <a:rPr lang="pt-PT" sz="2400" i="1" dirty="0" err="1">
                <a:solidFill>
                  <a:schemeClr val="bg1"/>
                </a:solidFill>
              </a:rPr>
              <a:t>Association</a:t>
            </a:r>
            <a:r>
              <a:rPr lang="pt-PT" sz="2400" dirty="0">
                <a:solidFill>
                  <a:schemeClr val="bg1"/>
                </a:solidFill>
              </a:rPr>
              <a:t> (6.ª Ed.). Washington, DC: APA</a:t>
            </a:r>
            <a:r>
              <a:rPr lang="pt-PT" sz="2400" dirty="0" smtClean="0">
                <a:solidFill>
                  <a:schemeClr val="bg1"/>
                </a:solidFill>
              </a:rPr>
              <a:t>.</a:t>
            </a:r>
          </a:p>
          <a:p>
            <a:pPr marL="357188" indent="-35718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400" dirty="0">
                <a:solidFill>
                  <a:schemeClr val="bg1"/>
                </a:solidFill>
              </a:rPr>
              <a:t>Lee, C. (2013, outubro 10). </a:t>
            </a:r>
            <a:r>
              <a:rPr lang="pt-PT" sz="2400" i="1" dirty="0" err="1">
                <a:solidFill>
                  <a:schemeClr val="bg1"/>
                </a:solidFill>
              </a:rPr>
              <a:t>How</a:t>
            </a:r>
            <a:r>
              <a:rPr lang="pt-PT" sz="2400" i="1" dirty="0">
                <a:solidFill>
                  <a:schemeClr val="bg1"/>
                </a:solidFill>
              </a:rPr>
              <a:t> to cite social media in APA </a:t>
            </a:r>
            <a:r>
              <a:rPr lang="pt-PT" sz="2400" i="1" dirty="0" err="1">
                <a:solidFill>
                  <a:schemeClr val="bg1"/>
                </a:solidFill>
              </a:rPr>
              <a:t>Style</a:t>
            </a:r>
            <a:r>
              <a:rPr lang="pt-PT" sz="2400" i="1" dirty="0">
                <a:solidFill>
                  <a:schemeClr val="bg1"/>
                </a:solidFill>
              </a:rPr>
              <a:t> (</a:t>
            </a:r>
            <a:r>
              <a:rPr lang="pt-PT" sz="2400" i="1" dirty="0" err="1">
                <a:solidFill>
                  <a:schemeClr val="bg1"/>
                </a:solidFill>
              </a:rPr>
              <a:t>Twitter</a:t>
            </a:r>
            <a:r>
              <a:rPr lang="pt-PT" sz="2400" i="1" dirty="0">
                <a:solidFill>
                  <a:schemeClr val="bg1"/>
                </a:solidFill>
              </a:rPr>
              <a:t>, </a:t>
            </a:r>
            <a:r>
              <a:rPr lang="pt-PT" sz="2400" i="1" dirty="0" err="1">
                <a:solidFill>
                  <a:schemeClr val="bg1"/>
                </a:solidFill>
              </a:rPr>
              <a:t>Facebook</a:t>
            </a:r>
            <a:r>
              <a:rPr lang="pt-PT" sz="2400" i="1" dirty="0">
                <a:solidFill>
                  <a:schemeClr val="bg1"/>
                </a:solidFill>
              </a:rPr>
              <a:t>, </a:t>
            </a:r>
            <a:r>
              <a:rPr lang="pt-PT" sz="2400" i="1" dirty="0" err="1">
                <a:solidFill>
                  <a:schemeClr val="bg1"/>
                </a:solidFill>
              </a:rPr>
              <a:t>and</a:t>
            </a:r>
            <a:r>
              <a:rPr lang="pt-PT" sz="2400" i="1" dirty="0">
                <a:solidFill>
                  <a:schemeClr val="bg1"/>
                </a:solidFill>
              </a:rPr>
              <a:t> Google+) </a:t>
            </a:r>
            <a:r>
              <a:rPr lang="pt-PT" sz="2400" dirty="0">
                <a:solidFill>
                  <a:schemeClr val="bg1"/>
                </a:solidFill>
              </a:rPr>
              <a:t>[Mensagem em blogue]. Disponível em http://blog.apastyle.org/apastyle/social-media/</a:t>
            </a:r>
          </a:p>
          <a:p>
            <a:pPr marL="357188" indent="-35718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400" dirty="0">
                <a:solidFill>
                  <a:schemeClr val="bg1"/>
                </a:solidFill>
              </a:rPr>
              <a:t>  </a:t>
            </a:r>
            <a:endParaRPr lang="pt-PT" sz="24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PT" sz="24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endParaRPr lang="pt-PT" sz="4000" dirty="0"/>
          </a:p>
        </p:txBody>
      </p:sp>
      <p:grpSp>
        <p:nvGrpSpPr>
          <p:cNvPr id="11" name="Grupo 10"/>
          <p:cNvGrpSpPr/>
          <p:nvPr/>
        </p:nvGrpSpPr>
        <p:grpSpPr>
          <a:xfrm>
            <a:off x="0" y="234950"/>
            <a:ext cx="9143999" cy="65840"/>
            <a:chOff x="0" y="234950"/>
            <a:chExt cx="9143999" cy="65840"/>
          </a:xfrm>
        </p:grpSpPr>
        <p:sp>
          <p:nvSpPr>
            <p:cNvPr id="12" name="Retângulo 11"/>
            <p:cNvSpPr/>
            <p:nvPr/>
          </p:nvSpPr>
          <p:spPr>
            <a:xfrm>
              <a:off x="0" y="246921"/>
              <a:ext cx="2949620" cy="53869"/>
            </a:xfrm>
            <a:prstGeom prst="rect">
              <a:avLst/>
            </a:prstGeom>
            <a:solidFill>
              <a:srgbClr val="089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6194379" y="234950"/>
              <a:ext cx="2949620" cy="65840"/>
            </a:xfrm>
            <a:prstGeom prst="rect">
              <a:avLst/>
            </a:prstGeom>
            <a:solidFill>
              <a:srgbClr val="8E8E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097189" y="246921"/>
              <a:ext cx="2949620" cy="53869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318052" y="3418479"/>
            <a:ext cx="8547652" cy="20807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b="1" dirty="0">
                <a:solidFill>
                  <a:schemeClr val="bg1"/>
                </a:solidFill>
              </a:rPr>
              <a:t>Outros recursos no </a:t>
            </a:r>
            <a:r>
              <a:rPr lang="pt-PT" sz="1600" b="1" dirty="0" smtClean="0">
                <a:solidFill>
                  <a:schemeClr val="bg1"/>
                </a:solidFill>
              </a:rPr>
              <a:t>Aprendiz de Investigador</a:t>
            </a:r>
            <a:endParaRPr lang="pt-PT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1400" dirty="0">
                <a:solidFill>
                  <a:schemeClr val="bg1"/>
                </a:solidFill>
              </a:rPr>
              <a:t>Tutoriais em PowerPoint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1400" dirty="0">
                <a:solidFill>
                  <a:schemeClr val="bg1"/>
                </a:solidFill>
              </a:rPr>
              <a:t>Tutoriais em vídeo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1400" dirty="0">
                <a:solidFill>
                  <a:schemeClr val="bg1"/>
                </a:solidFill>
              </a:rPr>
              <a:t>Tutoriais com exercícios de auto verificação e autocorreção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1400" dirty="0">
                <a:solidFill>
                  <a:schemeClr val="bg1"/>
                </a:solidFill>
              </a:rPr>
              <a:t>Grelhas de apoio ao trabalho do </a:t>
            </a:r>
            <a:r>
              <a:rPr lang="pt-PT" sz="1400" dirty="0" smtClean="0">
                <a:solidFill>
                  <a:schemeClr val="bg1"/>
                </a:solidFill>
              </a:rPr>
              <a:t>aluno </a:t>
            </a:r>
            <a:endParaRPr lang="pt-PT" sz="1400" dirty="0">
              <a:solidFill>
                <a:schemeClr val="bg1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t-PT" sz="2400" b="1" dirty="0" smtClean="0">
                <a:solidFill>
                  <a:schemeClr val="bg1"/>
                </a:solidFill>
              </a:rPr>
              <a:t>aprendizinvestigador.pt</a:t>
            </a:r>
            <a:endParaRPr lang="pt-P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11671" y="768765"/>
            <a:ext cx="9144000" cy="62484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286503" y="1063316"/>
            <a:ext cx="8559322" cy="2370516"/>
          </a:xfrm>
        </p:spPr>
        <p:txBody>
          <a:bodyPr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1800" b="1" dirty="0" smtClean="0">
                <a:solidFill>
                  <a:schemeClr val="bg1"/>
                </a:solidFill>
              </a:rPr>
              <a:t>Ficha técnica</a:t>
            </a:r>
          </a:p>
          <a:p>
            <a:pPr marL="723900" indent="-723900" algn="just">
              <a:spcBef>
                <a:spcPts val="0"/>
              </a:spcBef>
              <a:buNone/>
            </a:pPr>
            <a:endParaRPr lang="pt-PT" sz="800" b="1" dirty="0" smtClean="0">
              <a:solidFill>
                <a:schemeClr val="bg1"/>
              </a:solidFill>
            </a:endParaRPr>
          </a:p>
          <a:p>
            <a:pPr marL="723900" indent="-7239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Título: </a:t>
            </a:r>
            <a:r>
              <a:rPr lang="pt-PT" sz="1500" dirty="0" smtClean="0">
                <a:solidFill>
                  <a:schemeClr val="bg1"/>
                </a:solidFill>
              </a:rPr>
              <a:t>O aprendiz de investigador. Respeitar os direitos de autor. Referências bibliográficas. Ensino básico</a:t>
            </a:r>
            <a:r>
              <a:rPr lang="pt-PT" sz="1500" dirty="0">
                <a:solidFill>
                  <a:schemeClr val="bg1"/>
                </a:solidFill>
              </a:rPr>
              <a:t>. |2.º e 3.º CEB.</a:t>
            </a:r>
          </a:p>
          <a:p>
            <a:pPr marL="723900" indent="-7239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Autores: </a:t>
            </a:r>
            <a:r>
              <a:rPr lang="pt-PT" sz="1500" dirty="0" smtClean="0">
                <a:solidFill>
                  <a:schemeClr val="bg1"/>
                </a:solidFill>
              </a:rPr>
              <a:t>Graça Silva e Isabel Bernardo  |  Projeto </a:t>
            </a:r>
            <a:r>
              <a:rPr lang="pt-PT" sz="1500" i="1" dirty="0" smtClean="0">
                <a:solidFill>
                  <a:schemeClr val="bg1"/>
                </a:solidFill>
              </a:rPr>
              <a:t>Literacias na escola: formar os parceiros da biblioteca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Fotos</a:t>
            </a:r>
            <a:r>
              <a:rPr lang="pt-PT" sz="1500" b="1" dirty="0">
                <a:solidFill>
                  <a:schemeClr val="bg1"/>
                </a:solidFill>
              </a:rPr>
              <a:t>:  </a:t>
            </a:r>
            <a:r>
              <a:rPr lang="pt-PT" sz="1500" dirty="0">
                <a:solidFill>
                  <a:schemeClr val="bg1"/>
                </a:solidFill>
              </a:rPr>
              <a:t>Graça Silva | José Plácido </a:t>
            </a:r>
            <a:endParaRPr lang="pt-PT" sz="1500" dirty="0" smtClean="0">
              <a:solidFill>
                <a:schemeClr val="bg1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Edição: </a:t>
            </a:r>
            <a:r>
              <a:rPr lang="pt-PT" sz="1500" dirty="0" smtClean="0">
                <a:solidFill>
                  <a:schemeClr val="bg1"/>
                </a:solidFill>
              </a:rPr>
              <a:t>Bibliotecas Escolares dos Agrupamentos de Escolas do Concelho de Cantanhede, 2016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PT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" y="507851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kern="100" spc="600" dirty="0">
                <a:solidFill>
                  <a:schemeClr val="bg1">
                    <a:lumMod val="85000"/>
                  </a:schemeClr>
                </a:solidFill>
              </a:rPr>
              <a:t>Literacias na escola: formar os parceiros da biblioteca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548050" y="5909648"/>
            <a:ext cx="8047897" cy="982229"/>
            <a:chOff x="575882" y="5658737"/>
            <a:chExt cx="8047897" cy="982229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11"/>
            <a:stretch>
              <a:fillRect/>
            </a:stretch>
          </p:blipFill>
          <p:spPr bwMode="auto">
            <a:xfrm>
              <a:off x="7521187" y="5682634"/>
              <a:ext cx="1102592" cy="944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3525" y="5689094"/>
              <a:ext cx="1197037" cy="95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3" r="2480"/>
            <a:stretch>
              <a:fillRect/>
            </a:stretch>
          </p:blipFill>
          <p:spPr bwMode="auto">
            <a:xfrm>
              <a:off x="4011168" y="5692788"/>
              <a:ext cx="1232856" cy="947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0" r="22153"/>
            <a:stretch>
              <a:fillRect/>
            </a:stretch>
          </p:blipFill>
          <p:spPr bwMode="auto">
            <a:xfrm>
              <a:off x="575882" y="5658737"/>
              <a:ext cx="1197037" cy="957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6" cstate="print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36"/>
            <a:stretch>
              <a:fillRect/>
            </a:stretch>
          </p:blipFill>
          <p:spPr bwMode="auto">
            <a:xfrm>
              <a:off x="5784087" y="5682634"/>
              <a:ext cx="1197037" cy="957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28" name="Grupo 27"/>
          <p:cNvGrpSpPr/>
          <p:nvPr/>
        </p:nvGrpSpPr>
        <p:grpSpPr>
          <a:xfrm>
            <a:off x="0" y="234950"/>
            <a:ext cx="9143999" cy="65840"/>
            <a:chOff x="0" y="234950"/>
            <a:chExt cx="9143999" cy="65840"/>
          </a:xfrm>
        </p:grpSpPr>
        <p:sp>
          <p:nvSpPr>
            <p:cNvPr id="29" name="Retângulo 28"/>
            <p:cNvSpPr/>
            <p:nvPr/>
          </p:nvSpPr>
          <p:spPr>
            <a:xfrm>
              <a:off x="0" y="246921"/>
              <a:ext cx="2949620" cy="53869"/>
            </a:xfrm>
            <a:prstGeom prst="rect">
              <a:avLst/>
            </a:prstGeom>
            <a:solidFill>
              <a:srgbClr val="089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6194379" y="234950"/>
              <a:ext cx="2949620" cy="65840"/>
            </a:xfrm>
            <a:prstGeom prst="rect">
              <a:avLst/>
            </a:prstGeom>
            <a:solidFill>
              <a:srgbClr val="8E8E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3097189" y="246921"/>
              <a:ext cx="2949620" cy="53869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5" name="Rectangle 3"/>
          <p:cNvSpPr>
            <a:spLocks noChangeArrowheads="1"/>
          </p:cNvSpPr>
          <p:nvPr/>
        </p:nvSpPr>
        <p:spPr bwMode="auto">
          <a:xfrm rot="10800000" flipV="1">
            <a:off x="274833" y="4332324"/>
            <a:ext cx="85709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</a:br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O aprendiz de investigador. Respeitar os direitos de </a:t>
            </a: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autor. Referências </a:t>
            </a:r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bibliográficas. Ensino </a:t>
            </a: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básico.</a:t>
            </a:r>
            <a:r>
              <a:rPr lang="pt-PT" sz="1000" dirty="0">
                <a:solidFill>
                  <a:schemeClr val="bg1"/>
                </a:solidFill>
              </a:rPr>
              <a:t> </a:t>
            </a:r>
            <a:r>
              <a:rPr lang="pt-PT" sz="1000" dirty="0" smtClean="0">
                <a:solidFill>
                  <a:schemeClr val="bg1"/>
                </a:solidFill>
              </a:rPr>
              <a:t>2.º </a:t>
            </a:r>
            <a:r>
              <a:rPr lang="pt-PT" sz="1000" dirty="0">
                <a:solidFill>
                  <a:schemeClr val="bg1"/>
                </a:solidFill>
              </a:rPr>
              <a:t>e 3.º CEB</a:t>
            </a:r>
            <a:r>
              <a:rPr lang="pt-PT" sz="1000" dirty="0" smtClean="0">
                <a:solidFill>
                  <a:schemeClr val="bg1"/>
                </a:solidFill>
              </a:rPr>
              <a:t>.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by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Gra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a Silva e Isabel Bernardo, Projeto Literacias na Escola: formar os parceiros da biblioteca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licensed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under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a Creative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Commons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Atribui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ão-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NãoComercial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SemDeriva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ões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4.0 Internacional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License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.</a:t>
            </a:r>
            <a:endParaRPr kumimoji="0" lang="pt-PT" altLang="pt-P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m 1" descr="Licença Creative Common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00" y="420240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o 32"/>
          <p:cNvGrpSpPr/>
          <p:nvPr/>
        </p:nvGrpSpPr>
        <p:grpSpPr>
          <a:xfrm>
            <a:off x="5470097" y="3673519"/>
            <a:ext cx="3375728" cy="716624"/>
            <a:chOff x="5256559" y="3589214"/>
            <a:chExt cx="3375728" cy="716624"/>
          </a:xfrm>
        </p:grpSpPr>
        <p:grpSp>
          <p:nvGrpSpPr>
            <p:cNvPr id="34" name="Grupo 33"/>
            <p:cNvGrpSpPr/>
            <p:nvPr/>
          </p:nvGrpSpPr>
          <p:grpSpPr>
            <a:xfrm>
              <a:off x="6881198" y="3589214"/>
              <a:ext cx="1751089" cy="716624"/>
              <a:chOff x="6824386" y="3608651"/>
              <a:chExt cx="1751089" cy="716624"/>
            </a:xfrm>
          </p:grpSpPr>
          <p:pic>
            <p:nvPicPr>
              <p:cNvPr id="37" name="Picture 7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4386" y="4142582"/>
                <a:ext cx="595434" cy="182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8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80" r="12038"/>
              <a:stretch>
                <a:fillRect/>
              </a:stretch>
            </p:blipFill>
            <p:spPr bwMode="auto">
              <a:xfrm>
                <a:off x="6978001" y="3937623"/>
                <a:ext cx="419837" cy="181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Imagem 3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884991"/>
                <a:ext cx="749326" cy="203840"/>
              </a:xfrm>
              <a:prstGeom prst="rect">
                <a:avLst/>
              </a:prstGeom>
            </p:spPr>
          </p:pic>
          <p:pic>
            <p:nvPicPr>
              <p:cNvPr id="40" name="Imagem 3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4127135"/>
                <a:ext cx="1061092" cy="198140"/>
              </a:xfrm>
              <a:prstGeom prst="rect">
                <a:avLst/>
              </a:prstGeom>
            </p:spPr>
          </p:pic>
          <p:pic>
            <p:nvPicPr>
              <p:cNvPr id="41" name="Imagem 4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608651"/>
                <a:ext cx="749326" cy="250501"/>
              </a:xfrm>
              <a:prstGeom prst="rect">
                <a:avLst/>
              </a:prstGeom>
            </p:spPr>
          </p:pic>
        </p:grpSp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766" y="3761196"/>
              <a:ext cx="539621" cy="539621"/>
            </a:xfrm>
            <a:prstGeom prst="rect">
              <a:avLst/>
            </a:prstGeom>
          </p:spPr>
        </p:pic>
        <p:pic>
          <p:nvPicPr>
            <p:cNvPr id="36" name="Imagem 3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256559" y="3816923"/>
              <a:ext cx="812831" cy="4770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99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5433" y="967409"/>
            <a:ext cx="7732352" cy="5276228"/>
          </a:xfrm>
        </p:spPr>
        <p:txBody>
          <a:bodyPr rtlCol="0">
            <a:normAutofit/>
          </a:bodyPr>
          <a:lstStyle/>
          <a:p>
            <a:pPr marL="185738" indent="-18573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000" dirty="0" smtClean="0">
                <a:hlinkClick r:id="rId2" action="ppaction://hlinksldjump"/>
              </a:rPr>
              <a:t>Respeitar os direitos de autor</a:t>
            </a:r>
            <a:endParaRPr lang="pt-PT" sz="2000" dirty="0" smtClean="0"/>
          </a:p>
          <a:p>
            <a:pPr marL="185738" lvl="0" indent="-18573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000" dirty="0" smtClean="0">
                <a:hlinkClick r:id="rId3" action="ppaction://hlinksldjump"/>
              </a:rPr>
              <a:t>Referências bibliográficas</a:t>
            </a:r>
            <a:endParaRPr lang="pt-PT" sz="2000" dirty="0" smtClean="0"/>
          </a:p>
          <a:p>
            <a:pPr marL="185738" indent="-18573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000" dirty="0" smtClean="0">
                <a:hlinkClick r:id="rId4" action="ppaction://hlinksldjump"/>
              </a:rPr>
              <a:t>Regras </a:t>
            </a:r>
            <a:r>
              <a:rPr lang="pt-PT" sz="2000" dirty="0">
                <a:hlinkClick r:id="rId4" action="ppaction://hlinksldjump"/>
              </a:rPr>
              <a:t>para as referências bibliográficas</a:t>
            </a:r>
            <a:endParaRPr lang="pt-PT" sz="2000" dirty="0"/>
          </a:p>
          <a:p>
            <a:pPr marL="185738" indent="-18573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000" dirty="0" smtClean="0">
                <a:hlinkClick r:id="rId5" action="ppaction://hlinksldjump"/>
              </a:rPr>
              <a:t>Formas de entrada nas referências bibliográficas</a:t>
            </a:r>
            <a:endParaRPr lang="pt-PT" sz="2000" dirty="0" smtClean="0"/>
          </a:p>
          <a:p>
            <a:pPr marL="185738" indent="-18573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000" dirty="0" smtClean="0"/>
              <a:t>Tipos </a:t>
            </a:r>
            <a:r>
              <a:rPr lang="pt-PT" sz="2000" dirty="0"/>
              <a:t>de referências bibliográficas:</a:t>
            </a:r>
          </a:p>
          <a:p>
            <a:pPr marL="542925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8080"/>
              </a:buClr>
              <a:buSzPct val="80000"/>
              <a:buNone/>
              <a:tabLst>
                <a:tab pos="357188" algn="l"/>
              </a:tabLst>
              <a:defRPr/>
            </a:pPr>
            <a:r>
              <a:rPr lang="pt-PT" sz="2000" dirty="0" smtClean="0">
                <a:hlinkClick r:id="rId6" action="ppaction://hlinksldjump"/>
              </a:rPr>
              <a:t>Livros</a:t>
            </a:r>
            <a:endParaRPr lang="pt-PT" sz="2000" dirty="0" smtClean="0"/>
          </a:p>
          <a:p>
            <a:pPr marL="542925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8080"/>
              </a:buClr>
              <a:buSzPct val="80000"/>
              <a:buNone/>
              <a:tabLst>
                <a:tab pos="357188" algn="l"/>
              </a:tabLst>
              <a:defRPr/>
            </a:pPr>
            <a:r>
              <a:rPr lang="pt-PT" sz="2000" dirty="0" smtClean="0">
                <a:hlinkClick r:id="rId7" action="ppaction://hlinksldjump"/>
              </a:rPr>
              <a:t>Publicações periódicas</a:t>
            </a:r>
            <a:endParaRPr lang="pt-PT" sz="2000" dirty="0" smtClean="0"/>
          </a:p>
          <a:p>
            <a:pPr marL="542925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8080"/>
              </a:buClr>
              <a:buSzPct val="80000"/>
              <a:buNone/>
              <a:tabLst>
                <a:tab pos="357188" algn="l"/>
              </a:tabLst>
              <a:defRPr/>
            </a:pPr>
            <a:r>
              <a:rPr lang="pt-PT" sz="2000" dirty="0" smtClean="0">
                <a:hlinkClick r:id="rId8" action="ppaction://hlinksldjump"/>
              </a:rPr>
              <a:t>Documentos com imagens e som</a:t>
            </a:r>
            <a:endParaRPr lang="pt-PT" sz="2000" dirty="0" smtClean="0"/>
          </a:p>
          <a:p>
            <a:pPr marL="542925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8080"/>
              </a:buClr>
              <a:buSzPct val="80000"/>
              <a:buNone/>
              <a:tabLst>
                <a:tab pos="357188" algn="l"/>
              </a:tabLst>
              <a:defRPr/>
            </a:pPr>
            <a:r>
              <a:rPr lang="pt-PT" sz="2000" dirty="0" smtClean="0">
                <a:hlinkClick r:id="rId9" action="ppaction://hlinksldjump"/>
              </a:rPr>
              <a:t>Páginas </a:t>
            </a:r>
            <a:r>
              <a:rPr lang="pt-PT" sz="2000" dirty="0">
                <a:hlinkClick r:id="rId9" action="ppaction://hlinksldjump"/>
              </a:rPr>
              <a:t>web</a:t>
            </a:r>
            <a:endParaRPr lang="pt-PT" sz="2000" dirty="0"/>
          </a:p>
          <a:p>
            <a:pPr marL="542925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8080"/>
              </a:buClr>
              <a:buSzPct val="80000"/>
              <a:buNone/>
              <a:tabLst>
                <a:tab pos="357188" algn="l"/>
              </a:tabLst>
              <a:defRPr/>
            </a:pPr>
            <a:r>
              <a:rPr lang="pt-PT" sz="2000" dirty="0" smtClean="0">
                <a:hlinkClick r:id="rId10" action="ppaction://hlinksldjump"/>
              </a:rPr>
              <a:t>Blogue</a:t>
            </a:r>
            <a:endParaRPr lang="pt-PT" sz="20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8080"/>
              </a:buClr>
              <a:buSzPct val="80000"/>
              <a:buNone/>
              <a:defRPr/>
            </a:pPr>
            <a:endParaRPr lang="pt-PT" sz="1600" dirty="0"/>
          </a:p>
          <a:p>
            <a:pPr marL="185738" indent="-185738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000" dirty="0">
                <a:hlinkClick r:id="rId11" action="ppaction://hlinksldjump"/>
              </a:rPr>
              <a:t>Ordenação da lista de </a:t>
            </a:r>
            <a:r>
              <a:rPr lang="pt-PT" sz="2000" dirty="0" smtClean="0">
                <a:hlinkClick r:id="rId11" action="ppaction://hlinksldjump"/>
              </a:rPr>
              <a:t>referências</a:t>
            </a:r>
            <a:endParaRPr lang="pt-PT" sz="2000" dirty="0" smtClean="0"/>
          </a:p>
        </p:txBody>
      </p:sp>
      <p:sp>
        <p:nvSpPr>
          <p:cNvPr id="13" name="Retângulo 12"/>
          <p:cNvSpPr/>
          <p:nvPr/>
        </p:nvSpPr>
        <p:spPr>
          <a:xfrm>
            <a:off x="442913" y="-635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>
                <a:solidFill>
                  <a:srgbClr val="009999"/>
                </a:solidFill>
              </a:rPr>
              <a:t>sumário</a:t>
            </a:r>
            <a:endParaRPr lang="pt-PT" sz="2800" b="1" dirty="0">
              <a:solidFill>
                <a:srgbClr val="009999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6" name="Retângulo 15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7" name="Grupo 16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1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364973"/>
            <a:ext cx="7733678" cy="4878663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/>
              <a:t>Em </a:t>
            </a:r>
            <a:r>
              <a:rPr lang="pt-PT" sz="2400" dirty="0"/>
              <a:t>qualquer tipo de trabalho escolar que realizamos devemos, sempre, identificar as obras e os autores em que nos baseámos para o fazer, pois só assim estaremos a respeitar os direitos dos criadores, os seus </a:t>
            </a:r>
            <a:r>
              <a:rPr lang="pt-PT" sz="2400" dirty="0" smtClean="0"/>
              <a:t>autores.</a:t>
            </a:r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/>
              <a:t>Para o fazer </a:t>
            </a:r>
            <a:r>
              <a:rPr lang="pt-PT" sz="2400" dirty="0"/>
              <a:t>existem várias normas</a:t>
            </a:r>
            <a:r>
              <a:rPr lang="pt-PT" sz="2400" dirty="0" smtClean="0"/>
              <a:t>.  </a:t>
            </a:r>
            <a:r>
              <a:rPr lang="pt-PT" sz="2400" dirty="0"/>
              <a:t>Nos agrupamentos de escolas do concelho </a:t>
            </a:r>
            <a:r>
              <a:rPr lang="pt-PT" sz="2400" dirty="0" smtClean="0"/>
              <a:t>de  Cantanhede  </a:t>
            </a:r>
            <a:r>
              <a:rPr lang="pt-PT" sz="2400" dirty="0"/>
              <a:t>foi adotada a </a:t>
            </a:r>
            <a:r>
              <a:rPr lang="pt-PT" sz="2400" b="1" dirty="0">
                <a:solidFill>
                  <a:srgbClr val="008E99"/>
                </a:solidFill>
              </a:rPr>
              <a:t>norma APA </a:t>
            </a:r>
            <a:r>
              <a:rPr lang="pt-PT" sz="2400" dirty="0"/>
              <a:t>(</a:t>
            </a:r>
            <a:r>
              <a:rPr lang="pt-PT" sz="2400" dirty="0" smtClean="0"/>
              <a:t>6.ª </a:t>
            </a:r>
            <a:r>
              <a:rPr lang="pt-PT" sz="2400" dirty="0"/>
              <a:t>edição) que é usada para fazer citações, </a:t>
            </a:r>
            <a:r>
              <a:rPr lang="pt-PT" sz="2400" dirty="0" smtClean="0"/>
              <a:t>transcrições </a:t>
            </a:r>
            <a:r>
              <a:rPr lang="pt-PT" sz="2400" dirty="0"/>
              <a:t>e referências bibliográficas.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42913" y="105406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/>
              <a:t>Respeitar os Direitos de Autor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5" name="Seta para a esquerda 4">
            <a:hlinkClick r:id="rId3" action="ppaction://hlinksldjump"/>
          </p:cNvPr>
          <p:cNvSpPr/>
          <p:nvPr/>
        </p:nvSpPr>
        <p:spPr>
          <a:xfrm>
            <a:off x="302019" y="6104964"/>
            <a:ext cx="255914" cy="310123"/>
          </a:xfrm>
          <a:prstGeom prst="leftArrow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71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678675"/>
            <a:ext cx="7886700" cy="4564962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b="1" dirty="0"/>
              <a:t>Fazemos uma referência bibliográfica</a:t>
            </a:r>
            <a:r>
              <a:rPr lang="pt-PT" sz="2400" dirty="0"/>
              <a:t>, quando registamos os elementos que identificam um documento (autor, ano de edição, título, local de edição, editora, URL,...).</a:t>
            </a:r>
          </a:p>
          <a:p>
            <a:endParaRPr lang="pt-PT" sz="2400" dirty="0"/>
          </a:p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None/>
              <a:defRPr/>
            </a:pPr>
            <a:endParaRPr lang="pt-PT" sz="24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241086"/>
            <a:ext cx="80387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Referências </a:t>
            </a:r>
            <a:r>
              <a:rPr lang="pt-PT" sz="2800" b="1" dirty="0"/>
              <a:t>bibliográficas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19" name="CaixaDeTexto 18"/>
          <p:cNvSpPr txBox="1"/>
          <p:nvPr/>
        </p:nvSpPr>
        <p:spPr>
          <a:xfrm>
            <a:off x="927789" y="3678410"/>
            <a:ext cx="7401824" cy="600164"/>
          </a:xfrm>
          <a:prstGeom prst="rect">
            <a:avLst/>
          </a:prstGeom>
          <a:noFill/>
          <a:ln w="28575">
            <a:solidFill>
              <a:srgbClr val="089099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pt-PT" sz="400" dirty="0" smtClean="0"/>
          </a:p>
          <a:p>
            <a:r>
              <a:rPr lang="pt-PT" sz="2000" dirty="0" err="1"/>
              <a:t>Gaarder</a:t>
            </a:r>
            <a:r>
              <a:rPr lang="pt-PT" sz="2000" dirty="0"/>
              <a:t>, J. (2005). </a:t>
            </a:r>
            <a:r>
              <a:rPr lang="pt-PT" sz="2000" i="1" dirty="0"/>
              <a:t>A biblioteca mágica </a:t>
            </a:r>
            <a:r>
              <a:rPr lang="pt-PT" sz="2000" dirty="0"/>
              <a:t>(3.ª ed.). Barcarena: Presença</a:t>
            </a:r>
            <a:r>
              <a:rPr lang="pt-PT" sz="2000" dirty="0" smtClean="0"/>
              <a:t>.</a:t>
            </a:r>
            <a:r>
              <a:rPr lang="pt-PT" sz="2000" dirty="0"/>
              <a:t> 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pt-PT" sz="400" dirty="0"/>
          </a:p>
        </p:txBody>
      </p:sp>
      <p:sp>
        <p:nvSpPr>
          <p:cNvPr id="20" name="Seta para a esquerda 19">
            <a:hlinkClick r:id="rId3" action="ppaction://hlinksldjump"/>
          </p:cNvPr>
          <p:cNvSpPr/>
          <p:nvPr/>
        </p:nvSpPr>
        <p:spPr>
          <a:xfrm>
            <a:off x="302019" y="6104964"/>
            <a:ext cx="255914" cy="310123"/>
          </a:xfrm>
          <a:prstGeom prst="leftArrow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479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263767"/>
            <a:ext cx="7886700" cy="816224"/>
          </a:xfrm>
        </p:spPr>
        <p:txBody>
          <a:bodyPr rtlCol="0">
            <a:normAutofit lnSpcReduction="10000"/>
          </a:bodyPr>
          <a:lstStyle/>
          <a:p>
            <a:pPr marL="355600" indent="-177800" algn="just" fontAlgn="auto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Para elaborar a referência bibliográfica de um documento temos </a:t>
            </a:r>
            <a:r>
              <a:rPr lang="pt-PT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 conhecer alguns elementos </a:t>
            </a:r>
            <a:r>
              <a:rPr lang="pt-PT" sz="2200" dirty="0" smtClean="0"/>
              <a:t>básicos: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42913" y="114077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/>
              <a:t>Regras para as</a:t>
            </a:r>
            <a:r>
              <a:rPr lang="pt-PT" sz="2800" b="1" dirty="0">
                <a:solidFill>
                  <a:srgbClr val="FF0000"/>
                </a:solidFill>
              </a:rPr>
              <a:t> </a:t>
            </a:r>
            <a:r>
              <a:rPr lang="pt-PT" sz="2800" b="1" dirty="0"/>
              <a:t>referências bibliográficas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19" name="Marcador de Posição de Conteúdo 2"/>
          <p:cNvSpPr txBox="1">
            <a:spLocks/>
          </p:cNvSpPr>
          <p:nvPr/>
        </p:nvSpPr>
        <p:spPr>
          <a:xfrm>
            <a:off x="3855878" y="3072638"/>
            <a:ext cx="1212838" cy="4552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pt-PT" dirty="0" smtClean="0"/>
              <a:t>Autor</a:t>
            </a:r>
            <a:endParaRPr lang="pt-PT" dirty="0"/>
          </a:p>
        </p:txBody>
      </p:sp>
      <p:sp>
        <p:nvSpPr>
          <p:cNvPr id="20" name="Marcador de Posição de Conteúdo 2"/>
          <p:cNvSpPr txBox="1">
            <a:spLocks/>
          </p:cNvSpPr>
          <p:nvPr/>
        </p:nvSpPr>
        <p:spPr>
          <a:xfrm>
            <a:off x="5568799" y="3472922"/>
            <a:ext cx="2396932" cy="58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pt-PT" dirty="0" smtClean="0"/>
              <a:t>Ano de edição</a:t>
            </a:r>
            <a:endParaRPr lang="pt-PT" dirty="0"/>
          </a:p>
        </p:txBody>
      </p:sp>
      <p:sp>
        <p:nvSpPr>
          <p:cNvPr id="21" name="Marcador de Posição de Conteúdo 2"/>
          <p:cNvSpPr txBox="1">
            <a:spLocks/>
          </p:cNvSpPr>
          <p:nvPr/>
        </p:nvSpPr>
        <p:spPr>
          <a:xfrm>
            <a:off x="1282303" y="3010452"/>
            <a:ext cx="1212838" cy="52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pt-PT" dirty="0" smtClean="0"/>
              <a:t>Título</a:t>
            </a:r>
            <a:endParaRPr lang="pt-PT" dirty="0"/>
          </a:p>
        </p:txBody>
      </p:sp>
      <p:sp>
        <p:nvSpPr>
          <p:cNvPr id="22" name="Marcador de Posição de Conteúdo 2"/>
          <p:cNvSpPr txBox="1">
            <a:spLocks/>
          </p:cNvSpPr>
          <p:nvPr/>
        </p:nvSpPr>
        <p:spPr>
          <a:xfrm>
            <a:off x="5568810" y="4589306"/>
            <a:ext cx="2068337" cy="551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pt-PT" dirty="0" smtClean="0"/>
              <a:t>Nº </a:t>
            </a:r>
            <a:r>
              <a:rPr lang="pt-PT" dirty="0"/>
              <a:t>de </a:t>
            </a:r>
            <a:r>
              <a:rPr lang="pt-PT" dirty="0" smtClean="0"/>
              <a:t>edição</a:t>
            </a:r>
            <a:endParaRPr lang="pt-PT" dirty="0"/>
          </a:p>
        </p:txBody>
      </p:sp>
      <p:sp>
        <p:nvSpPr>
          <p:cNvPr id="23" name="Marcador de Posição de Conteúdo 2"/>
          <p:cNvSpPr txBox="1">
            <a:spLocks/>
          </p:cNvSpPr>
          <p:nvPr/>
        </p:nvSpPr>
        <p:spPr>
          <a:xfrm>
            <a:off x="663542" y="3962724"/>
            <a:ext cx="2633277" cy="550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pt-PT" dirty="0" smtClean="0"/>
              <a:t>Local </a:t>
            </a:r>
            <a:r>
              <a:rPr lang="pt-PT" dirty="0"/>
              <a:t>de </a:t>
            </a:r>
            <a:r>
              <a:rPr lang="pt-PT" dirty="0" smtClean="0"/>
              <a:t>edição</a:t>
            </a:r>
            <a:endParaRPr lang="pt-PT" dirty="0"/>
          </a:p>
        </p:txBody>
      </p:sp>
      <p:sp>
        <p:nvSpPr>
          <p:cNvPr id="24" name="Marcador de Posição de Conteúdo 2"/>
          <p:cNvSpPr txBox="1">
            <a:spLocks/>
          </p:cNvSpPr>
          <p:nvPr/>
        </p:nvSpPr>
        <p:spPr>
          <a:xfrm>
            <a:off x="3630153" y="4274547"/>
            <a:ext cx="1365238" cy="492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pt-PT" dirty="0" smtClean="0"/>
              <a:t>Editora</a:t>
            </a:r>
            <a:endParaRPr lang="pt-PT" dirty="0"/>
          </a:p>
        </p:txBody>
      </p:sp>
      <p:sp>
        <p:nvSpPr>
          <p:cNvPr id="25" name="Marcador de Posição de Conteúdo 2"/>
          <p:cNvSpPr txBox="1">
            <a:spLocks/>
          </p:cNvSpPr>
          <p:nvPr/>
        </p:nvSpPr>
        <p:spPr>
          <a:xfrm>
            <a:off x="1372997" y="5307678"/>
            <a:ext cx="4360111" cy="4575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pt-PT" dirty="0" smtClean="0"/>
              <a:t>URL </a:t>
            </a:r>
            <a:r>
              <a:rPr lang="pt-PT" sz="1600" dirty="0" smtClean="0"/>
              <a:t>(para documentos em linha)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6860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232451"/>
            <a:ext cx="7886700" cy="5011185"/>
          </a:xfrm>
        </p:spPr>
        <p:txBody>
          <a:bodyPr rtlCol="0">
            <a:normAutofit/>
          </a:bodyPr>
          <a:lstStyle/>
          <a:p>
            <a:pPr marL="355600" indent="-177800" algn="just" fontAlgn="auto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E organizados de acordo com pontuação específica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2" y="134258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/>
              <a:t>Regras para as</a:t>
            </a:r>
            <a:r>
              <a:rPr lang="pt-PT" sz="2800" b="1" dirty="0">
                <a:solidFill>
                  <a:srgbClr val="FF0000"/>
                </a:solidFill>
              </a:rPr>
              <a:t> </a:t>
            </a:r>
            <a:r>
              <a:rPr lang="pt-PT" sz="2800" b="1" dirty="0"/>
              <a:t>referências bibliográficas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49643" y="-12321"/>
            <a:ext cx="8994357" cy="6870321"/>
            <a:chOff x="149643" y="-12321"/>
            <a:chExt cx="8994357" cy="6870321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grpSp>
          <p:nvGrpSpPr>
            <p:cNvPr id="14" name="Grupo 13"/>
            <p:cNvGrpSpPr/>
            <p:nvPr/>
          </p:nvGrpSpPr>
          <p:grpSpPr>
            <a:xfrm rot="5400000">
              <a:off x="-3041203" y="3178525"/>
              <a:ext cx="6427411" cy="45719"/>
              <a:chOff x="0" y="234950"/>
              <a:chExt cx="9143999" cy="658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rgbClr val="089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539700" y="6253701"/>
              <a:ext cx="604299" cy="604299"/>
            </a:xfrm>
            <a:prstGeom prst="rect">
              <a:avLst/>
            </a:prstGeom>
          </p:spPr>
        </p:pic>
      </p:grpSp>
      <p:sp>
        <p:nvSpPr>
          <p:cNvPr id="19" name="Marcador de Posição de Conteúdo 2"/>
          <p:cNvSpPr txBox="1">
            <a:spLocks/>
          </p:cNvSpPr>
          <p:nvPr/>
        </p:nvSpPr>
        <p:spPr>
          <a:xfrm>
            <a:off x="442912" y="3023503"/>
            <a:ext cx="7566379" cy="809271"/>
          </a:xfrm>
          <a:prstGeom prst="rect">
            <a:avLst/>
          </a:prstGeom>
          <a:ln w="19050">
            <a:solidFill>
              <a:srgbClr val="00999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endParaRPr lang="pt-PT" sz="800" b="1" dirty="0" smtClean="0">
              <a:solidFill>
                <a:srgbClr val="008E99"/>
              </a:solidFill>
            </a:endParaRPr>
          </a:p>
          <a:p>
            <a:pPr algn="just">
              <a:buNone/>
            </a:pPr>
            <a:r>
              <a:rPr lang="pt-PT" sz="2000" b="1" dirty="0" smtClean="0">
                <a:solidFill>
                  <a:srgbClr val="008E99"/>
                </a:solidFill>
              </a:rPr>
              <a:t>Autor</a:t>
            </a:r>
            <a:r>
              <a:rPr lang="pt-PT" sz="2000" b="1" dirty="0" smtClean="0"/>
              <a:t>.</a:t>
            </a:r>
            <a:r>
              <a:rPr lang="pt-PT" sz="2000" b="1" dirty="0" smtClean="0">
                <a:solidFill>
                  <a:srgbClr val="008E99"/>
                </a:solidFill>
              </a:rPr>
              <a:t> </a:t>
            </a:r>
            <a:r>
              <a:rPr lang="pt-PT" sz="2000" b="1" dirty="0" smtClean="0"/>
              <a:t>(</a:t>
            </a:r>
            <a:r>
              <a:rPr lang="pt-PT" sz="2000" b="1" dirty="0" smtClean="0">
                <a:solidFill>
                  <a:srgbClr val="008E99"/>
                </a:solidFill>
              </a:rPr>
              <a:t>ano de edição</a:t>
            </a:r>
            <a:r>
              <a:rPr lang="pt-PT" sz="2000" b="1" dirty="0" smtClean="0"/>
              <a:t>) .</a:t>
            </a:r>
            <a:r>
              <a:rPr lang="pt-PT" sz="2000" b="1" dirty="0" smtClean="0">
                <a:solidFill>
                  <a:srgbClr val="008E99"/>
                </a:solidFill>
              </a:rPr>
              <a:t> </a:t>
            </a:r>
            <a:r>
              <a:rPr lang="pt-PT" sz="2000" b="1" i="1" dirty="0">
                <a:solidFill>
                  <a:srgbClr val="008E99"/>
                </a:solidFill>
              </a:rPr>
              <a:t>Título</a:t>
            </a:r>
            <a:r>
              <a:rPr lang="pt-PT" sz="2000" b="1" dirty="0">
                <a:solidFill>
                  <a:srgbClr val="008E99"/>
                </a:solidFill>
              </a:rPr>
              <a:t> </a:t>
            </a:r>
            <a:r>
              <a:rPr lang="pt-PT" sz="2000" b="1" dirty="0"/>
              <a:t>(</a:t>
            </a:r>
            <a:r>
              <a:rPr lang="pt-PT" sz="2000" b="1" dirty="0">
                <a:solidFill>
                  <a:srgbClr val="008E99"/>
                </a:solidFill>
              </a:rPr>
              <a:t>nº de edição</a:t>
            </a:r>
            <a:r>
              <a:rPr lang="pt-PT" sz="2000" b="1" dirty="0"/>
              <a:t>).</a:t>
            </a:r>
            <a:r>
              <a:rPr lang="pt-PT" sz="2000" b="1" dirty="0">
                <a:solidFill>
                  <a:srgbClr val="008E99"/>
                </a:solidFill>
              </a:rPr>
              <a:t> Local de edição</a:t>
            </a:r>
            <a:r>
              <a:rPr lang="pt-PT" sz="2000" b="1" dirty="0"/>
              <a:t>:</a:t>
            </a:r>
            <a:r>
              <a:rPr lang="pt-PT" sz="2000" b="1" dirty="0">
                <a:solidFill>
                  <a:srgbClr val="008E99"/>
                </a:solidFill>
              </a:rPr>
              <a:t> Editora</a:t>
            </a:r>
            <a:r>
              <a:rPr lang="pt-PT" sz="2000" b="1" dirty="0"/>
              <a:t>.</a:t>
            </a:r>
            <a:r>
              <a:rPr lang="pt-PT" sz="2000" b="1" dirty="0">
                <a:solidFill>
                  <a:srgbClr val="008E99"/>
                </a:solidFill>
              </a:rPr>
              <a:t> </a:t>
            </a:r>
          </a:p>
        </p:txBody>
      </p:sp>
      <p:sp>
        <p:nvSpPr>
          <p:cNvPr id="20" name="Marcador de Posição de Conteúdo 2"/>
          <p:cNvSpPr txBox="1">
            <a:spLocks/>
          </p:cNvSpPr>
          <p:nvPr/>
        </p:nvSpPr>
        <p:spPr>
          <a:xfrm>
            <a:off x="2607210" y="1968105"/>
            <a:ext cx="1496357" cy="495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pt-PT" sz="2400" dirty="0" smtClean="0"/>
              <a:t>parêntesis</a:t>
            </a:r>
            <a:endParaRPr lang="pt-PT" sz="500" dirty="0"/>
          </a:p>
        </p:txBody>
      </p:sp>
      <p:sp>
        <p:nvSpPr>
          <p:cNvPr id="21" name="Marcador de Posição de Conteúdo 2"/>
          <p:cNvSpPr txBox="1">
            <a:spLocks/>
          </p:cNvSpPr>
          <p:nvPr/>
        </p:nvSpPr>
        <p:spPr>
          <a:xfrm>
            <a:off x="3241248" y="4366039"/>
            <a:ext cx="1724637" cy="544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pt-PT" sz="2400" dirty="0" smtClean="0"/>
              <a:t>ponto final</a:t>
            </a:r>
            <a:endParaRPr lang="pt-PT" sz="500" dirty="0"/>
          </a:p>
        </p:txBody>
      </p:sp>
      <p:sp>
        <p:nvSpPr>
          <p:cNvPr id="22" name="Marcador de Posição de Conteúdo 2"/>
          <p:cNvSpPr txBox="1">
            <a:spLocks/>
          </p:cNvSpPr>
          <p:nvPr/>
        </p:nvSpPr>
        <p:spPr>
          <a:xfrm>
            <a:off x="6210463" y="1842768"/>
            <a:ext cx="1673779" cy="522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pt-PT" sz="2400" dirty="0" smtClean="0"/>
              <a:t>dois pontos</a:t>
            </a:r>
            <a:endParaRPr lang="pt-PT" sz="500" dirty="0"/>
          </a:p>
        </p:txBody>
      </p:sp>
      <p:cxnSp>
        <p:nvCxnSpPr>
          <p:cNvPr id="23" name="Conexão reta unidirecional 22"/>
          <p:cNvCxnSpPr/>
          <p:nvPr/>
        </p:nvCxnSpPr>
        <p:spPr>
          <a:xfrm flipH="1">
            <a:off x="2088107" y="2468587"/>
            <a:ext cx="681410" cy="483270"/>
          </a:xfrm>
          <a:prstGeom prst="straightConnector1">
            <a:avLst/>
          </a:prstGeom>
          <a:ln w="28575">
            <a:solidFill>
              <a:srgbClr val="089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ta unidirecional 23"/>
          <p:cNvCxnSpPr/>
          <p:nvPr/>
        </p:nvCxnSpPr>
        <p:spPr>
          <a:xfrm flipH="1" flipV="1">
            <a:off x="3031699" y="3832774"/>
            <a:ext cx="174563" cy="447682"/>
          </a:xfrm>
          <a:prstGeom prst="straightConnector1">
            <a:avLst/>
          </a:prstGeom>
          <a:ln w="28575">
            <a:solidFill>
              <a:srgbClr val="089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ta unidirecional 24"/>
          <p:cNvCxnSpPr>
            <a:stCxn id="21" idx="3"/>
          </p:cNvCxnSpPr>
          <p:nvPr/>
        </p:nvCxnSpPr>
        <p:spPr>
          <a:xfrm flipV="1">
            <a:off x="4965885" y="3832774"/>
            <a:ext cx="2772396" cy="805725"/>
          </a:xfrm>
          <a:prstGeom prst="straightConnector1">
            <a:avLst/>
          </a:prstGeom>
          <a:ln w="28575">
            <a:solidFill>
              <a:srgbClr val="089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ta unidirecional 25"/>
          <p:cNvCxnSpPr/>
          <p:nvPr/>
        </p:nvCxnSpPr>
        <p:spPr>
          <a:xfrm flipH="1" flipV="1">
            <a:off x="1241946" y="3832774"/>
            <a:ext cx="1861970" cy="805725"/>
          </a:xfrm>
          <a:prstGeom prst="straightConnector1">
            <a:avLst/>
          </a:prstGeom>
          <a:ln w="28575">
            <a:solidFill>
              <a:srgbClr val="089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ta unidirecional 26"/>
          <p:cNvCxnSpPr/>
          <p:nvPr/>
        </p:nvCxnSpPr>
        <p:spPr>
          <a:xfrm flipV="1">
            <a:off x="4698987" y="3832774"/>
            <a:ext cx="446219" cy="488653"/>
          </a:xfrm>
          <a:prstGeom prst="straightConnector1">
            <a:avLst/>
          </a:prstGeom>
          <a:ln w="28575">
            <a:solidFill>
              <a:srgbClr val="089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ta unidirecional 27"/>
          <p:cNvCxnSpPr/>
          <p:nvPr/>
        </p:nvCxnSpPr>
        <p:spPr>
          <a:xfrm>
            <a:off x="6951819" y="2263920"/>
            <a:ext cx="4164" cy="687937"/>
          </a:xfrm>
          <a:prstGeom prst="straightConnector1">
            <a:avLst/>
          </a:prstGeom>
          <a:ln w="28575">
            <a:solidFill>
              <a:srgbClr val="089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unidirecional 28"/>
          <p:cNvCxnSpPr/>
          <p:nvPr/>
        </p:nvCxnSpPr>
        <p:spPr>
          <a:xfrm>
            <a:off x="3728575" y="2469309"/>
            <a:ext cx="657688" cy="441577"/>
          </a:xfrm>
          <a:prstGeom prst="straightConnector1">
            <a:avLst/>
          </a:prstGeom>
          <a:ln w="28575">
            <a:solidFill>
              <a:srgbClr val="089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eta para a esquerda 30">
            <a:hlinkClick r:id="rId3" action="ppaction://hlinksldjump"/>
          </p:cNvPr>
          <p:cNvSpPr/>
          <p:nvPr/>
        </p:nvSpPr>
        <p:spPr>
          <a:xfrm>
            <a:off x="302019" y="6104964"/>
            <a:ext cx="255914" cy="310123"/>
          </a:xfrm>
          <a:prstGeom prst="leftArrow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14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1" y="0"/>
            <a:ext cx="8992379" cy="6870787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522547"/>
            <a:ext cx="7886700" cy="1746320"/>
          </a:xfrm>
        </p:spPr>
        <p:txBody>
          <a:bodyPr rtlCol="0">
            <a:normAutofit/>
          </a:bodyPr>
          <a:lstStyle/>
          <a:p>
            <a:pPr marL="355600" lvl="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A </a:t>
            </a:r>
            <a:r>
              <a:rPr lang="pt-PT" sz="2200" b="1" dirty="0">
                <a:solidFill>
                  <a:srgbClr val="008E99"/>
                </a:solidFill>
              </a:rPr>
              <a:t>entrada</a:t>
            </a:r>
            <a:r>
              <a:rPr lang="pt-PT" sz="2200" dirty="0"/>
              <a:t> é o 1.º elemento da referência bibliográfica e vai permitir a sua </a:t>
            </a:r>
            <a:r>
              <a:rPr lang="pt-PT" sz="2200" dirty="0" smtClean="0"/>
              <a:t>ordenação.</a:t>
            </a:r>
            <a:endParaRPr lang="pt-PT" sz="2200" dirty="0"/>
          </a:p>
          <a:p>
            <a:pPr marL="355600" lvl="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O </a:t>
            </a:r>
            <a:r>
              <a:rPr lang="pt-PT" sz="2200" b="1" dirty="0">
                <a:solidFill>
                  <a:srgbClr val="008E99"/>
                </a:solidFill>
              </a:rPr>
              <a:t>autor</a:t>
            </a:r>
            <a:r>
              <a:rPr lang="pt-PT" sz="2200" dirty="0"/>
              <a:t> é, habitualmente, o primeiro elemento de </a:t>
            </a:r>
            <a:r>
              <a:rPr lang="pt-PT" sz="2200" dirty="0" smtClean="0"/>
              <a:t>entrada.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62841"/>
            <a:ext cx="80387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/>
              <a:t>Formas de entrada nas referências </a:t>
            </a:r>
            <a:r>
              <a:rPr lang="pt-PT" sz="2800" b="1" dirty="0" smtClean="0"/>
              <a:t>bibliográficas</a:t>
            </a:r>
            <a:endParaRPr lang="pt-PT" sz="28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927789" y="3843253"/>
            <a:ext cx="7401824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pt-PT" sz="400" dirty="0" smtClean="0"/>
          </a:p>
          <a:p>
            <a:pPr algn="just">
              <a:buNone/>
            </a:pPr>
            <a:r>
              <a:rPr lang="pt-PT" sz="2000" dirty="0"/>
              <a:t>Autor (ano de edição)</a:t>
            </a:r>
            <a:r>
              <a:rPr lang="pt-PT" sz="2000" b="1" dirty="0"/>
              <a:t>. </a:t>
            </a:r>
            <a:r>
              <a:rPr lang="pt-PT" sz="2000" i="1" dirty="0"/>
              <a:t>Título</a:t>
            </a:r>
            <a:r>
              <a:rPr lang="pt-PT" sz="2000" dirty="0"/>
              <a:t> (nº de edição)</a:t>
            </a:r>
            <a:r>
              <a:rPr lang="pt-PT" sz="2000" b="1" dirty="0"/>
              <a:t>. </a:t>
            </a:r>
            <a:r>
              <a:rPr lang="pt-PT" sz="2000" dirty="0"/>
              <a:t>Local de edição</a:t>
            </a:r>
            <a:r>
              <a:rPr lang="pt-PT" sz="2000" b="1" dirty="0"/>
              <a:t>: </a:t>
            </a:r>
            <a:r>
              <a:rPr lang="pt-PT" sz="2000" dirty="0"/>
              <a:t>Editora. </a:t>
            </a:r>
            <a:endParaRPr lang="pt-PT" sz="400" dirty="0"/>
          </a:p>
        </p:txBody>
      </p:sp>
      <p:sp>
        <p:nvSpPr>
          <p:cNvPr id="8" name="Oval 7"/>
          <p:cNvSpPr/>
          <p:nvPr/>
        </p:nvSpPr>
        <p:spPr>
          <a:xfrm>
            <a:off x="768626" y="3624503"/>
            <a:ext cx="893487" cy="947497"/>
          </a:xfrm>
          <a:prstGeom prst="ellipse">
            <a:avLst/>
          </a:prstGeom>
          <a:noFill/>
          <a:ln w="28575">
            <a:solidFill>
              <a:srgbClr val="008E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8" name="Conexão reta unidirecional 17"/>
          <p:cNvCxnSpPr/>
          <p:nvPr/>
        </p:nvCxnSpPr>
        <p:spPr>
          <a:xfrm flipH="1">
            <a:off x="1215370" y="3098042"/>
            <a:ext cx="125750" cy="478129"/>
          </a:xfrm>
          <a:prstGeom prst="straightConnector1">
            <a:avLst/>
          </a:prstGeom>
          <a:ln w="28575">
            <a:solidFill>
              <a:srgbClr val="089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" y="-27295"/>
            <a:ext cx="8992379" cy="6870787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947" y="1364974"/>
            <a:ext cx="7886700" cy="5054690"/>
          </a:xfrm>
        </p:spPr>
        <p:txBody>
          <a:bodyPr rtlCol="0">
            <a:no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Quando o autor é uma </a:t>
            </a:r>
            <a:r>
              <a:rPr lang="pt-PT" sz="2200" b="1" dirty="0">
                <a:solidFill>
                  <a:srgbClr val="008E99"/>
                </a:solidFill>
              </a:rPr>
              <a:t>pessoa</a:t>
            </a:r>
            <a:r>
              <a:rPr lang="pt-PT" sz="2200" dirty="0"/>
              <a:t>, a entrada é determinada pelo apelido, seguido de vírgula e dos restantes nomes abreviados, indicando-se apenas as iniciais</a:t>
            </a:r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</p:txBody>
      </p:sp>
      <p:sp>
        <p:nvSpPr>
          <p:cNvPr id="13" name="Retângulo 12"/>
          <p:cNvSpPr/>
          <p:nvPr/>
        </p:nvSpPr>
        <p:spPr>
          <a:xfrm>
            <a:off x="442912" y="180628"/>
            <a:ext cx="80387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/>
              <a:t>Formas de entrada nas referências </a:t>
            </a:r>
            <a:r>
              <a:rPr lang="pt-PT" sz="2800" b="1" dirty="0" smtClean="0"/>
              <a:t>bibliográficas</a:t>
            </a:r>
            <a:endParaRPr lang="pt-PT" sz="2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913785" y="3161941"/>
            <a:ext cx="7401824" cy="987963"/>
          </a:xfrm>
          <a:prstGeom prst="rect">
            <a:avLst/>
          </a:prstGeom>
          <a:noFill/>
          <a:ln w="28575">
            <a:solidFill>
              <a:srgbClr val="089099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pt-PT" sz="400" dirty="0" smtClean="0"/>
          </a:p>
          <a:p>
            <a:pPr marL="17780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000" dirty="0"/>
              <a:t>José Jorge </a:t>
            </a:r>
            <a:r>
              <a:rPr lang="pt-PT" sz="2000" dirty="0" smtClean="0"/>
              <a:t>Letria                                           </a:t>
            </a:r>
            <a:r>
              <a:rPr lang="pt-PT" sz="3200" dirty="0" smtClean="0">
                <a:solidFill>
                  <a:srgbClr val="008E99"/>
                </a:solidFill>
              </a:rPr>
              <a:t>Letria, J. J.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pt-PT" sz="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913785" y="4690775"/>
            <a:ext cx="7401824" cy="987963"/>
          </a:xfrm>
          <a:prstGeom prst="rect">
            <a:avLst/>
          </a:prstGeom>
          <a:noFill/>
          <a:ln w="28575">
            <a:solidFill>
              <a:srgbClr val="089099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pt-PT" sz="400" dirty="0" smtClean="0"/>
          </a:p>
          <a:p>
            <a:pPr marL="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defRPr/>
            </a:pPr>
            <a:r>
              <a:rPr lang="pt-PT" sz="2000" dirty="0" smtClean="0"/>
              <a:t>Ana Maria Magalhães                                 </a:t>
            </a:r>
            <a:r>
              <a:rPr lang="pt-PT" sz="1400" dirty="0" smtClean="0"/>
              <a:t> </a:t>
            </a:r>
            <a:r>
              <a:rPr lang="pt-PT" sz="3200" dirty="0" smtClean="0">
                <a:solidFill>
                  <a:srgbClr val="008E99"/>
                </a:solidFill>
              </a:rPr>
              <a:t>Magalhães, A. M.</a:t>
            </a:r>
            <a:endParaRPr lang="pt-PT" sz="3200" dirty="0">
              <a:solidFill>
                <a:srgbClr val="008E99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pt-PT" sz="400" dirty="0"/>
          </a:p>
        </p:txBody>
      </p:sp>
    </p:spTree>
    <p:extLst>
      <p:ext uri="{BB962C8B-B14F-4D97-AF65-F5344CB8AC3E}">
        <p14:creationId xmlns:p14="http://schemas.microsoft.com/office/powerpoint/2010/main" val="16857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o 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6666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2336</TotalTime>
  <Words>1273</Words>
  <Application>Microsoft Office PowerPoint</Application>
  <PresentationFormat>Apresentação no Ecrã (4:3)</PresentationFormat>
  <Paragraphs>201</Paragraphs>
  <Slides>25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Times New Roman</vt:lpstr>
      <vt:lpstr>Wingdings</vt:lpstr>
      <vt:lpstr>Tema do Office</vt:lpstr>
      <vt:lpstr>O aprendiz de investigador 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Referências bibliográficas</dc:title>
  <dc:creator>Graça</dc:creator>
  <cp:lastModifiedBy>Graça Madeira da Silva</cp:lastModifiedBy>
  <cp:revision>218</cp:revision>
  <dcterms:created xsi:type="dcterms:W3CDTF">2014-01-18T09:26:29Z</dcterms:created>
  <dcterms:modified xsi:type="dcterms:W3CDTF">2019-03-05T15:19:30Z</dcterms:modified>
</cp:coreProperties>
</file>