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336" r:id="rId3"/>
    <p:sldId id="339" r:id="rId4"/>
    <p:sldId id="355" r:id="rId5"/>
    <p:sldId id="352" r:id="rId6"/>
    <p:sldId id="354" r:id="rId7"/>
    <p:sldId id="359" r:id="rId8"/>
    <p:sldId id="317" r:id="rId9"/>
    <p:sldId id="345" r:id="rId10"/>
    <p:sldId id="341" r:id="rId11"/>
    <p:sldId id="347" r:id="rId12"/>
    <p:sldId id="349" r:id="rId13"/>
    <p:sldId id="350" r:id="rId14"/>
    <p:sldId id="351" r:id="rId15"/>
    <p:sldId id="360" r:id="rId16"/>
    <p:sldId id="278" r:id="rId17"/>
    <p:sldId id="303" r:id="rId1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ça" initials="G" lastIdx="5" clrIdx="0">
    <p:extLst/>
  </p:cmAuthor>
  <p:cmAuthor id="2" name="Isabel" initials="I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775"/>
    <a:srgbClr val="BC0E34"/>
    <a:srgbClr val="E3738B"/>
    <a:srgbClr val="FF3399"/>
    <a:srgbClr val="AA223F"/>
    <a:srgbClr val="F77C22"/>
    <a:srgbClr val="FF6600"/>
    <a:srgbClr val="D66008"/>
    <a:srgbClr val="99FF33"/>
    <a:srgbClr val="79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AC4F8-95ED-4FBD-8880-8C2707D34EB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D1E934E-1876-40D1-8BC3-3B99BB3CAAAD}">
      <dgm:prSet phldrT="[Texto]"/>
      <dgm:spPr>
        <a:solidFill>
          <a:srgbClr val="DE5775"/>
        </a:solidFill>
      </dgm:spPr>
      <dgm:t>
        <a:bodyPr/>
        <a:lstStyle/>
        <a:p>
          <a:r>
            <a:rPr lang="pt-PT" dirty="0" smtClean="0"/>
            <a:t>Pode ser quem escreve</a:t>
          </a:r>
          <a:endParaRPr lang="pt-PT" dirty="0"/>
        </a:p>
      </dgm:t>
    </dgm:pt>
    <dgm:pt modelId="{27DE5D79-ADF9-4453-A3F7-19057771BC34}" type="parTrans" cxnId="{E1DFB0C5-879F-455F-9FCE-F37F278BABDA}">
      <dgm:prSet/>
      <dgm:spPr/>
      <dgm:t>
        <a:bodyPr/>
        <a:lstStyle/>
        <a:p>
          <a:endParaRPr lang="pt-PT"/>
        </a:p>
      </dgm:t>
    </dgm:pt>
    <dgm:pt modelId="{7B749DF3-2198-47FE-A522-174B44AC044B}" type="sibTrans" cxnId="{E1DFB0C5-879F-455F-9FCE-F37F278BABDA}">
      <dgm:prSet/>
      <dgm:spPr/>
      <dgm:t>
        <a:bodyPr/>
        <a:lstStyle/>
        <a:p>
          <a:endParaRPr lang="pt-PT"/>
        </a:p>
      </dgm:t>
    </dgm:pt>
    <dgm:pt modelId="{751C23AC-C9BB-418E-ABBE-6BC57532DAA1}">
      <dgm:prSet phldrT="[Texto]"/>
      <dgm:spPr>
        <a:solidFill>
          <a:srgbClr val="DE5775"/>
        </a:solidFill>
      </dgm:spPr>
      <dgm:t>
        <a:bodyPr/>
        <a:lstStyle/>
        <a:p>
          <a:r>
            <a:rPr lang="pt-PT" dirty="0" smtClean="0"/>
            <a:t>Pode ser quem ilustra</a:t>
          </a:r>
          <a:endParaRPr lang="pt-PT" dirty="0"/>
        </a:p>
      </dgm:t>
    </dgm:pt>
    <dgm:pt modelId="{45AD6964-87B4-49B5-9765-AC1229B24C88}" type="parTrans" cxnId="{2449D7A4-05E4-4950-98D9-BEB853FE56CA}">
      <dgm:prSet/>
      <dgm:spPr/>
      <dgm:t>
        <a:bodyPr/>
        <a:lstStyle/>
        <a:p>
          <a:endParaRPr lang="pt-PT"/>
        </a:p>
      </dgm:t>
    </dgm:pt>
    <dgm:pt modelId="{496556CC-B043-4D7C-AF27-929A85101E3C}" type="sibTrans" cxnId="{2449D7A4-05E4-4950-98D9-BEB853FE56CA}">
      <dgm:prSet/>
      <dgm:spPr/>
      <dgm:t>
        <a:bodyPr/>
        <a:lstStyle/>
        <a:p>
          <a:endParaRPr lang="pt-PT"/>
        </a:p>
      </dgm:t>
    </dgm:pt>
    <dgm:pt modelId="{D0F4A6A3-9BF0-45A5-BC61-E6BD844F7894}">
      <dgm:prSet phldrT="[Texto]" custT="1"/>
      <dgm:spPr>
        <a:solidFill>
          <a:srgbClr val="DE5775"/>
        </a:solidFill>
      </dgm:spPr>
      <dgm:t>
        <a:bodyPr/>
        <a:lstStyle/>
        <a:p>
          <a:r>
            <a:rPr lang="pt-PT" sz="4400" b="1" dirty="0" smtClean="0"/>
            <a:t>escritor</a:t>
          </a:r>
          <a:endParaRPr lang="pt-PT" sz="4400" b="1" dirty="0"/>
        </a:p>
      </dgm:t>
    </dgm:pt>
    <dgm:pt modelId="{83425B7A-4146-4503-91C1-6B7403883DF3}" type="parTrans" cxnId="{1F0B8A14-8B44-46F0-8B59-BF41521E2145}">
      <dgm:prSet/>
      <dgm:spPr/>
      <dgm:t>
        <a:bodyPr/>
        <a:lstStyle/>
        <a:p>
          <a:endParaRPr lang="pt-PT"/>
        </a:p>
      </dgm:t>
    </dgm:pt>
    <dgm:pt modelId="{7EBC9F4D-A6BA-4AA6-B53D-1FA6EE4DEBD4}" type="sibTrans" cxnId="{1F0B8A14-8B44-46F0-8B59-BF41521E2145}">
      <dgm:prSet/>
      <dgm:spPr/>
      <dgm:t>
        <a:bodyPr/>
        <a:lstStyle/>
        <a:p>
          <a:endParaRPr lang="pt-PT"/>
        </a:p>
      </dgm:t>
    </dgm:pt>
    <dgm:pt modelId="{B3D0824C-28E4-4768-9AA7-6B64648A8543}">
      <dgm:prSet phldrT="[Texto]" custT="1"/>
      <dgm:spPr>
        <a:solidFill>
          <a:srgbClr val="DE5775"/>
        </a:solidFill>
      </dgm:spPr>
      <dgm:t>
        <a:bodyPr/>
        <a:lstStyle/>
        <a:p>
          <a:r>
            <a:rPr lang="pt-PT" sz="4400" b="1" dirty="0" smtClean="0"/>
            <a:t>ilustrador</a:t>
          </a:r>
          <a:endParaRPr lang="pt-PT" sz="4400" b="1" dirty="0"/>
        </a:p>
      </dgm:t>
    </dgm:pt>
    <dgm:pt modelId="{2A7BA6BA-9405-4699-B945-B08B449A81EB}" type="parTrans" cxnId="{01FE2763-46DB-4B9B-92F6-8CCB332A2EA2}">
      <dgm:prSet/>
      <dgm:spPr/>
      <dgm:t>
        <a:bodyPr/>
        <a:lstStyle/>
        <a:p>
          <a:endParaRPr lang="pt-PT"/>
        </a:p>
      </dgm:t>
    </dgm:pt>
    <dgm:pt modelId="{4F209B4C-32F0-4F5E-8C48-93963D8A7099}" type="sibTrans" cxnId="{01FE2763-46DB-4B9B-92F6-8CCB332A2EA2}">
      <dgm:prSet/>
      <dgm:spPr/>
      <dgm:t>
        <a:bodyPr/>
        <a:lstStyle/>
        <a:p>
          <a:endParaRPr lang="pt-PT"/>
        </a:p>
      </dgm:t>
    </dgm:pt>
    <dgm:pt modelId="{C8274E9C-E2FC-4525-881B-A3E7AB1D76A3}" type="pres">
      <dgm:prSet presAssocID="{EEFAC4F8-95ED-4FBD-8880-8C2707D34EB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8C7EA99-F2E6-4FEC-9FE4-0402EBCFBB5B}" type="pres">
      <dgm:prSet presAssocID="{CD1E934E-1876-40D1-8BC3-3B99BB3CAAAD}" presName="node" presStyleLbl="node1" presStyleIdx="0" presStyleCnt="4" custScaleX="129352" custLinFactNeighborX="-3004" custLinFactNeighborY="-4354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0F18A77-2278-4989-8987-A91A41BFDB88}" type="pres">
      <dgm:prSet presAssocID="{7B749DF3-2198-47FE-A522-174B44AC044B}" presName="sibTrans" presStyleCnt="0"/>
      <dgm:spPr/>
    </dgm:pt>
    <dgm:pt modelId="{F042AC44-7AEC-4DEF-A814-7CD6F8D08105}" type="pres">
      <dgm:prSet presAssocID="{751C23AC-C9BB-418E-ABBE-6BC57532DAA1}" presName="node" presStyleLbl="node1" presStyleIdx="1" presStyleCnt="4" custScaleX="133933" custLinFactNeighborX="-2378" custLinFactNeighborY="-4257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8270A35-E1DA-4847-B8D9-98809024DC4C}" type="pres">
      <dgm:prSet presAssocID="{496556CC-B043-4D7C-AF27-929A85101E3C}" presName="sibTrans" presStyleCnt="0"/>
      <dgm:spPr/>
    </dgm:pt>
    <dgm:pt modelId="{0468EE19-805D-4E84-B679-EF6C0A91DBC2}" type="pres">
      <dgm:prSet presAssocID="{D0F4A6A3-9BF0-45A5-BC61-E6BD844F7894}" presName="node" presStyleLbl="node1" presStyleIdx="2" presStyleCnt="4" custScaleX="129995" custLinFactNeighborX="-1108" custLinFactNeighborY="5049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3DE31CA-2EEA-4210-903C-F874351D7C4C}" type="pres">
      <dgm:prSet presAssocID="{7EBC9F4D-A6BA-4AA6-B53D-1FA6EE4DEBD4}" presName="sibTrans" presStyleCnt="0"/>
      <dgm:spPr/>
    </dgm:pt>
    <dgm:pt modelId="{ADB358D5-ABD9-43DD-A539-01B9542A2271}" type="pres">
      <dgm:prSet presAssocID="{B3D0824C-28E4-4768-9AA7-6B64648A8543}" presName="node" presStyleLbl="node1" presStyleIdx="3" presStyleCnt="4" custScaleX="137081" custLinFactNeighborX="1778" custLinFactNeighborY="5049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0B00D0F6-C25B-494A-A995-A09D0D6D591E}" type="presOf" srcId="{D0F4A6A3-9BF0-45A5-BC61-E6BD844F7894}" destId="{0468EE19-805D-4E84-B679-EF6C0A91DBC2}" srcOrd="0" destOrd="0" presId="urn:microsoft.com/office/officeart/2005/8/layout/default"/>
    <dgm:cxn modelId="{3F8F36E5-4A81-4BDE-A320-5F1DCD7024DE}" type="presOf" srcId="{751C23AC-C9BB-418E-ABBE-6BC57532DAA1}" destId="{F042AC44-7AEC-4DEF-A814-7CD6F8D08105}" srcOrd="0" destOrd="0" presId="urn:microsoft.com/office/officeart/2005/8/layout/default"/>
    <dgm:cxn modelId="{01FE2763-46DB-4B9B-92F6-8CCB332A2EA2}" srcId="{EEFAC4F8-95ED-4FBD-8880-8C2707D34EBA}" destId="{B3D0824C-28E4-4768-9AA7-6B64648A8543}" srcOrd="3" destOrd="0" parTransId="{2A7BA6BA-9405-4699-B945-B08B449A81EB}" sibTransId="{4F209B4C-32F0-4F5E-8C48-93963D8A7099}"/>
    <dgm:cxn modelId="{AB5C6C4F-3437-4087-AC34-4E48D29B3409}" type="presOf" srcId="{B3D0824C-28E4-4768-9AA7-6B64648A8543}" destId="{ADB358D5-ABD9-43DD-A539-01B9542A2271}" srcOrd="0" destOrd="0" presId="urn:microsoft.com/office/officeart/2005/8/layout/default"/>
    <dgm:cxn modelId="{2449D7A4-05E4-4950-98D9-BEB853FE56CA}" srcId="{EEFAC4F8-95ED-4FBD-8880-8C2707D34EBA}" destId="{751C23AC-C9BB-418E-ABBE-6BC57532DAA1}" srcOrd="1" destOrd="0" parTransId="{45AD6964-87B4-49B5-9765-AC1229B24C88}" sibTransId="{496556CC-B043-4D7C-AF27-929A85101E3C}"/>
    <dgm:cxn modelId="{D4D19AA5-6630-458D-8748-C6F72D727E59}" type="presOf" srcId="{EEFAC4F8-95ED-4FBD-8880-8C2707D34EBA}" destId="{C8274E9C-E2FC-4525-881B-A3E7AB1D76A3}" srcOrd="0" destOrd="0" presId="urn:microsoft.com/office/officeart/2005/8/layout/default"/>
    <dgm:cxn modelId="{1F0B8A14-8B44-46F0-8B59-BF41521E2145}" srcId="{EEFAC4F8-95ED-4FBD-8880-8C2707D34EBA}" destId="{D0F4A6A3-9BF0-45A5-BC61-E6BD844F7894}" srcOrd="2" destOrd="0" parTransId="{83425B7A-4146-4503-91C1-6B7403883DF3}" sibTransId="{7EBC9F4D-A6BA-4AA6-B53D-1FA6EE4DEBD4}"/>
    <dgm:cxn modelId="{A58ACE0F-3462-4C46-9D86-3AAA71B88E5F}" type="presOf" srcId="{CD1E934E-1876-40D1-8BC3-3B99BB3CAAAD}" destId="{E8C7EA99-F2E6-4FEC-9FE4-0402EBCFBB5B}" srcOrd="0" destOrd="0" presId="urn:microsoft.com/office/officeart/2005/8/layout/default"/>
    <dgm:cxn modelId="{E1DFB0C5-879F-455F-9FCE-F37F278BABDA}" srcId="{EEFAC4F8-95ED-4FBD-8880-8C2707D34EBA}" destId="{CD1E934E-1876-40D1-8BC3-3B99BB3CAAAD}" srcOrd="0" destOrd="0" parTransId="{27DE5D79-ADF9-4453-A3F7-19057771BC34}" sibTransId="{7B749DF3-2198-47FE-A522-174B44AC044B}"/>
    <dgm:cxn modelId="{B669EE5A-7C66-4720-A08F-E5F14F2B37C2}" type="presParOf" srcId="{C8274E9C-E2FC-4525-881B-A3E7AB1D76A3}" destId="{E8C7EA99-F2E6-4FEC-9FE4-0402EBCFBB5B}" srcOrd="0" destOrd="0" presId="urn:microsoft.com/office/officeart/2005/8/layout/default"/>
    <dgm:cxn modelId="{D1B796DD-BD85-4E14-856C-2EC738CD750F}" type="presParOf" srcId="{C8274E9C-E2FC-4525-881B-A3E7AB1D76A3}" destId="{A0F18A77-2278-4989-8987-A91A41BFDB88}" srcOrd="1" destOrd="0" presId="urn:microsoft.com/office/officeart/2005/8/layout/default"/>
    <dgm:cxn modelId="{C29EA2EE-B388-4CBA-9D11-0530A0481FC0}" type="presParOf" srcId="{C8274E9C-E2FC-4525-881B-A3E7AB1D76A3}" destId="{F042AC44-7AEC-4DEF-A814-7CD6F8D08105}" srcOrd="2" destOrd="0" presId="urn:microsoft.com/office/officeart/2005/8/layout/default"/>
    <dgm:cxn modelId="{D7C74BAD-B4B5-40B4-B1EF-7E6E83F04C1A}" type="presParOf" srcId="{C8274E9C-E2FC-4525-881B-A3E7AB1D76A3}" destId="{38270A35-E1DA-4847-B8D9-98809024DC4C}" srcOrd="3" destOrd="0" presId="urn:microsoft.com/office/officeart/2005/8/layout/default"/>
    <dgm:cxn modelId="{EAA0CEB9-A7D2-4229-98CC-301306A6D143}" type="presParOf" srcId="{C8274E9C-E2FC-4525-881B-A3E7AB1D76A3}" destId="{0468EE19-805D-4E84-B679-EF6C0A91DBC2}" srcOrd="4" destOrd="0" presId="urn:microsoft.com/office/officeart/2005/8/layout/default"/>
    <dgm:cxn modelId="{2BEB2BEE-7578-41F8-A1F0-864F193EFBE5}" type="presParOf" srcId="{C8274E9C-E2FC-4525-881B-A3E7AB1D76A3}" destId="{F3DE31CA-2EEA-4210-903C-F874351D7C4C}" srcOrd="5" destOrd="0" presId="urn:microsoft.com/office/officeart/2005/8/layout/default"/>
    <dgm:cxn modelId="{2E54F9E4-E90D-4830-9BA0-2CCE97C1690B}" type="presParOf" srcId="{C8274E9C-E2FC-4525-881B-A3E7AB1D76A3}" destId="{ADB358D5-ABD9-43DD-A539-01B9542A227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4154-DAFD-4118-B86B-28F6DAB81031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B10C-F6D7-489E-8BFD-AF7D159CCB8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66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AB10C-F6D7-489E-8BFD-AF7D159CCB85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046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803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2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59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73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12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399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62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700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535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887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0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39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9.wdp"/><Relationship Id="rId3" Type="http://schemas.openxmlformats.org/officeDocument/2006/relationships/image" Target="../media/image24.jpeg"/><Relationship Id="rId7" Type="http://schemas.microsoft.com/office/2007/relationships/hdphoto" Target="../media/hdphoto6.wdp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23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7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.wdp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8.jpeg"/><Relationship Id="rId5" Type="http://schemas.openxmlformats.org/officeDocument/2006/relationships/image" Target="../media/image44.jpeg"/><Relationship Id="rId10" Type="http://schemas.microsoft.com/office/2007/relationships/hdphoto" Target="../media/hdphoto16.wdp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.wdp"/><Relationship Id="rId3" Type="http://schemas.openxmlformats.org/officeDocument/2006/relationships/image" Target="../media/image50.jpeg"/><Relationship Id="rId7" Type="http://schemas.microsoft.com/office/2007/relationships/hdphoto" Target="../media/hdphoto18.wdp"/><Relationship Id="rId12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4.jpeg"/><Relationship Id="rId12" Type="http://schemas.openxmlformats.org/officeDocument/2006/relationships/image" Target="../media/image59.jpeg"/><Relationship Id="rId2" Type="http://schemas.openxmlformats.org/officeDocument/2006/relationships/hyperlink" Target="http://creativecommons.org/licenses/by-nc-nd/4.0/deed.pt_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58.jpeg"/><Relationship Id="rId5" Type="http://schemas.openxmlformats.org/officeDocument/2006/relationships/image" Target="../media/image2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1.jpe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1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3613" y="1357658"/>
            <a:ext cx="9144000" cy="895350"/>
          </a:xfrm>
        </p:spPr>
        <p:txBody>
          <a:bodyPr>
            <a:normAutofit fontScale="90000"/>
          </a:bodyPr>
          <a:lstStyle/>
          <a:p>
            <a:r>
              <a:rPr lang="pt-PT" sz="4400" b="1" dirty="0">
                <a:solidFill>
                  <a:srgbClr val="BC0E34"/>
                </a:solidFill>
                <a:latin typeface="+mn-lt"/>
              </a:rPr>
              <a:t>O aprendiz de </a:t>
            </a:r>
            <a:r>
              <a:rPr lang="pt-PT" sz="4400" b="1" dirty="0" smtClean="0">
                <a:solidFill>
                  <a:srgbClr val="BC0E34"/>
                </a:solidFill>
                <a:latin typeface="+mn-lt"/>
              </a:rPr>
              <a:t>investigador</a:t>
            </a:r>
            <a:r>
              <a:rPr lang="pt-PT" dirty="0"/>
              <a:t>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" y="2287831"/>
            <a:ext cx="9143998" cy="982761"/>
          </a:xfrm>
        </p:spPr>
        <p:txBody>
          <a:bodyPr>
            <a:noAutofit/>
          </a:bodyPr>
          <a:lstStyle/>
          <a:p>
            <a:r>
              <a:rPr lang="pt-PT" sz="3200" dirty="0"/>
              <a:t>Respeitar os direitos de </a:t>
            </a:r>
            <a:r>
              <a:rPr lang="pt-PT" sz="3200" dirty="0" smtClean="0"/>
              <a:t>autor</a:t>
            </a:r>
          </a:p>
          <a:p>
            <a:r>
              <a:rPr lang="pt-PT" sz="2800" b="1" dirty="0" smtClean="0"/>
              <a:t>Os autores e o livro</a:t>
            </a:r>
            <a:endParaRPr lang="pt-PT" sz="2800" b="1" dirty="0"/>
          </a:p>
        </p:txBody>
      </p:sp>
      <p:sp>
        <p:nvSpPr>
          <p:cNvPr id="4" name="Retângulo 3"/>
          <p:cNvSpPr/>
          <p:nvPr/>
        </p:nvSpPr>
        <p:spPr>
          <a:xfrm>
            <a:off x="0" y="4038600"/>
            <a:ext cx="9144000" cy="2882900"/>
          </a:xfrm>
          <a:prstGeom prst="rect">
            <a:avLst/>
          </a:prstGeom>
          <a:solidFill>
            <a:srgbClr val="DE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1" y="5078515"/>
            <a:ext cx="91440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PT" sz="1600" kern="100" spc="600" dirty="0">
                <a:solidFill>
                  <a:schemeClr val="bg1"/>
                </a:solidFill>
              </a:rPr>
              <a:t>Literacias na escola: formar os parceiros da biblioteca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0" y="87421"/>
            <a:ext cx="9143999" cy="65840"/>
            <a:chOff x="0" y="87421"/>
            <a:chExt cx="9143999" cy="65840"/>
          </a:xfrm>
        </p:grpSpPr>
        <p:sp>
          <p:nvSpPr>
            <p:cNvPr id="14" name="Retângulo 13"/>
            <p:cNvSpPr/>
            <p:nvPr/>
          </p:nvSpPr>
          <p:spPr>
            <a:xfrm>
              <a:off x="0" y="99392"/>
              <a:ext cx="2949620" cy="53869"/>
            </a:xfrm>
            <a:prstGeom prst="rect">
              <a:avLst/>
            </a:prstGeom>
            <a:solidFill>
              <a:srgbClr val="AA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194379" y="87421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3097189" y="99392"/>
              <a:ext cx="2949620" cy="53869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8" name="Retângulo 7"/>
          <p:cNvSpPr/>
          <p:nvPr/>
        </p:nvSpPr>
        <p:spPr>
          <a:xfrm>
            <a:off x="5102086" y="3478702"/>
            <a:ext cx="3750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ensino pré-escolar e 1.º CEB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483721" y="5674403"/>
            <a:ext cx="8083943" cy="960499"/>
            <a:chOff x="483721" y="5674403"/>
            <a:chExt cx="8083943" cy="960499"/>
          </a:xfrm>
        </p:grpSpPr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27" r="5450" b="22882"/>
            <a:stretch/>
          </p:blipFill>
          <p:spPr>
            <a:xfrm>
              <a:off x="483721" y="5674403"/>
              <a:ext cx="1197037" cy="960499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26" t="16855" r="27369" b="6358"/>
            <a:stretch/>
          </p:blipFill>
          <p:spPr>
            <a:xfrm>
              <a:off x="5636636" y="5674403"/>
              <a:ext cx="1197037" cy="960499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4" r="14192" b="18111"/>
            <a:stretch/>
          </p:blipFill>
          <p:spPr>
            <a:xfrm>
              <a:off x="2222496" y="5674403"/>
              <a:ext cx="1232857" cy="960499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43" r="13744" b="11686"/>
            <a:stretch/>
          </p:blipFill>
          <p:spPr>
            <a:xfrm>
              <a:off x="7370626" y="5674403"/>
              <a:ext cx="1197038" cy="960499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81" r="11511"/>
            <a:stretch/>
          </p:blipFill>
          <p:spPr>
            <a:xfrm>
              <a:off x="3997091" y="5674403"/>
              <a:ext cx="1102592" cy="960499"/>
            </a:xfrm>
            <a:prstGeom prst="rect">
              <a:avLst/>
            </a:prstGeom>
          </p:spPr>
        </p:pic>
      </p:grpSp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48" y="310571"/>
            <a:ext cx="1327296" cy="13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70583" y="2911727"/>
            <a:ext cx="7834813" cy="5076574"/>
          </a:xfrm>
        </p:spPr>
        <p:txBody>
          <a:bodyPr rtlCol="0">
            <a:normAutofit/>
          </a:bodyPr>
          <a:lstStyle/>
          <a:p>
            <a:endParaRPr lang="pt-PT" sz="2400" dirty="0"/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endParaRPr lang="pt-PT" sz="2400" dirty="0"/>
          </a:p>
        </p:txBody>
      </p:sp>
      <p:sp>
        <p:nvSpPr>
          <p:cNvPr id="13" name="Retângulo 12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Outros escritores e os seus livros</a:t>
            </a:r>
            <a:endParaRPr lang="pt-PT" sz="2800" b="1" dirty="0"/>
          </a:p>
        </p:txBody>
      </p:sp>
      <p:pic>
        <p:nvPicPr>
          <p:cNvPr id="2052" name="Picture 4" descr="http://1.bp.blogspot.com/-4qwSfm_HjQQ/T5p3CHbFM2I/AAAAAAAAAkQ/wEhBfchEunU/s1600/Ant%C3%B3nio+Torrad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21" r="46721" b="42500"/>
          <a:stretch/>
        </p:blipFill>
        <p:spPr bwMode="auto">
          <a:xfrm>
            <a:off x="756348" y="4081356"/>
            <a:ext cx="1842205" cy="19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4.bp.blogspot.com/_s1bztf7HV4A/TMYT5gS1otI/AAAAAAAAA3E/ArLSwdbKYvQ/s400/alice_vieir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78" y="1378595"/>
            <a:ext cx="2190856" cy="176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784" y="4544348"/>
            <a:ext cx="1060549" cy="14582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933" y="4546453"/>
            <a:ext cx="1117387" cy="1458254"/>
          </a:xfrm>
          <a:prstGeom prst="rect">
            <a:avLst/>
          </a:prstGeom>
        </p:spPr>
      </p:pic>
      <p:pic>
        <p:nvPicPr>
          <p:cNvPr id="8" name="Picture 4" descr="http://static.fnac-static.com/multimedia/PT/images_produits/PT/ZoomPE/8/6/2/9789722624268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622" y="4475724"/>
            <a:ext cx="1203847" cy="152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2.bp.blogspot.com/_b99fTctB6cs/TJzgqrzNt6I/AAAAAAAAB5s/OyuIy2oMnM0/s1600/ContosAndersen+baixa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208" y="1678852"/>
            <a:ext cx="1217726" cy="14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ecredecanedo.files.wordpress.com/2009/10/cheiro_morango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528" y="1578237"/>
            <a:ext cx="1069774" cy="156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tatic.fnac-static.com/multimedia/PT/images_produits/PT/ZoomPE/8/4/5/9789722120548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103" y="1718170"/>
            <a:ext cx="1099337" cy="14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88478" y="991262"/>
            <a:ext cx="202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DE5775"/>
                </a:solidFill>
              </a:rPr>
              <a:t>Alice Vieira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56348" y="3676021"/>
            <a:ext cx="258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DE5775"/>
                </a:solidFill>
              </a:rPr>
              <a:t>António Torrado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34" name="Retângulo 33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5" name="Retângulo 34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6" name="Imagem 35"/>
            <p:cNvPicPr>
              <a:picLocks noChangeAspect="1"/>
            </p:cNvPicPr>
            <p:nvPr/>
          </p:nvPicPr>
          <p:blipFill rotWithShape="1">
            <a:blip r:embed="rId16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37" name="Grupo 36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8" name="Retângulo 37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9" name="Retângulo 38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0" name="Retângulo 39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81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167063"/>
            <a:ext cx="7834813" cy="5076574"/>
          </a:xfrm>
        </p:spPr>
        <p:txBody>
          <a:bodyPr rtlCol="0">
            <a:normAutofit/>
          </a:bodyPr>
          <a:lstStyle/>
          <a:p>
            <a:pPr marL="265113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r>
              <a:rPr lang="pt-PT" sz="3600" b="1" dirty="0" smtClean="0">
                <a:solidFill>
                  <a:srgbClr val="DE5775"/>
                </a:solidFill>
              </a:rPr>
              <a:t>Ilustrador</a:t>
            </a:r>
            <a:r>
              <a:rPr lang="pt-PT" sz="2400" b="1" dirty="0" smtClean="0"/>
              <a:t> </a:t>
            </a:r>
            <a:r>
              <a:rPr lang="pt-PT" sz="2400" dirty="0" smtClean="0"/>
              <a:t>é a pessoa que ilustra os livros</a:t>
            </a:r>
          </a:p>
          <a:p>
            <a:pPr marL="520700" indent="-3429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dirty="0" smtClean="0"/>
          </a:p>
          <a:p>
            <a:endParaRPr lang="pt-PT" sz="2400" dirty="0"/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endParaRPr lang="pt-PT" sz="2400" dirty="0"/>
          </a:p>
        </p:txBody>
      </p:sp>
      <p:sp>
        <p:nvSpPr>
          <p:cNvPr id="13" name="Retângulo 12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Os autores</a:t>
            </a:r>
            <a:endParaRPr lang="pt-PT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515463" y="2601637"/>
            <a:ext cx="34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Teresa Lima</a:t>
            </a:r>
            <a:endParaRPr lang="pt-PT" sz="24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583201" y="2601637"/>
            <a:ext cx="344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Os sete cabritinhos</a:t>
            </a:r>
            <a:endParaRPr lang="pt-PT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912" y="3208181"/>
            <a:ext cx="1969654" cy="2787562"/>
          </a:xfrm>
          <a:prstGeom prst="rect">
            <a:avLst/>
          </a:prstGeom>
        </p:spPr>
      </p:pic>
      <p:pic>
        <p:nvPicPr>
          <p:cNvPr id="1026" name="Picture 2" descr="http://www.oqo.es/editora/sites/default/files/libros/97884987113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552" y="3208181"/>
            <a:ext cx="2946473" cy="27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8" name="Retângulo 17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20" name="Grupo 19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21" name="Retângulo 20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35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70583" y="2911727"/>
            <a:ext cx="7834813" cy="5076574"/>
          </a:xfrm>
        </p:spPr>
        <p:txBody>
          <a:bodyPr rtlCol="0">
            <a:normAutofit/>
          </a:bodyPr>
          <a:lstStyle/>
          <a:p>
            <a:endParaRPr lang="pt-PT" sz="2400" dirty="0"/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endParaRPr lang="pt-PT" sz="2400" dirty="0"/>
          </a:p>
        </p:txBody>
      </p:sp>
      <p:sp>
        <p:nvSpPr>
          <p:cNvPr id="13" name="Retângulo 12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Outros ilustradores  e os seus livros</a:t>
            </a:r>
            <a:endParaRPr lang="pt-PT" sz="2800" b="1" dirty="0"/>
          </a:p>
        </p:txBody>
      </p:sp>
      <p:sp>
        <p:nvSpPr>
          <p:cNvPr id="16" name="Retângulo 15"/>
          <p:cNvSpPr/>
          <p:nvPr/>
        </p:nvSpPr>
        <p:spPr bwMode="auto">
          <a:xfrm>
            <a:off x="182563" y="6415088"/>
            <a:ext cx="84074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kern="0" spc="650" dirty="0">
                <a:latin typeface="+mn-lt"/>
                <a:cs typeface="+mn-cs"/>
              </a:rPr>
              <a:t>Literacias na escola: formar os parceiros da biblioteca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63644" y="913690"/>
            <a:ext cx="2689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DE5775"/>
                </a:solidFill>
              </a:rPr>
              <a:t>Bernardo Carvalho</a:t>
            </a:r>
            <a:endParaRPr lang="pt-PT" sz="2400" b="1" dirty="0">
              <a:solidFill>
                <a:srgbClr val="DE5775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48735" y="3654969"/>
            <a:ext cx="260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DE5775"/>
                </a:solidFill>
              </a:rPr>
              <a:t>Madalena Matoso</a:t>
            </a:r>
            <a:endParaRPr lang="pt-PT" sz="2400" b="1" dirty="0">
              <a:solidFill>
                <a:srgbClr val="DE5775"/>
              </a:solidFill>
            </a:endParaRPr>
          </a:p>
        </p:txBody>
      </p:sp>
      <p:pic>
        <p:nvPicPr>
          <p:cNvPr id="3074" name="Picture 2" descr="http://3.bp.blogspot.com/-nHEBrtbHZBM/UbHW4D4QbkI/AAAAAAAAD0c/qjVXwXQUWQI/s1600/945340_10151421258807761_1801600142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306" y="1930457"/>
            <a:ext cx="1090557" cy="12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-0nrwFu2o6s/S9qtcByPJfI/AAAAAAAAALY/iSN0VaffrLw/s400/9789898145048_12343790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321" y="1910084"/>
            <a:ext cx="1182895" cy="13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674" y="1839422"/>
            <a:ext cx="1206343" cy="1380711"/>
          </a:xfrm>
          <a:prstGeom prst="rect">
            <a:avLst/>
          </a:prstGeom>
        </p:spPr>
      </p:pic>
      <p:pic>
        <p:nvPicPr>
          <p:cNvPr id="3080" name="Picture 8" descr="http://beta.kalandraka.com/blog/wp-content/uploads/2009/02/bernardo-carvalho-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341" r="39050" b="53442"/>
          <a:stretch/>
        </p:blipFill>
        <p:spPr bwMode="auto">
          <a:xfrm>
            <a:off x="748736" y="1304176"/>
            <a:ext cx="1822186" cy="191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194"/>
          <a:stretch/>
        </p:blipFill>
        <p:spPr>
          <a:xfrm>
            <a:off x="748736" y="4053778"/>
            <a:ext cx="1822186" cy="2063192"/>
          </a:xfrm>
          <a:prstGeom prst="rect">
            <a:avLst/>
          </a:prstGeom>
        </p:spPr>
      </p:pic>
      <p:pic>
        <p:nvPicPr>
          <p:cNvPr id="3084" name="Picture 12" descr="http://oproximopasso.pt/wp-content/uploads/2013/03/dsc02281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4" t="9858" r="9808" b="6863"/>
          <a:stretch/>
        </p:blipFill>
        <p:spPr bwMode="auto">
          <a:xfrm>
            <a:off x="3502660" y="4793158"/>
            <a:ext cx="1061669" cy="132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bichodoslivros.files.wordpress.com/2009/04/charada_bicharada.gif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464" y="4591925"/>
            <a:ext cx="1221568" cy="15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2.bp.blogspot.com/_QA4PGj9Td9w/RYF5ur70LxI/AAAAAAAAAH0/jB5TvAsKtdg/s320/MESA_capaB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724" y="4929183"/>
            <a:ext cx="1065799" cy="11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o 33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35" name="Retângulo 34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6" name="Retângulo 35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7" name="Imagem 36"/>
            <p:cNvPicPr>
              <a:picLocks noChangeAspect="1"/>
            </p:cNvPicPr>
            <p:nvPr/>
          </p:nvPicPr>
          <p:blipFill rotWithShape="1">
            <a:blip r:embed="rId13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38" name="Grupo 37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9" name="Retângulo 38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0" name="Retângulo 39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1" name="Retângulo 40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5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532478" y="7072813"/>
            <a:ext cx="2890285" cy="2952111"/>
          </a:xfrm>
        </p:spPr>
        <p:txBody>
          <a:bodyPr rtlCol="0">
            <a:normAutofit/>
          </a:bodyPr>
          <a:lstStyle/>
          <a:p>
            <a:endParaRPr lang="pt-PT" sz="2400" dirty="0"/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endParaRPr lang="pt-PT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3645" y="913690"/>
            <a:ext cx="202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DE5775"/>
                </a:solidFill>
              </a:rPr>
              <a:t>Oliver </a:t>
            </a:r>
            <a:r>
              <a:rPr lang="pt-PT" sz="2400" b="1" dirty="0" err="1" smtClean="0">
                <a:solidFill>
                  <a:srgbClr val="DE5775"/>
                </a:solidFill>
              </a:rPr>
              <a:t>Jeffers</a:t>
            </a:r>
            <a:endParaRPr lang="pt-PT" sz="2400" b="1" dirty="0">
              <a:solidFill>
                <a:srgbClr val="DE5775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80273" y="3832029"/>
            <a:ext cx="237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DE5775"/>
                </a:solidFill>
              </a:rPr>
              <a:t>Anthony </a:t>
            </a:r>
            <a:r>
              <a:rPr lang="pt-PT" sz="2400" b="1" dirty="0" err="1" smtClean="0">
                <a:solidFill>
                  <a:srgbClr val="DE5775"/>
                </a:solidFill>
              </a:rPr>
              <a:t>Browne</a:t>
            </a:r>
            <a:endParaRPr lang="pt-PT" sz="2400" b="1" dirty="0">
              <a:solidFill>
                <a:srgbClr val="DE5775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 há os que escrevem e ilustram ao mesmo tempo</a:t>
            </a:r>
            <a:endParaRPr lang="pt-PT" sz="2800" b="1" dirty="0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67"/>
          <a:stretch/>
        </p:blipFill>
        <p:spPr>
          <a:xfrm>
            <a:off x="662201" y="1389621"/>
            <a:ext cx="1882591" cy="1791587"/>
          </a:xfrm>
          <a:prstGeom prst="rect">
            <a:avLst/>
          </a:prstGeom>
        </p:spPr>
      </p:pic>
      <p:pic>
        <p:nvPicPr>
          <p:cNvPr id="27" name="Picture 2" descr="http://i.telegraph.co.uk/multimedia/archive/01608/browne_1608470c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58" r="12307"/>
          <a:stretch/>
        </p:blipFill>
        <p:spPr bwMode="auto">
          <a:xfrm>
            <a:off x="680274" y="4292438"/>
            <a:ext cx="1880142" cy="18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tatic.fnac-static.com/multimedia/Images/PT/NR/ef/ec/0a/716015/1507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126" y="4663117"/>
            <a:ext cx="1103382" cy="14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atic.fnac-static.com/multimedia/PT/images_produits/PT/ZoomPE/1/9/4/978972878149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556" y="4828978"/>
            <a:ext cx="1164554" cy="12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tatic.fnac-static.com/multimedia/PT/images_produits/PT/ZoomPE/0/8/7/978989820578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833" y="4696042"/>
            <a:ext cx="1215971" cy="140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3.bp.blogspot.com/-HGGvKGdMvus/T1P62tRXXFI/AAAAAAAABLo/eg2RPFr4hsY/s320/DSC0031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116" y="1962418"/>
            <a:ext cx="1195574" cy="121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tatic.fnac-static.com/multimedia/PT/images_produits/PT/ZoomPE/6/4/5/978989955654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648" y="1672859"/>
            <a:ext cx="1173036" cy="15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criacria.files.wordpress.com/2014/02/capa-oliver-jeffers-presos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126" y="1672859"/>
            <a:ext cx="1008167" cy="15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upo 35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37" name="Retângulo 36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8" name="Retângulo 37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9" name="Imagem 38"/>
            <p:cNvPicPr>
              <a:picLocks noChangeAspect="1"/>
            </p:cNvPicPr>
            <p:nvPr/>
          </p:nvPicPr>
          <p:blipFill rotWithShape="1">
            <a:blip r:embed="rId12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40" name="Grupo 39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41" name="Retângulo 40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3" name="Retângulo 42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0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532478" y="7072813"/>
            <a:ext cx="2890285" cy="2952111"/>
          </a:xfrm>
        </p:spPr>
        <p:txBody>
          <a:bodyPr rtlCol="0">
            <a:normAutofit/>
          </a:bodyPr>
          <a:lstStyle/>
          <a:p>
            <a:endParaRPr lang="pt-PT" sz="2400" dirty="0"/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endParaRPr lang="pt-PT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3643" y="913690"/>
            <a:ext cx="411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DE5775"/>
                </a:solidFill>
              </a:rPr>
              <a:t>José Jorge Letria (escritor) PAI</a:t>
            </a:r>
            <a:endParaRPr lang="pt-PT" sz="2400" b="1" dirty="0">
              <a:solidFill>
                <a:srgbClr val="DE5775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80273" y="3832029"/>
            <a:ext cx="410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DE5775"/>
                </a:solidFill>
              </a:rPr>
              <a:t>André Letria (ilustrador) FILHO</a:t>
            </a:r>
            <a:endParaRPr lang="pt-PT" sz="2400" b="1" dirty="0">
              <a:solidFill>
                <a:srgbClr val="DE5775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 há os que trabalham em família</a:t>
            </a:r>
            <a:endParaRPr lang="pt-PT" sz="2800" b="1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8" y="4346265"/>
            <a:ext cx="1847248" cy="1810669"/>
          </a:xfrm>
          <a:prstGeom prst="rect">
            <a:avLst/>
          </a:prstGeom>
        </p:spPr>
      </p:pic>
      <p:pic>
        <p:nvPicPr>
          <p:cNvPr id="5122" name="Picture 2" descr="http://www.cm-silves.pt/NR/rdonlyres/FF27495E-74C1-45FE-83B7-E0729AF7C91F/0/josejorgeletriagran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78" y="1386345"/>
            <a:ext cx="15716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tatic.fnac-static.com/multimedia/PT/images_produits/PT/ZoomPE/1/6/3/978989555136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279" y="3992927"/>
            <a:ext cx="1891578" cy="21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tatic.fnac-static.com/multimedia/PT/images_produits/PT/ZoomPE/8/6/7/978989967176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9407" y="1509707"/>
            <a:ext cx="1736450" cy="22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catalivros.org/portal/bo/capas_e_mosaicos/000300_c_os_animais_fantasticos_b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173" y="1431970"/>
            <a:ext cx="2230124" cy="22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chaodeareia.agcolares.org/wp-content/uploads/2011/03/lendas_do_mar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86" y="4468611"/>
            <a:ext cx="2090802" cy="16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21" name="Retângulo 20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3" name="Retângulo 32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4" name="Imagem 33"/>
            <p:cNvPicPr>
              <a:picLocks noChangeAspect="1"/>
            </p:cNvPicPr>
            <p:nvPr/>
          </p:nvPicPr>
          <p:blipFill rotWithShape="1">
            <a:blip r:embed="rId12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35" name="Grupo 34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6" name="Retângulo 35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7" name="Retângulo 36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86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>
            <a:off x="442911" y="337311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Conclusão, um livro tem…</a:t>
            </a:r>
            <a:endParaRPr lang="pt-PT" sz="28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26" name="Retângulo 25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0" name="Retângulo 29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15" name="Grupo 14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67" y="1111756"/>
            <a:ext cx="2473719" cy="220091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66878" y="2282438"/>
            <a:ext cx="8038769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indent="-255588" algn="just"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800" dirty="0" smtClean="0"/>
              <a:t>Nome</a:t>
            </a:r>
            <a:r>
              <a:rPr lang="pt-PT" sz="2800" dirty="0"/>
              <a:t>: </a:t>
            </a:r>
            <a:r>
              <a:rPr lang="pt-PT" sz="2800" b="1" dirty="0">
                <a:solidFill>
                  <a:srgbClr val="DE5775"/>
                </a:solidFill>
              </a:rPr>
              <a:t>Título</a:t>
            </a:r>
          </a:p>
          <a:p>
            <a:pPr marL="438150" indent="-255588" algn="just"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800" dirty="0" smtClean="0"/>
              <a:t>Pais</a:t>
            </a:r>
            <a:r>
              <a:rPr lang="pt-PT" sz="2800" dirty="0"/>
              <a:t>: </a:t>
            </a:r>
            <a:r>
              <a:rPr lang="pt-PT" sz="2800" b="1" dirty="0">
                <a:solidFill>
                  <a:srgbClr val="DE5775"/>
                </a:solidFill>
              </a:rPr>
              <a:t>Autores</a:t>
            </a:r>
          </a:p>
          <a:p>
            <a:pPr marL="438150" indent="-255588" algn="just"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800" dirty="0"/>
              <a:t>A casa onde nasceu/ foi feito: </a:t>
            </a:r>
            <a:r>
              <a:rPr lang="pt-PT" sz="2800" b="1" dirty="0">
                <a:solidFill>
                  <a:srgbClr val="DE5775"/>
                </a:solidFill>
              </a:rPr>
              <a:t>Editora</a:t>
            </a:r>
          </a:p>
          <a:p>
            <a:pPr marL="438150" indent="-255588" algn="just"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800" dirty="0" smtClean="0"/>
              <a:t>Local </a:t>
            </a:r>
            <a:r>
              <a:rPr lang="pt-PT" sz="2800" dirty="0"/>
              <a:t>e </a:t>
            </a:r>
            <a:r>
              <a:rPr lang="pt-PT" sz="2800" dirty="0" smtClean="0"/>
              <a:t>data </a:t>
            </a:r>
            <a:r>
              <a:rPr lang="pt-PT" sz="2800" dirty="0"/>
              <a:t>de nascimento: </a:t>
            </a:r>
            <a:r>
              <a:rPr lang="pt-PT" sz="2800" b="1" dirty="0">
                <a:solidFill>
                  <a:srgbClr val="DE5775"/>
                </a:solidFill>
              </a:rPr>
              <a:t>Local e data de edição</a:t>
            </a:r>
          </a:p>
        </p:txBody>
      </p:sp>
    </p:spTree>
    <p:extLst>
      <p:ext uri="{BB962C8B-B14F-4D97-AF65-F5344CB8AC3E}">
        <p14:creationId xmlns:p14="http://schemas.microsoft.com/office/powerpoint/2010/main" val="37088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63" y="1310185"/>
            <a:ext cx="9139237" cy="4735773"/>
          </a:xfrm>
          <a:prstGeom prst="rect">
            <a:avLst/>
          </a:prstGeom>
          <a:solidFill>
            <a:srgbClr val="DE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0" name="Retângulo 19"/>
          <p:cNvSpPr/>
          <p:nvPr/>
        </p:nvSpPr>
        <p:spPr bwMode="auto">
          <a:xfrm>
            <a:off x="0" y="654657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kern="0" spc="650" dirty="0">
                <a:latin typeface="+mn-lt"/>
                <a:cs typeface="+mn-cs"/>
              </a:rPr>
              <a:t>Literacias na escola: formar os parceiros da biblioteca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318052" y="1440403"/>
            <a:ext cx="8547652" cy="1581093"/>
          </a:xfrm>
          <a:ln>
            <a:noFill/>
          </a:ln>
        </p:spPr>
        <p:txBody>
          <a:bodyPr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1600" b="1" dirty="0" smtClean="0">
                <a:solidFill>
                  <a:schemeClr val="bg1"/>
                </a:solidFill>
              </a:rPr>
              <a:t>Lista </a:t>
            </a:r>
            <a:r>
              <a:rPr lang="pt-PT" sz="1600" b="1" dirty="0">
                <a:solidFill>
                  <a:schemeClr val="bg1"/>
                </a:solidFill>
              </a:rPr>
              <a:t>de referências </a:t>
            </a:r>
          </a:p>
          <a:p>
            <a:pPr marL="357188" indent="-3571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600" dirty="0" err="1">
                <a:solidFill>
                  <a:schemeClr val="bg1"/>
                </a:solidFill>
              </a:rPr>
              <a:t>American</a:t>
            </a:r>
            <a:r>
              <a:rPr lang="pt-PT" sz="1600" dirty="0">
                <a:solidFill>
                  <a:schemeClr val="bg1"/>
                </a:solidFill>
              </a:rPr>
              <a:t> </a:t>
            </a:r>
            <a:r>
              <a:rPr lang="pt-PT" sz="1600" dirty="0" err="1">
                <a:solidFill>
                  <a:schemeClr val="bg1"/>
                </a:solidFill>
              </a:rPr>
              <a:t>Psychological</a:t>
            </a:r>
            <a:r>
              <a:rPr lang="pt-PT" sz="1600" dirty="0">
                <a:solidFill>
                  <a:schemeClr val="bg1"/>
                </a:solidFill>
              </a:rPr>
              <a:t> </a:t>
            </a:r>
            <a:r>
              <a:rPr lang="pt-PT" sz="1600" dirty="0" err="1">
                <a:solidFill>
                  <a:schemeClr val="bg1"/>
                </a:solidFill>
              </a:rPr>
              <a:t>Association</a:t>
            </a:r>
            <a:r>
              <a:rPr lang="pt-PT" sz="1600" dirty="0">
                <a:solidFill>
                  <a:schemeClr val="bg1"/>
                </a:solidFill>
              </a:rPr>
              <a:t>. (2010). </a:t>
            </a:r>
            <a:r>
              <a:rPr lang="pt-PT" sz="1600" i="1" dirty="0" err="1">
                <a:solidFill>
                  <a:schemeClr val="bg1"/>
                </a:solidFill>
              </a:rPr>
              <a:t>Publication</a:t>
            </a:r>
            <a:r>
              <a:rPr lang="pt-PT" sz="1600" i="1" dirty="0">
                <a:solidFill>
                  <a:schemeClr val="bg1"/>
                </a:solidFill>
              </a:rPr>
              <a:t> manual </a:t>
            </a:r>
            <a:r>
              <a:rPr lang="pt-PT" sz="1600" i="1" dirty="0" err="1">
                <a:solidFill>
                  <a:schemeClr val="bg1"/>
                </a:solidFill>
              </a:rPr>
              <a:t>of</a:t>
            </a:r>
            <a:r>
              <a:rPr lang="pt-PT" sz="1600" i="1" dirty="0">
                <a:solidFill>
                  <a:schemeClr val="bg1"/>
                </a:solidFill>
              </a:rPr>
              <a:t> </a:t>
            </a:r>
            <a:r>
              <a:rPr lang="pt-PT" sz="1600" i="1" dirty="0" err="1">
                <a:solidFill>
                  <a:schemeClr val="bg1"/>
                </a:solidFill>
              </a:rPr>
              <a:t>the</a:t>
            </a:r>
            <a:r>
              <a:rPr lang="pt-PT" sz="1600" i="1" dirty="0">
                <a:solidFill>
                  <a:schemeClr val="bg1"/>
                </a:solidFill>
              </a:rPr>
              <a:t> </a:t>
            </a:r>
            <a:r>
              <a:rPr lang="pt-PT" sz="1600" i="1" dirty="0" err="1">
                <a:solidFill>
                  <a:schemeClr val="bg1"/>
                </a:solidFill>
              </a:rPr>
              <a:t>Americam</a:t>
            </a:r>
            <a:r>
              <a:rPr lang="pt-PT" sz="1600" i="1" dirty="0">
                <a:solidFill>
                  <a:schemeClr val="bg1"/>
                </a:solidFill>
              </a:rPr>
              <a:t> </a:t>
            </a:r>
            <a:r>
              <a:rPr lang="pt-PT" sz="1600" i="1" dirty="0" err="1">
                <a:solidFill>
                  <a:schemeClr val="bg1"/>
                </a:solidFill>
              </a:rPr>
              <a:t>Psychological</a:t>
            </a:r>
            <a:r>
              <a:rPr lang="pt-PT" sz="1600" i="1" dirty="0">
                <a:solidFill>
                  <a:schemeClr val="bg1"/>
                </a:solidFill>
              </a:rPr>
              <a:t> </a:t>
            </a:r>
            <a:r>
              <a:rPr lang="pt-PT" sz="1600" i="1" dirty="0" err="1">
                <a:solidFill>
                  <a:schemeClr val="bg1"/>
                </a:solidFill>
              </a:rPr>
              <a:t>Association</a:t>
            </a:r>
            <a:r>
              <a:rPr lang="pt-PT" sz="1600" dirty="0">
                <a:solidFill>
                  <a:schemeClr val="bg1"/>
                </a:solidFill>
              </a:rPr>
              <a:t> (6.ª Ed.). Washington, DC: APA</a:t>
            </a:r>
            <a:r>
              <a:rPr lang="pt-PT" sz="1600" dirty="0" smtClean="0">
                <a:solidFill>
                  <a:schemeClr val="bg1"/>
                </a:solidFill>
              </a:rPr>
              <a:t>.</a:t>
            </a:r>
            <a:endParaRPr lang="pt-PT" sz="1600" dirty="0" smtClean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318052" y="4034670"/>
            <a:ext cx="8547652" cy="18551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bg1"/>
                </a:solidFill>
              </a:rPr>
              <a:t>Outros recursos no </a:t>
            </a:r>
            <a:r>
              <a:rPr lang="pt-PT" sz="1800" b="1" dirty="0" smtClean="0">
                <a:solidFill>
                  <a:schemeClr val="bg1"/>
                </a:solidFill>
              </a:rPr>
              <a:t>Aprendiz de Investigador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Tutoriais em PowerPoint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Tutoriais em vídeo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Tutoriais com exercícios de auto verificação e autocorreção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Grelhas de apoio ao trabalho do </a:t>
            </a:r>
            <a:r>
              <a:rPr lang="pt-PT" sz="1400" dirty="0" smtClean="0">
                <a:solidFill>
                  <a:schemeClr val="bg1"/>
                </a:solidFill>
              </a:rPr>
              <a:t>aluno </a:t>
            </a:r>
            <a:endParaRPr lang="pt-PT" sz="1400" dirty="0">
              <a:solidFill>
                <a:schemeClr val="bg1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PT" sz="2400" b="1" dirty="0">
                <a:solidFill>
                  <a:schemeClr val="bg1"/>
                </a:solidFill>
              </a:rPr>
              <a:t>aprendizinvestigador.pt</a:t>
            </a:r>
            <a:endParaRPr lang="pt-PT" sz="2400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0" y="87421"/>
            <a:ext cx="9143999" cy="65840"/>
            <a:chOff x="0" y="87421"/>
            <a:chExt cx="9143999" cy="65840"/>
          </a:xfrm>
        </p:grpSpPr>
        <p:sp>
          <p:nvSpPr>
            <p:cNvPr id="11" name="Retângulo 10"/>
            <p:cNvSpPr/>
            <p:nvPr/>
          </p:nvSpPr>
          <p:spPr>
            <a:xfrm>
              <a:off x="0" y="99392"/>
              <a:ext cx="2949620" cy="53869"/>
            </a:xfrm>
            <a:prstGeom prst="rect">
              <a:avLst/>
            </a:prstGeom>
            <a:solidFill>
              <a:srgbClr val="AA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6194379" y="87421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3097189" y="99392"/>
              <a:ext cx="2949620" cy="53869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019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11671" y="768765"/>
            <a:ext cx="9144000" cy="6248400"/>
          </a:xfrm>
          <a:prstGeom prst="rect">
            <a:avLst/>
          </a:prstGeom>
          <a:solidFill>
            <a:srgbClr val="DE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286503" y="1063316"/>
            <a:ext cx="8559322" cy="2370516"/>
          </a:xfrm>
        </p:spPr>
        <p:txBody>
          <a:bodyPr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1800" b="1" dirty="0" smtClean="0">
                <a:solidFill>
                  <a:schemeClr val="bg1"/>
                </a:solidFill>
              </a:rPr>
              <a:t>Ficha técnica</a:t>
            </a:r>
          </a:p>
          <a:p>
            <a:pPr marL="723900" indent="-723900" algn="just">
              <a:spcBef>
                <a:spcPts val="0"/>
              </a:spcBef>
              <a:buNone/>
            </a:pPr>
            <a:endParaRPr lang="pt-PT" sz="800" b="1" dirty="0" smtClean="0">
              <a:solidFill>
                <a:schemeClr val="bg1"/>
              </a:solidFill>
            </a:endParaRP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Título: </a:t>
            </a:r>
            <a:r>
              <a:rPr lang="pt-PT" sz="1500" dirty="0" smtClean="0">
                <a:solidFill>
                  <a:schemeClr val="bg1"/>
                </a:solidFill>
              </a:rPr>
              <a:t>O aprendiz de investigador. Respeitar os direitos de autor.  Os autores e o livro. Ensino pré-escolar e 1.º CEB</a:t>
            </a: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Autores: </a:t>
            </a:r>
            <a:r>
              <a:rPr lang="pt-PT" sz="1500" dirty="0" smtClean="0">
                <a:solidFill>
                  <a:schemeClr val="bg1"/>
                </a:solidFill>
              </a:rPr>
              <a:t>Graça Silva e Isabel Bernardo  |  Projeto </a:t>
            </a:r>
            <a:r>
              <a:rPr lang="pt-PT" sz="1500" i="1" dirty="0" smtClean="0">
                <a:solidFill>
                  <a:schemeClr val="bg1"/>
                </a:solidFill>
              </a:rPr>
              <a:t>Literacias na escola: formar os parceiros da biblioteca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Fotos</a:t>
            </a:r>
            <a:r>
              <a:rPr lang="pt-PT" sz="1500" b="1" dirty="0">
                <a:solidFill>
                  <a:schemeClr val="bg1"/>
                </a:solidFill>
              </a:rPr>
              <a:t>:  </a:t>
            </a:r>
            <a:r>
              <a:rPr lang="pt-PT" sz="1500" dirty="0">
                <a:solidFill>
                  <a:schemeClr val="bg1"/>
                </a:solidFill>
              </a:rPr>
              <a:t>Graça Silva | José </a:t>
            </a:r>
            <a:r>
              <a:rPr lang="pt-PT" sz="1500" dirty="0" smtClean="0">
                <a:solidFill>
                  <a:schemeClr val="bg1"/>
                </a:solidFill>
              </a:rPr>
              <a:t>Plácido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Edição: </a:t>
            </a:r>
            <a:r>
              <a:rPr lang="pt-PT" sz="1500" dirty="0" smtClean="0">
                <a:solidFill>
                  <a:schemeClr val="bg1"/>
                </a:solidFill>
              </a:rPr>
              <a:t>Bibliotecas Escolares dos Agrupamentos de Escolas do Concelho de Cantanhede, 2016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t-PT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" y="507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kern="100" spc="600" dirty="0">
                <a:solidFill>
                  <a:schemeClr val="bg1">
                    <a:lumMod val="85000"/>
                  </a:schemeClr>
                </a:solidFill>
              </a:rPr>
              <a:t>Literacias na escola: formar os parceiros da biblioteca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rot="10800000" flipV="1">
            <a:off x="274834" y="4286158"/>
            <a:ext cx="846575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lang="pt-PT" sz="1200" dirty="0">
                <a:solidFill>
                  <a:schemeClr val="bg1"/>
                </a:solidFill>
              </a:rPr>
              <a:t>O aprendiz de investigador. Respeitar os direitos de </a:t>
            </a:r>
            <a:r>
              <a:rPr lang="pt-PT" sz="1200" dirty="0" smtClean="0">
                <a:solidFill>
                  <a:schemeClr val="bg1"/>
                </a:solidFill>
              </a:rPr>
              <a:t>autor. Os autores e o livro. </a:t>
            </a:r>
            <a:r>
              <a:rPr lang="pt-PT" sz="1200" dirty="0">
                <a:solidFill>
                  <a:schemeClr val="bg1"/>
                </a:solidFill>
              </a:rPr>
              <a:t>Ensino </a:t>
            </a:r>
            <a:r>
              <a:rPr lang="pt-PT" sz="1200" dirty="0" smtClean="0">
                <a:solidFill>
                  <a:schemeClr val="bg1"/>
                </a:solidFill>
              </a:rPr>
              <a:t>pré-escolar e 1.º BEB. 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Graça Silva e Isabel Bernardo, Projeto Literacias na Escola: formar os parceiros da biblioteca 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is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licensed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under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a Creative 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Commons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Atribuição-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NãoComercial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SemDerivações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4.0 Internacional </a:t>
            </a:r>
            <a:r>
              <a:rPr kumimoji="0" lang="pt-PT" altLang="pt-PT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License</a:t>
            </a:r>
            <a:r>
              <a:rPr kumimoji="0" lang="pt-PT" altLang="pt-PT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pt-PT" altLang="pt-PT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16" name="Imagem 1" descr="Licença Creative Comm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00" y="4202408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483721" y="5674403"/>
            <a:ext cx="8083943" cy="960499"/>
            <a:chOff x="483721" y="5674403"/>
            <a:chExt cx="8083943" cy="960499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27" r="5450" b="22882"/>
            <a:stretch/>
          </p:blipFill>
          <p:spPr>
            <a:xfrm>
              <a:off x="483721" y="5674403"/>
              <a:ext cx="1197037" cy="960499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26" t="16855" r="27369" b="6358"/>
            <a:stretch/>
          </p:blipFill>
          <p:spPr>
            <a:xfrm>
              <a:off x="5636636" y="5674403"/>
              <a:ext cx="1197037" cy="960499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4" r="14192" b="18111"/>
            <a:stretch/>
          </p:blipFill>
          <p:spPr>
            <a:xfrm>
              <a:off x="2222496" y="5674403"/>
              <a:ext cx="1232857" cy="960499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43" r="13744" b="11686"/>
            <a:stretch/>
          </p:blipFill>
          <p:spPr>
            <a:xfrm>
              <a:off x="7370626" y="5674403"/>
              <a:ext cx="1197038" cy="960499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81" r="11511"/>
            <a:stretch/>
          </p:blipFill>
          <p:spPr>
            <a:xfrm>
              <a:off x="3997091" y="5674403"/>
              <a:ext cx="1102592" cy="960499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0" y="87421"/>
            <a:ext cx="9143999" cy="65840"/>
            <a:chOff x="0" y="87421"/>
            <a:chExt cx="9143999" cy="65840"/>
          </a:xfrm>
        </p:grpSpPr>
        <p:sp>
          <p:nvSpPr>
            <p:cNvPr id="24" name="Retângulo 23"/>
            <p:cNvSpPr/>
            <p:nvPr/>
          </p:nvSpPr>
          <p:spPr>
            <a:xfrm>
              <a:off x="0" y="99392"/>
              <a:ext cx="2949620" cy="53869"/>
            </a:xfrm>
            <a:prstGeom prst="rect">
              <a:avLst/>
            </a:prstGeom>
            <a:solidFill>
              <a:srgbClr val="AA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6194379" y="87421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3097189" y="99392"/>
              <a:ext cx="2949620" cy="53869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360914" y="3634679"/>
            <a:ext cx="3375728" cy="716624"/>
            <a:chOff x="5256559" y="3589214"/>
            <a:chExt cx="3375728" cy="716624"/>
          </a:xfrm>
        </p:grpSpPr>
        <p:grpSp>
          <p:nvGrpSpPr>
            <p:cNvPr id="28" name="Grupo 27"/>
            <p:cNvGrpSpPr/>
            <p:nvPr/>
          </p:nvGrpSpPr>
          <p:grpSpPr>
            <a:xfrm>
              <a:off x="6881198" y="3589214"/>
              <a:ext cx="1751089" cy="716624"/>
              <a:chOff x="6824386" y="3608651"/>
              <a:chExt cx="1751089" cy="716624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4386" y="4142582"/>
                <a:ext cx="595434" cy="182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0" r="12038"/>
              <a:stretch>
                <a:fillRect/>
              </a:stretch>
            </p:blipFill>
            <p:spPr bwMode="auto">
              <a:xfrm>
                <a:off x="6978001" y="3937623"/>
                <a:ext cx="419837" cy="181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Imagem 3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3884991"/>
                <a:ext cx="749326" cy="203840"/>
              </a:xfrm>
              <a:prstGeom prst="rect">
                <a:avLst/>
              </a:prstGeom>
            </p:spPr>
          </p:pic>
          <p:pic>
            <p:nvPicPr>
              <p:cNvPr id="35" name="Imagem 3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4127135"/>
                <a:ext cx="1061092" cy="198140"/>
              </a:xfrm>
              <a:prstGeom prst="rect">
                <a:avLst/>
              </a:prstGeom>
            </p:spPr>
          </p:pic>
          <p:pic>
            <p:nvPicPr>
              <p:cNvPr id="36" name="Imagem 3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3608651"/>
                <a:ext cx="749326" cy="250501"/>
              </a:xfrm>
              <a:prstGeom prst="rect">
                <a:avLst/>
              </a:prstGeom>
            </p:spPr>
          </p:pic>
        </p:grpSp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66" y="3761196"/>
              <a:ext cx="539621" cy="539621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56559" y="3816923"/>
              <a:ext cx="812831" cy="477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9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aixaDeTexto 4"/>
          <p:cNvSpPr txBox="1">
            <a:spLocks noChangeArrowheads="1"/>
          </p:cNvSpPr>
          <p:nvPr/>
        </p:nvSpPr>
        <p:spPr bwMode="auto">
          <a:xfrm>
            <a:off x="6642104" y="3910230"/>
            <a:ext cx="1234281" cy="523220"/>
          </a:xfrm>
          <a:prstGeom prst="rect">
            <a:avLst/>
          </a:prstGeom>
          <a:solidFill>
            <a:srgbClr val="DE577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pt-PT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Capa</a:t>
            </a:r>
          </a:p>
        </p:txBody>
      </p:sp>
      <p:sp>
        <p:nvSpPr>
          <p:cNvPr id="5126" name="CaixaDeTexto 6"/>
          <p:cNvSpPr txBox="1">
            <a:spLocks noChangeArrowheads="1"/>
          </p:cNvSpPr>
          <p:nvPr/>
        </p:nvSpPr>
        <p:spPr bwMode="auto">
          <a:xfrm>
            <a:off x="2222505" y="5467802"/>
            <a:ext cx="1825625" cy="523220"/>
          </a:xfrm>
          <a:prstGeom prst="rect">
            <a:avLst/>
          </a:prstGeom>
          <a:solidFill>
            <a:srgbClr val="DE5775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pt-PT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Lombada</a:t>
            </a:r>
          </a:p>
        </p:txBody>
      </p:sp>
      <p:sp>
        <p:nvSpPr>
          <p:cNvPr id="5127" name="CaixaDeTexto 8"/>
          <p:cNvSpPr txBox="1">
            <a:spLocks noChangeArrowheads="1"/>
          </p:cNvSpPr>
          <p:nvPr/>
        </p:nvSpPr>
        <p:spPr bwMode="auto">
          <a:xfrm>
            <a:off x="601588" y="1267524"/>
            <a:ext cx="1668456" cy="523220"/>
          </a:xfrm>
          <a:prstGeom prst="rect">
            <a:avLst/>
          </a:prstGeom>
          <a:solidFill>
            <a:srgbClr val="DE577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pt-PT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Páginas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42911" y="33731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Um livro tem…</a:t>
            </a:r>
            <a:endParaRPr lang="pt-PT" sz="28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26" name="Retângulo 25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0" name="Retângulo 29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15" name="Grupo 14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89" y="1736305"/>
            <a:ext cx="3478775" cy="3095135"/>
          </a:xfrm>
          <a:prstGeom prst="rect">
            <a:avLst/>
          </a:prstGeom>
        </p:spPr>
      </p:pic>
      <p:cxnSp>
        <p:nvCxnSpPr>
          <p:cNvPr id="5" name="Conexão reta 4"/>
          <p:cNvCxnSpPr/>
          <p:nvPr/>
        </p:nvCxnSpPr>
        <p:spPr>
          <a:xfrm flipH="1" flipV="1">
            <a:off x="5056650" y="3910230"/>
            <a:ext cx="1394950" cy="262653"/>
          </a:xfrm>
          <a:prstGeom prst="line">
            <a:avLst/>
          </a:prstGeom>
          <a:ln w="38100">
            <a:solidFill>
              <a:srgbClr val="DE57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ta 35"/>
          <p:cNvCxnSpPr/>
          <p:nvPr/>
        </p:nvCxnSpPr>
        <p:spPr>
          <a:xfrm flipH="1">
            <a:off x="3238500" y="4645784"/>
            <a:ext cx="1223795" cy="687317"/>
          </a:xfrm>
          <a:prstGeom prst="line">
            <a:avLst/>
          </a:prstGeom>
          <a:ln w="38100">
            <a:solidFill>
              <a:srgbClr val="DE57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 flipH="1" flipV="1">
            <a:off x="2426731" y="1588149"/>
            <a:ext cx="979242" cy="432024"/>
          </a:xfrm>
          <a:prstGeom prst="line">
            <a:avLst/>
          </a:prstGeom>
          <a:ln w="38100">
            <a:solidFill>
              <a:srgbClr val="DE57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0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luralesingulares.files.wordpress.com/2012/01/diapositivo1-79694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60" y="3028786"/>
            <a:ext cx="2281254" cy="30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95306" y="229111"/>
            <a:ext cx="8038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pt-PT" sz="2800" b="1" dirty="0" smtClean="0"/>
              <a:t>Um livro tem… </a:t>
            </a:r>
            <a:r>
              <a:rPr lang="pt-PT" sz="3600" b="1" dirty="0" smtClean="0"/>
              <a:t>nome</a:t>
            </a:r>
            <a:endParaRPr lang="pt-PT" sz="3600" b="1" dirty="0"/>
          </a:p>
        </p:txBody>
      </p:sp>
      <p:sp>
        <p:nvSpPr>
          <p:cNvPr id="27" name="Marcador de Posição de Conteúdo 2"/>
          <p:cNvSpPr>
            <a:spLocks noGrp="1"/>
          </p:cNvSpPr>
          <p:nvPr>
            <p:ph idx="1"/>
          </p:nvPr>
        </p:nvSpPr>
        <p:spPr>
          <a:xfrm>
            <a:off x="3508292" y="1263379"/>
            <a:ext cx="1761564" cy="773812"/>
          </a:xfrm>
          <a:ln>
            <a:solidFill>
              <a:srgbClr val="DE5775"/>
            </a:solidFill>
          </a:ln>
        </p:spPr>
        <p:txBody>
          <a:bodyPr rtlCol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r>
              <a:rPr lang="pt-PT" sz="4800" b="1" dirty="0" smtClean="0">
                <a:solidFill>
                  <a:srgbClr val="DE5775"/>
                </a:solidFill>
              </a:rPr>
              <a:t>título</a:t>
            </a:r>
            <a:endParaRPr lang="pt-PT" sz="4800" dirty="0">
              <a:solidFill>
                <a:srgbClr val="DE5775"/>
              </a:solidFill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52" y="3028786"/>
            <a:ext cx="2164173" cy="3039266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 rot="2466253">
            <a:off x="1173845" y="2772131"/>
            <a:ext cx="556715" cy="344717"/>
          </a:xfrm>
          <a:prstGeom prst="rightArrow">
            <a:avLst/>
          </a:prstGeom>
          <a:solidFill>
            <a:srgbClr val="DE5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 para a direita 24"/>
          <p:cNvSpPr/>
          <p:nvPr/>
        </p:nvSpPr>
        <p:spPr>
          <a:xfrm rot="2518504">
            <a:off x="5227848" y="2770702"/>
            <a:ext cx="556715" cy="344717"/>
          </a:xfrm>
          <a:prstGeom prst="rightArrow">
            <a:avLst/>
          </a:prstGeom>
          <a:solidFill>
            <a:srgbClr val="DE5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upo 15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8" name="Retângulo 17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26" name="Grupo 25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1" name="Retângulo 30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37" name="Oval 36"/>
          <p:cNvSpPr/>
          <p:nvPr/>
        </p:nvSpPr>
        <p:spPr>
          <a:xfrm>
            <a:off x="1480860" y="3028787"/>
            <a:ext cx="2430740" cy="625750"/>
          </a:xfrm>
          <a:prstGeom prst="ellipse">
            <a:avLst/>
          </a:prstGeom>
          <a:noFill/>
          <a:ln w="28575"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Oval 37"/>
          <p:cNvSpPr/>
          <p:nvPr/>
        </p:nvSpPr>
        <p:spPr>
          <a:xfrm>
            <a:off x="5506205" y="3067566"/>
            <a:ext cx="1218836" cy="732988"/>
          </a:xfrm>
          <a:prstGeom prst="ellipse">
            <a:avLst/>
          </a:prstGeom>
          <a:noFill/>
          <a:ln w="28575"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54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luralesingulares.files.wordpress.com/2012/01/diapositivo1-79694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360" y="2525864"/>
            <a:ext cx="2281254" cy="30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00393" y="165928"/>
            <a:ext cx="8038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pt-PT" sz="2800" b="1" dirty="0" smtClean="0"/>
              <a:t>Um livro tem… </a:t>
            </a:r>
            <a:r>
              <a:rPr lang="pt-PT" sz="3600" b="1" dirty="0" smtClean="0"/>
              <a:t>a casa onde nasceu</a:t>
            </a:r>
            <a:endParaRPr lang="pt-PT" sz="3600" b="1" dirty="0"/>
          </a:p>
        </p:txBody>
      </p:sp>
      <p:sp>
        <p:nvSpPr>
          <p:cNvPr id="27" name="Marcador de Posição de Conteúdo 2"/>
          <p:cNvSpPr>
            <a:spLocks noGrp="1"/>
          </p:cNvSpPr>
          <p:nvPr>
            <p:ph idx="1"/>
          </p:nvPr>
        </p:nvSpPr>
        <p:spPr>
          <a:xfrm>
            <a:off x="3485897" y="1229950"/>
            <a:ext cx="2067760" cy="773812"/>
          </a:xfrm>
          <a:ln>
            <a:solidFill>
              <a:srgbClr val="DE5775"/>
            </a:solidFill>
          </a:ln>
        </p:spPr>
        <p:txBody>
          <a:bodyPr rtlCol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r>
              <a:rPr lang="pt-PT" sz="4800" b="1" dirty="0" smtClean="0">
                <a:solidFill>
                  <a:srgbClr val="DE5775"/>
                </a:solidFill>
              </a:rPr>
              <a:t>editora</a:t>
            </a:r>
            <a:endParaRPr lang="pt-PT" sz="4800" dirty="0">
              <a:solidFill>
                <a:srgbClr val="DE5775"/>
              </a:solidFill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657" y="2525864"/>
            <a:ext cx="2164173" cy="3039266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 rot="16470889">
            <a:off x="2272283" y="5786568"/>
            <a:ext cx="556715" cy="344717"/>
          </a:xfrm>
          <a:prstGeom prst="rightArrow">
            <a:avLst/>
          </a:prstGeom>
          <a:solidFill>
            <a:srgbClr val="DE5775"/>
          </a:solidFill>
          <a:ln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 para a direita 24"/>
          <p:cNvSpPr/>
          <p:nvPr/>
        </p:nvSpPr>
        <p:spPr>
          <a:xfrm rot="16200000">
            <a:off x="7080494" y="5564222"/>
            <a:ext cx="556715" cy="344717"/>
          </a:xfrm>
          <a:prstGeom prst="rightArrow">
            <a:avLst/>
          </a:prstGeom>
          <a:solidFill>
            <a:srgbClr val="DE5775"/>
          </a:solidFill>
          <a:ln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upo 15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8" name="Retângulo 17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26" name="Grupo 25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1" name="Retângulo 30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2" name="Oval 1"/>
          <p:cNvSpPr/>
          <p:nvPr/>
        </p:nvSpPr>
        <p:spPr>
          <a:xfrm>
            <a:off x="2356905" y="5324964"/>
            <a:ext cx="480549" cy="342900"/>
          </a:xfrm>
          <a:prstGeom prst="ellipse">
            <a:avLst/>
          </a:prstGeom>
          <a:noFill/>
          <a:ln w="28575"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/>
          <p:cNvSpPr/>
          <p:nvPr/>
        </p:nvSpPr>
        <p:spPr>
          <a:xfrm>
            <a:off x="7186492" y="5193581"/>
            <a:ext cx="412633" cy="264641"/>
          </a:xfrm>
          <a:prstGeom prst="ellipse">
            <a:avLst/>
          </a:prstGeom>
          <a:noFill/>
          <a:ln w="28575"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69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e Conteúdo 10"/>
          <p:cNvSpPr>
            <a:spLocks noGrp="1"/>
          </p:cNvSpPr>
          <p:nvPr>
            <p:ph sz="half" idx="1"/>
          </p:nvPr>
        </p:nvSpPr>
        <p:spPr>
          <a:xfrm>
            <a:off x="442913" y="1250158"/>
            <a:ext cx="8053057" cy="499129"/>
          </a:xfrm>
        </p:spPr>
        <p:txBody>
          <a:bodyPr>
            <a:norm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pt-PT" sz="2400" dirty="0" smtClean="0"/>
              <a:t>É onde se preparam os livros para os meninos lerem</a:t>
            </a:r>
          </a:p>
          <a:p>
            <a:pPr>
              <a:buFont typeface="Arial" charset="0"/>
              <a:buChar char="•"/>
              <a:defRPr/>
            </a:pPr>
            <a:endParaRPr lang="pt-PT" dirty="0" smtClean="0"/>
          </a:p>
          <a:p>
            <a:pPr>
              <a:buFont typeface="Arial" charset="0"/>
              <a:buNone/>
              <a:defRPr/>
            </a:pPr>
            <a:endParaRPr lang="pt-PT" dirty="0" smtClean="0"/>
          </a:p>
        </p:txBody>
      </p:sp>
      <p:pic>
        <p:nvPicPr>
          <p:cNvPr id="10245" name="Picture 7" descr="E:\Documentos\IMAGENS\Bibliotecas\Livros\editora le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039" y="2174082"/>
            <a:ext cx="111442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3" descr="https://encrypted-tbn3.gstatic.com/images?q=tbn:ANd9GcQ5qZAZse3-CqGTSQUYXXsTM8fGSSom9GCJhTMMf57mdxgR-Btq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966" y="4178815"/>
            <a:ext cx="11684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7" descr="https://encrypted-tbn2.gstatic.com/images?q=tbn:ANd9GcRW5Q9CIBJNA52Z9PjQS91UXAAJ2-sQEw5TWZmiGR2n2wjWjtVDb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178" y="2938463"/>
            <a:ext cx="125412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442913" y="165928"/>
            <a:ext cx="80387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3200" b="1" dirty="0" smtClean="0"/>
              <a:t>A editora</a:t>
            </a:r>
            <a:endParaRPr lang="pt-PT" sz="3200" b="1" dirty="0"/>
          </a:p>
        </p:txBody>
      </p:sp>
      <p:sp>
        <p:nvSpPr>
          <p:cNvPr id="4" name="AutoShape 2" descr="data:image/jpeg;base64,/9j/4AAQSkZJRgABAQAAAQABAAD/2wCEAAkGBxAQEA8QDQ0QDxQQEBAPFRAQEBAUEBAQFREWGBUVFhUYHCggGBolHBgXITEhJSkrLi4uFx8zODMsNygtLisBCgoKDg0OGxAQGywkHyQsLC0sLCwsLCwsLCwsLCwsLCwsLCwsLCwsLCwsLCwsLCwsLCwsLCwsLCwsLCwsLCwsLP/AABEIAKIA8AMBEQACEQEDEQH/xAAbAAEAAgMBAQAAAAAAAAAAAAAAAQYEBQcDAv/EAEEQAAEDAgIECQkHAwUBAAAAAAEAAgMEEQUSBiExQQcTFyJRVGGS4RQyM3FzgZGxshUkNFJygtFCdKEjNVNiwkP/xAAbAQEAAgMBAQAAAAAAAAAAAAAAAQQCAwUGB//EADERAAICAgAEBAUEAgMBAQAAAAABAgMEEQUSITETFFFhFjNBYnEiMjRSBhVCgZE1I//aAAwDAQACEQMRAD8A7igCAIAgCAhASgCAhAEBKAIAgCAIAgCAIAgCAhASgCAhASgCAIAgCAICEBKAIAgCAIAgCAhAEAQC6AXQC6AIAgF0BN0BF0AugCAlAEAQBAEAQBAEAQBAEAQBAEAQBAEBCA+XvAFyQAN5OoISotvoVnFdOaOAlrXGZw1Wj1jvbFWnlRj2Opj8HyLuutL3K1VcJUx9DTRtHS9znH4CyryzH9EdSH+PR/5SMI8Idb0Q9x38rDzcyx/oaPVjlDreiHuH+U83YP8AQ0erHKHW9EPcP8p5uwn/AENHqxyh1vRD3D/KebsI/wBDR6scodb0Q9w/ynm7Cf8AQ0erJHCHW9EJ/Y7+VPm7DF8Bo9WZlLwlTD01NG8f9HOaf83WSzJLujTZ/j0P+EmWbB9N6SoIaXGFx/pksAT2HYrEMmMjk5XCcinr3XsWYOurJzGtEoQSgCAICEBKAhASgCAIAgCAIAgCAICEBhYriUdNE6WZ1mj4k7gO1YTsUFtm6jHndPkiupyPSPSmescQSY476o2naP8Asd65dt8p/g9ng8Lrx47a2zQrQdTQQkhASgCAhB+AgCAFASpIZbNEdL30zhFO4vhOq5POj7QejsVmjIcejOHxLhMLk519GdYilDmhzSCHC4I2EHeunF7Wzx7i09M+wpIJQBAEAQBAEAQBAEAQBAEAQBAQSgOO6d44aqoLGn/ThJa0bi7e5cnIt5pdD2vCMJVVc77srSrnZ9whAQkKQZFHQyzG0ML5P0tJHx2LKMHLsjRbk1Vfukje02gte8XMTWfreAf8LasabOdZxvHj9dkVmg9dGL8W2S3/ABuufgpljWIV8ax5vW9FckYWktc0tINiCCCD2hV2tHWhJSW4s9IKd783FsLsrS82F7NG0qUm+xhZbCtbk9HksTYghPYhCOx0ngyxsua6kkN8gzRk7cu9vu1fFdDFt3+lnk+OYShLxY/XuX9XjzwQEoAgCAIAgCAIAgCAIAgCAi6A1mklbxFLPINRbG636jqC1Wy5Y7LOHV4t0Y+5wpcbZ9EilHoiVJPYKBsseB6G1NUA/mxRn+txuSOwBWK8eU+pycvi1WPJx7svGE6B0kNjIHTu6X+b7mhXIYsV3PO5HGL7dpdEWeGFrBZjQ0Dc0ABWFFRXQ5c5yk+vU1tFpBDLO6Bma4zWeWkMeWmzg077LCNyb0b54s4Q53/4bZbSt9Cr6Z6LtqozJE0CZguCB54/KVWvpUltHV4ZxCVE1Fv9LNdwZ4NkiknlbZ0pyAOGsMbt+J+S14tWl1LHG8zxLFCL6IrWnOBcRM+SGF7YTYlxtkDydjexV8ivlltHW4Rmq2tQm/1FXVY7QUg2Gj9d5PUwy3sGvAd+kmxWdUuWWypn0K6iUfY7s06l2U9o+fPuSpIJQBAEAQBAEAQBAEBCAlAEBCAqvCQ8ihfbe9g911WyvlnV4NHeUjkS5R7gISEBcOD3EKts3FQsMsRIzh18sY6Qdx7FbxZT307Hn+NU47hzyepHVwumeRBCAxYsPiblyxNbkLi2w80u863rWKik9mbsm+7MqyyMCEH1NBiuldHSuMb3kubtYxtyLqvK+EOjL9HDsjIXNFdCkaY6Xx1kQhiie0B4eXOI127Aql+QprSPQcN4VZj2c8minqod8ICCpRjLqmd8weYvp4Hna6Jh95aF2q3uKPnN8eWyS9zNWZpCAIAgCAIAgCAIAgCAIAgCAqXCX+BPtGfNVcr5Z1+C/wAlHJFyz2wQkIH1Lboxpn5IwRPpmFn5o+a8npN9RVqnI8NaZws/hDvlzxl1L7heldHUWDJmtd+STmn/ADtV2F8X0POX8Ovp/cuhvGuB2G63JlFpom6kC6ArWmOkzaOPK3nSvByt3NH5iq99ygtHS4dgPJnt9l3OQTSOc5zpCS5xuSdpJXKbbez3NcIxjqPY+EMgoJIQAqfqR9Du+j34Wn9jH9IXZq/Yj51lfNl+TZLYVwgCAICEBKAIAgIKAi6AXUbJ0LpsaF02NC6bI0VPhLP3E+0Z81Wy+sDr8F/krZyRcs9uEBKAIAhDSfc2NBjtVB6Goe0flJu34FbI2Tj2Kd+Bj2fuiXXBdI8TdJC2ana6OQtvKGGwad92mwKtwvsbSZ5/KwcOMZckuq+hp8U06rXZmtDIRdwuGHMbHpK1TybH0L2NwbHaUm9nvhrfu8r8Qe2csZ5THE45nsN9WZ24ONub2KY/t3PqabteMoY65U+jZUKyqdM90khu5xubah6gFVb2z0FNca4KEfoeKg2hAQpIBUewa7nd9Hj91pvYs+kLtVP9CPnWUn40vybDN2rPZX0xdNk6F02RoXTZOhdSQSgJQEFAazSHF2UkDpni9tTW/mcdgWu2zkWyziY7yLFBHJcS0qrJ3EuncwbmRnK0D5lcuV85M9nRwrHpWtbZg/a1T1mXvuWHiS9Sx5Kj+qH2tU9Zl77k8SXqPJUf1Q+1qnrMvfcnPL1HkqP6ofa1T1mXvuTnl6jyVH9Uec9fM8ZZJnvHQ5xIUOTfdmcMeqt7jFGMsTeSgCEBCQhAQk3MOkUkMfF0jBBcAOfcukefWdg9S2q1paicuXDoWT5rXv0X0MCtxCWbLx0hflva9tV1rbb7l2nHrq3yLWz4iq3tZJG06pcubpOUmwv71Kk10E8eM5qb7o8Fib2EAQBAFIMpmJ1AADaiUACwAe6wCy8SXqVnh0t7cUfX2tU9Zl77k8SXqR5Oj+qH2tU9Zl77k55eo8lR/VD7Wqesy99yeJL1HkqP6ofa1T1mXvuTxJeo8lR/VG4wLTKqp3t4yQzR3Ac1+sgdIO4rZXkSi+pRzOEU2x3FaZ16lnbIxj2G7XtDgekELrRe1s8XODhJxf0PZSYkICh8LDjxNONxkcfg3V81RzW9I9B/j6Xiyfsc0VA9b7hQSQgJQBAEBCEdPUlCQhGwhIU6I2goGggWmEHTYKkPoEGwoGwg2gg6IINr6BAEJCAIAgCEM7NoJIXUFPfcCPcCV18d7geC4pFLKnosS3nPIKAoXCz6Km9o/wCkKjm9keh/x/5kvwc1XPPWMISEAQBSQetKAXxg73tB9WYIu5hc2oNo6JpHU4dRStikw8PuwPu0NFhr6fUr1jqrenE8rhwy8mLlGzRX9NcHgibT1NKC2OoHmH+k2uLdGpasitRSlH6nS4Vl2TcqrOrX1PTSSgijw6hkZG1r5POcNrualkEoJ6McC+yeXZCT2kV3CaIzzxQg24xwbfoG9aK480kjq5V3g1OfsXmrqsLpZhRGjD7FrHymxIce3bvVuTqg+Ro85COZfX46nr0RVtMMGbR1BjjJLHND232gG+pV76+SXQ7PC8t5NW5fQtVbolHPQQPp2BkzYg/m/wD15usHtViVClWnHuceric6sqSm9x3/AOGmqMOjbhDJTEBLxxaXEc7ziLLVKCVSeupcqyZzz3BP9OjM0FoYH0tVLNSiodG7U213Hm3sFnjwi4va2auLX2wujCMtbRgaVyROibxeGSUhz+e9oAOo6lrt1rotG/hys8R81nN07G10br8PqZIqf7PAcW63kNsSG6yttTrk+XRUzasumLs8ToYOkmJ0LfKKeKgySNJYJBlsCDtWNs61tJdSxg4+VLlsdm16H1o3h1LDRvr6yPjedkZHu222bySlUFGHNIjOybrb1j1PXqz3xGjpK6jlqqSHyeSDzmC1iOg21bFMoxsrc0tGum7IxMlU2y5kyjKoelCgBAEAQBAjsnB/+Ag/d9RXWxvlo8FxX+TIsisHOIKAoXCz6Km9o/6QqOb9D0P+P/Ml+Dmq556wISEAQBAetJ6SP9bfqCldzVf+xnTdLcbooZmtqKRtQ7ICH2abC+zWuhdbBPqtnkcDCyLYNwlylH0n0hdWuZzBHHGCGRjdfeVUut52kj0OBgLGi23uTLlPg3luHUMbZmRmNoccx6W2Vl188EtnAhlPFy5y5W9ldoMKNHiVNG+Vr9Ydmbs1grRGHh2pbOtfleaw5TUdG/xjHqBlW9klA2V4kaDLZpzE2sbqxO2Dnpo5eNg5U6OaM9L0NNwoPBqoy0g/6I2HtWjKknJM6HAk1TJP1NjjWMPpYMKlhcCWscHNvqc3Ky7Stk7HGMWiljYayLrYy/6MjTCvgnwwSU5aA+Rri0WuHX51x0rO+alDaMeG0WV5nLM8uDhzvJasRyNjeXjK51rA5dtt6jFb5Xoz42l48dra0YWnEVWIGeVVUUzeMFmxtAIdY61rv5klzM38JdPjPw4tPX1NRoC4CvhJIAs/Wf0rXjaU9l/jO3jPRgaRn73U2/5XfNYW6c2WeHrlx4fguWDV8EOEsdUxCdvGEcXqJuXajYq1XNKr9R5/KostzmoPT9TKpcTpZqCt8mgbTgMILeaMxy7dSyVkZVvXQ1zxrqcqHiPmOYrnnr12JQBCQgCAIDsnB/8AgIP3fUV1sb5aPBcV/kyLIrBziCgKFws+ipvaP+kKjm9keh/x/wCZL8HNVzz1gQkIAgCAIR0a6gntTuyFFLsFPVkv1JzHpPxKjZi4J9dEXPSUJ5Y60hdS9PqTpJaBPSo/JCSj2BKdGStLsLpv6BRW9jN2oQ4p9WgXHeSp2wopPaAKEyin3CgJL6i6nqOVN7F06kOKb6oKCQhJCAlAEAQHZOD/APAQfu+orrY3y0eC4r/JkWRWDnEFAULhZ9FTe0f9IVHN7I9D/j/zJfg5queesIQklAWLR/DMPljBq6x0MheW5B0X1birEK4NdWcfNysuqeq4bj6m6xLRTDKdwZPXvjcW5gHW1jp1N7FtnRXHuyhTxPMu6wgmiu6O4Cayd8bH5Y47udJ0MuQPeVoqr53pHVzc7y9Sk1+p9kb46J0NQ2RuH1pkljFy1xBDvVqHxW7wIS6QfU5q4rlVNO+GosquD0ImqYoJLtzvyG20bb/JVq480uVnZyr3XQ7Y+hstKtGnUUjQCXRSEZXncd4Nt62208kvYp4HElkVvfRojTHA2UU0ccb3PDo85LrXve25Y3VquWjPhmbLKrcp/RmdgWikboPKq+fiIj5tiASOm5WddK5eafQq5nFJq3wqFtmJj2EUTIhNRVglGbKY3kZ7no1D5KLa4JbizdhZmTKzw7oa9z10U0egqoZ5qiZ8TYSLltrBuW5J1JTTGabZjxLiFuPZGFa3sx8fw+gijDqOsM78wBadzenYEsrgl+lmeFk5Vs9Wx0vUytGtHaaemlqKqd8LY35SRawFh2dqmuqLjzSZqz+IXVXKuqO9mRUaJ00sUkmHVnHuiGZzDbZ8BZZOiLW4M1V8TvhYo5ENJlewOnp5JctXMYWZSc425tw2FV64xctSOpm3Wwr3VHbLNjmi9BTRZzWPzPjL4mut/qatW71KxOiEV3ORi8Ty7rOVQ6fU02iGBsrZnxyPcwNjzgtte97b1qpq53pnR4nmSxa1KKPum0acK9tHUFzQ4mz225zbXBF1KpfPys1z4kni+NDujXY1QCGplgjJdkfkF9p1Ba7I8suVFvFyXZQrZehaRonQwNjZiFa6OWQAhrSAB/g/FWfAhHpN9TjvimVa26Ibiiv6TYE6ilDC7O14zMf+Yb79q021OtnU4fmrKg39V3NOtJ0AgCA7JoB+Ag/d9RXWxvlo8FxX+TIsisHOIKAoXCz6Km9o/wCkKjm9keh/x/5kvwc1XPPWBCQpIPSl9JH+tn1BI9zVcv0MtvCh+Kh/t2/W5WsvXMjjcA+XL8mTwYtaW12c2BjYCegWfdTipddmnjrfPDRtNEsOw6KoDqOsdK/I4ZLggttr3LZTGqMm4Mo59+VOpK2OkVHBv91j/un/ADcq0Pmo7mT/AAH+C51GKRT1VRh9ZbKXAxO1Ah1gbX6b7FbdilPkkcGONZXRHIr/AOzQcKn4qL2P/orRl/vOpwBbpl+TaVtKa6goXU44wQOYZIQRdwAAc23TtW1//pWtddFCuzyuTYrOm+zPHSjC6YYe6eKi8mfnYLOFngZrbFF1UFDejZw/JteUq3PaI4OCRSVpbFxpzC0ern8zzfeoxf2sy431vh110NbpfLIYW58LFIM4PGAt16vN1LXf1j+3RZ4XGPidLebp2NhodDC/DKptS/i4zKcz94FgttKj4TUmV+JynHNi6+r12NhTUNPQ0lRUUBfVGRmXMCDYa9w3DeslCNcHKHUrTutysiNd36dHOKGhlndkhYZHWJsLXsNpVCMXJ9D1V19dNe5voXfT3Cp3xUjmROIhgIkOrmam7fgVbya5NR6fQ89wjJqhZNSfd9DB4MD95m9gfqCxxekmWuOpeFH8lk0XxOKvdG6YAVNK42IsC9puL+pWKZqzv3RyMzHsxY6j+yRTcY/3Z/8AdM+bVUn87r6nex//AJ6/BbNLcOw6WozVlY6J+RoyAi2XXY7FZuhU5bmziYF+VCpqqO0ajhNDQKAMdmaIpAHdI5litWV2jov8Bb57NlHVTuek3vqFACA7Jwf/AICD931FdbG+WjwXFf5MiyKwc4hQChcLHoqb9b/pCp5vZHof8f8AmS/BzVc49aEAUkEtcQQRtBBHrChdCGlLo+xk4jiM1Q4PnkMjmtygm2pt721LKU3LuacfGrpTUFrZNBik0AeIJCwSABwAHOAvq1+spGbj2Iuxq7pJzXbsfGH10sD+MgeWOALcwtsO1Iycexldj1XR5bERDVyMkEzXkPDs4dvDjtKcz3smVEXX4cuwqqySWQyyPLnkg59huNh1JuTe2RDHhCHIl0PvEcSmqHNdPIZC1uUE21Do1JKbl+4UY1dKarWtn3hmLVFMSaeZ0d9oGw+sFTGyUf2mGRh1X/vWz2xDH6qoaWTzue11rtsA3UbhTK2Uu7NdPD6Knzwj1PPDcaqKYObTzGMOOYgAazbtUQslH9rM8jCpvfNNH1iOO1NQ0MqJjI0HNYgbfcplZKX7mRj4FND5oLR4xYlMyJ8DZCI3m7marEqOaWtb6GyWLXOzxWup94djNRTtc2CZzGu2t1EH3FIznHomYXYVVz5prqfFHiUsMhlhfkeb84Ab9upQpae0zO7GrtgoSXQzajSitka5j6lzmuBaRZusH3LN3Tl0bK0OGY0ZbjHsYOHYjLTuLoJCwkZSRbWPesIScezLV+PC9amtnxR1skLxJE8seLnMNutIylF7RNlELYeHNdCZayR0pmc8mQuD8+q+YbCo5nvf1IjRGNfhfQnEK6Wofxk7y91g3MbbB6lLm5dxTj10x5a10PquxKacRiaQvEYLW3tzQbdHqCOTl3Ipxq6W3BdzEWJYCAIDsnB/+Ah/d9RXWxvlnguK/wAmRZFYOcQgKbwn0TpKVkjRfiZMxt+UixPyVTLg5R2js8EuUL3F/U5Uuae0XoFBIQBCAhL6hBthSAoAQBSAoICDqFJIUfkBCAhIUgKAE6AIQEJCAKdjbCgjQQkIYtpLZ23Q+jdDRQMeLHJmIO0E612KI6ho+f8AELVZkSkjdrcUwgPOaJr2lrwHBwsQdhChrfQmMnF7Xco2IcHETnF1PM6IH+gjMB6jtVOWGt9Gd6nj1kVyzWzF5Mj1sdzxWHk/c3/EP2jkyd1sdzxTyfuPiH7RyZO62O54qfJ+4+IftHJketjueKjyfuPiH7RyZO62O54p5P3HxD9o5MndbHc8VPk/cfEP2jkyd1sdzxUeT9x8Q/aOTJ3Wx3PFPJ+4+IftHJk7rY7nink/cfEP2jkyd1sdzxTyfuPiH7RyZO62O54p5P3HxD9o5MndbHc8U8n7j4h+0cmTutjueKnyfuPiH7RyZO62O54qPJ+4+IftHJk7rY7nink/cfEP2jkyd1sdzxU+T9x8Q/aOTJ3Wx3PFPJ+4+IftHJk7rY7nink/cfEP2jkyd1sdzxTyfuPiH7RyZO62O54qPJ+4+IftHJk7rY7nink/cfEP2jkyd1sdzxTyfuPiH7RyZHrY7nink/cfEP2jkzPWx3PFT5P3HxC/6m3wTQOngcJJXGdzTcZtTAemw2rZXiqL2yjlcZuuXLHomW8BWzjkoAgCAIAgCAIAgCAIAgCAIAgCAIAgCAIAgCAIAgCAIAgCAIAgCAIAUAQBAEBCAlAEAQBAEAQBAEAQBAEAQEIAgCAlAEBCAlAQgCAlAQgJQ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148" name="Picture 4" descr="http://cdn.luso-livros.net/wp-content/uploads/2013/03/2-300x20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21" y="4992177"/>
            <a:ext cx="1770442" cy="1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ggGDxMIBxIWFBIVGBsYFBUVFR4cGxwcGBkWHRgZHh4ZGyYfIyUqGh0XITAhLzMqOCwtFR4yNTAqNSY3LCsBCQoKDgwOGg8PGSwlHiItLC01NTUtNTUuNDUyNSwsNS81Ki8sNTUyNS4qNS4vLSwvKjU1LSktLTUpLDU0NCkwKf/AABEIAKAAoAMBIgACEQEDEQH/xAAcAAEBAQEBAQEBAQAAAAAAAAAABgcFBAIDCAH/xAA9EAABAwMCAwQHBgMJAQAAAAABAAIDBAURBhIhMUETIlFhBzI1cXOxshU0QnKBkRSh8CNDRFJTdMHC8Rb/xAAZAQEAAgMAAAAAAAAAAAAAAAAAAQIDBAX/xAArEQEAAgECAwYGAwAAAAAAAAAAAQIRAyEEMUESE1FhcaEyM4Gx8PEFIpH/2gAMAwEAAhEDEQA/ANxREQEREBERAREQEREBERAREQEREBERAREQEREBERAREQEREBERAREQEREBERAREQEREBERAREQEREBTVT6Q7BRyvo6mRzXscWuzG7GRz4gKlWA6q9oVXxn/NGlxmvbRrE1bRbdV2W7O7KhqI3OPJucE+4OwSusv5tIB5rTfR3rqSqcLPd3Fz/7mRx4ux+Bx6nHI9evHmYeH4+NS3ZvGJaKi+JZY4GmWUhrQMkk4AA6klStd6T9P0ZLI3vlI/02ZH7nARv31KU+KcK1FN6a1zRaolfTUkcjSxu4l4bgjIHRxKpETS9bxms7CIiLiIiAiIgIiICIiAiIgLAdVe0Kr4z/AJrflgOqvaFV8Z/zRy/5L4K+rlrqaV9oUvxmfNctdTSvtCl+Mz5qXH0/jj1hQelC71s1Y62OeexY1hDBwBJGcu8ePLPJRaqPSX7Ul/JH9Kl1DLxUzOrbPiuvRD97n+EPrC1hZP6Ifvc/wh9YWsI7PAfJj6iIiN4REQEREBERAREQEREBYDqr2hVfGf8ANb8sU1Ppm9SVlRUR00rmOlcWua3IIzz4I5v8jWbUjEdUwrP0e6QqrrLHeHODIopMjhkvLeYHEYHTPlyUhPBNSO7KpY5jv8r2lp/ZwBVRoDVNfaqiO2R4dDLIAWu/CXc3NI+SlyuH7Easd4/P0l+1JfyR/SpdVHpL9qS/kj+lS6I4n5tvWV16Ifvc/wAIfWFrCyf0Q/e5/hD6wtYUO1wHyY+oiIjeEREBERAREQEREBERAREQeS52mivMZprhGHtPQjl5g8wfMLMp9E1GmLlSzQ5fTOmYGvPNpJ4Nd/wevvWsL/CA7gUa+rw9dXEzzhkGuLVW3m8SUtvYXvLI+XIDbzceQHmu5avRDTtAfd5nOd1bF3Wjy3EFx9/dWgMgijc6VjQHOxuIHE4GBk9cBfojFHB6fbm9t8y4lh0datNvdNbmuDnDaS55dwznqfFdtERt1rWsYrGBERFhERAREQFH6g1DqSzyhscEBiklbFC4vduJf6u4A8ORVgpbXf8Agf8Aew/9kYNfPYzE4dq0TXF8PaXpsccgJyI3ZbtHI5PkvTTVtNWAupXteBz2uB+RULqe401fcjbrwJX0sDGu7KKN7w97+IL+zHIDkD1XPvE1opwK/S9PUQVUZBZtpZWteMjcx424wQoyx992c43iPPdp4cHclydU3l9io5q+nDXPjbkNceB4gccceqmNSXCTSUrdRUDRtq2bZYXHb/aBuYpCPLiHcv58PNqTR9Fb7TNX1jWy1gb2j5+pe9zd2PLoPIdMqS+tMxaKxvEfpowcDxX409fS1ZLaaRjyOYa4HHvwVG3C00r6uDSdE3sqUsfUTsY4jf3sBmc5xuGSOvDwXrv+irXTU7qu0MFPPC0viki7pBYCcHxB5HPii/eX3mI5ef2VylbvqC9MrjaLNFE8iISkyOLeBdtPL9F2dO3J94pIK6QYdIxrnAeOOP8APKlbrLdIr051lZG+T+FbkSOLRt7Tnkdc4RGtf+sTGd5jkorHUX+Zzhe4oY24GwxPLiTnjnPkunNV09OQ2d7Wk8g5wGfdk8VOS3rUNtpqmuvEMLBHGXR9m8uy7jzz05L8LBoi11lOysvLBUTzND5JJCScvAOBxwAOQwhW87VrvPn+nRqL/VMrpbVBG12ymMzOeS/dgN54wvmsv9bQ09JPURtbLNLFHKwn1e0OHYweilqaz/YVfW0THOdGKB5iDjktYXDucegO7HkvmtsNtqKC2Vk0TTI91LE93Hiw8C3nywjB3t8T47/f0aU6VjGmR5AaOJJPD91+dNWU9YC6le14HMtcD8io37DprvXOsT27aGjjYWwNJ2ufLuILupAAPDxX1quwUem4Tf7EwQTQYcQzg2RmQHMeBwIIRsTq2xNsbR+StHSsZ6xA5cz48l8z1MNK3tKhzWt8XEAfuVEUtmor/eKmrrGlzY2U72MJ4bnNJa44PEtwcfmK+tMWSl1gw6hvze2dK53ZRvOWRxhxDWgcs8OJQjVtM4iPH26rdsrHgOaQQeWDz9y+lntZpun0/dqD7PJbDI+QiLOQx4Z3nNzyBBb+rfNaEi+nebZiYxiRcHVdqqrr/C/wgB7Kpjkfk4w1u7J48+fJd5EXvWLRiU5erNcKeqF8sO10u3s5oXnaJGA5BDujh4np+x80g1PqBzIJ4xRQggyObNvlcB+BpaAGg9T/AOKsRFJ0ozznEphunJb3VT1t/aDGA6Gni3ZAY715Djk53D3Ae7Hhm0/eX2qpsEgD3N7lO8vHfj3At3eBAGP0GFaoiO5r/ufdPaksVZVSRXazOa2ph3AB/qyMd60bscR4g9MnxyPBX/8A1Go4zbZKdlJG/uyymYSHafWDGtaOJHDJ8VYIhbSiZneYzzfhQ0cVviZSU4wxjQ1o8mjAUvdqG+0lyN2tMDJWugEXflDOO/cT49B+6r0Ra2nFoiOWHAofte8slo9Q00cUT2be5LvJ3ZDhy4cOq51vGqdORi2sgZVxs7sMomEZ2j1Q9rgeQ4ZHh+qsERE6XXM58UJQaav5qaq43TY509K9g2HAa5xG2MZ44AHrePjzXvk0/XuobfRBo3wSwOkG4YAj9bB6qsRFY4esRjf83TV5stxpaoX2w7XSFojmhe7aJGg90h34XD+vA+Ssor9q/bRXSFtLS5DpQJe0fJtOdg2gBoJxk+X6KwREzoxOd9p6OHbbXU01wrK6QARyshDDniTGHh3DpzC5dLb75pJ74LTC2ppHOL42doI3xlxyWgkEFuc4/rNgiJnSjpOOfuiG2bUdzuFNeLm1jGRueBC1+7s2lvMu4bnOOM4HJo9yt0RE004pnHURERkEREB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152" name="Picture 8" descr="http://www.meiosepublicidade.pt/wp-content/uploads/2012/03/porto-editor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18" y="2399763"/>
            <a:ext cx="1800168" cy="8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21" name="Retângulo 20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22" name="Retângulo 21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2" name="Imagem 31"/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33" name="Grupo 32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4" name="Retângulo 33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5" name="Retângulo 34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6" name="Retângulo 35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026" name="Picture 2" descr="https://encrypted-tbn3.gstatic.com/images?q=tbn:ANd9GcQjKThlMhLbkrTPRW-eOd5wVx8q_je34C8ZVFhxaIrjxWUq3UYruwwM-r8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08" y="5254667"/>
            <a:ext cx="25050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bripersognare.files.wordpress.com/2012/03/kalandraka-200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79" y="3865824"/>
            <a:ext cx="2231065" cy="50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luralesingulares.files.wordpress.com/2012/01/diapositivo1-79694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60" y="3028786"/>
            <a:ext cx="2281254" cy="30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00393" y="165928"/>
            <a:ext cx="8038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pt-PT" sz="2800" b="1" dirty="0" smtClean="0"/>
              <a:t>Um livro tem… </a:t>
            </a:r>
            <a:r>
              <a:rPr lang="pt-PT" sz="3600" b="1" dirty="0" smtClean="0"/>
              <a:t>pais</a:t>
            </a:r>
            <a:endParaRPr lang="pt-PT" sz="3600" b="1" dirty="0"/>
          </a:p>
        </p:txBody>
      </p:sp>
      <p:sp>
        <p:nvSpPr>
          <p:cNvPr id="27" name="Marcador de Posição de Conteúdo 2"/>
          <p:cNvSpPr>
            <a:spLocks noGrp="1"/>
          </p:cNvSpPr>
          <p:nvPr>
            <p:ph idx="1"/>
          </p:nvPr>
        </p:nvSpPr>
        <p:spPr>
          <a:xfrm>
            <a:off x="3508292" y="1263379"/>
            <a:ext cx="1761564" cy="773812"/>
          </a:xfrm>
          <a:ln>
            <a:solidFill>
              <a:srgbClr val="DE5775"/>
            </a:solidFill>
          </a:ln>
        </p:spPr>
        <p:txBody>
          <a:bodyPr rtlCol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r>
              <a:rPr lang="pt-PT" sz="4800" b="1" dirty="0" smtClean="0">
                <a:solidFill>
                  <a:srgbClr val="DE5775"/>
                </a:solidFill>
              </a:rPr>
              <a:t>autor</a:t>
            </a:r>
            <a:endParaRPr lang="pt-PT" sz="4800" dirty="0">
              <a:solidFill>
                <a:srgbClr val="DE5775"/>
              </a:solidFill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52" y="3028786"/>
            <a:ext cx="2164173" cy="3039266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 rot="391030">
            <a:off x="633207" y="5496537"/>
            <a:ext cx="931189" cy="344717"/>
          </a:xfrm>
          <a:prstGeom prst="rightArrow">
            <a:avLst/>
          </a:prstGeom>
          <a:solidFill>
            <a:srgbClr val="DE5775"/>
          </a:solidFill>
          <a:ln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Seta para a direita 24"/>
          <p:cNvSpPr/>
          <p:nvPr/>
        </p:nvSpPr>
        <p:spPr>
          <a:xfrm rot="8208035">
            <a:off x="7580288" y="4927848"/>
            <a:ext cx="888118" cy="344717"/>
          </a:xfrm>
          <a:prstGeom prst="rightArrow">
            <a:avLst/>
          </a:prstGeom>
          <a:solidFill>
            <a:srgbClr val="DE5775"/>
          </a:solidFill>
          <a:ln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upo 15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8" name="Retângulo 17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26" name="Grupo 25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31" name="Retângulo 30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35" name="Oval 34"/>
          <p:cNvSpPr/>
          <p:nvPr/>
        </p:nvSpPr>
        <p:spPr>
          <a:xfrm>
            <a:off x="1530474" y="5444805"/>
            <a:ext cx="2430740" cy="487066"/>
          </a:xfrm>
          <a:prstGeom prst="ellipse">
            <a:avLst/>
          </a:prstGeom>
          <a:noFill/>
          <a:ln w="28575"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/>
          <p:cNvSpPr/>
          <p:nvPr/>
        </p:nvSpPr>
        <p:spPr>
          <a:xfrm>
            <a:off x="7031419" y="5444804"/>
            <a:ext cx="708805" cy="337951"/>
          </a:xfrm>
          <a:prstGeom prst="ellipse">
            <a:avLst/>
          </a:prstGeom>
          <a:noFill/>
          <a:ln w="28575">
            <a:solidFill>
              <a:srgbClr val="DE5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39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aixaDeTexto 4"/>
          <p:cNvSpPr txBox="1">
            <a:spLocks noChangeArrowheads="1"/>
          </p:cNvSpPr>
          <p:nvPr/>
        </p:nvSpPr>
        <p:spPr bwMode="auto">
          <a:xfrm>
            <a:off x="709606" y="1495197"/>
            <a:ext cx="1660922" cy="523220"/>
          </a:xfrm>
          <a:prstGeom prst="rect">
            <a:avLst/>
          </a:prstGeom>
          <a:solidFill>
            <a:srgbClr val="DE577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pt-PT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ilustração</a:t>
            </a:r>
            <a:endParaRPr lang="pt-PT" altLang="pt-PT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127" name="CaixaDeTexto 8"/>
          <p:cNvSpPr txBox="1">
            <a:spLocks noChangeArrowheads="1"/>
          </p:cNvSpPr>
          <p:nvPr/>
        </p:nvSpPr>
        <p:spPr bwMode="auto">
          <a:xfrm>
            <a:off x="6451600" y="1495197"/>
            <a:ext cx="1668456" cy="523220"/>
          </a:xfrm>
          <a:prstGeom prst="rect">
            <a:avLst/>
          </a:prstGeom>
          <a:solidFill>
            <a:srgbClr val="DE577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pt-PT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texto</a:t>
            </a:r>
            <a:endParaRPr lang="pt-PT" altLang="pt-PT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42911" y="33731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As páginas podem ter…</a:t>
            </a:r>
            <a:endParaRPr lang="pt-PT" sz="28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26" name="Retângulo 25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0" name="Retângulo 29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15" name="Grupo 14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026" name="Picture 2" descr="http://www.casadaleitura.org/portalbeta/bo/outros_materiais/000540_ld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6" y="2348265"/>
            <a:ext cx="74104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exão reta 36"/>
          <p:cNvCxnSpPr/>
          <p:nvPr/>
        </p:nvCxnSpPr>
        <p:spPr>
          <a:xfrm flipH="1" flipV="1">
            <a:off x="1928371" y="2157628"/>
            <a:ext cx="191977" cy="797607"/>
          </a:xfrm>
          <a:prstGeom prst="line">
            <a:avLst/>
          </a:prstGeom>
          <a:ln w="38100">
            <a:solidFill>
              <a:srgbClr val="DE57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ta 4"/>
          <p:cNvCxnSpPr/>
          <p:nvPr/>
        </p:nvCxnSpPr>
        <p:spPr>
          <a:xfrm flipH="1">
            <a:off x="6303578" y="2189869"/>
            <a:ext cx="915830" cy="513574"/>
          </a:xfrm>
          <a:prstGeom prst="line">
            <a:avLst/>
          </a:prstGeom>
          <a:ln w="38100">
            <a:solidFill>
              <a:srgbClr val="DE57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9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052153"/>
            <a:ext cx="7834813" cy="5369285"/>
          </a:xfrm>
        </p:spPr>
        <p:txBody>
          <a:bodyPr rtlCol="0">
            <a:normAutofit/>
          </a:bodyPr>
          <a:lstStyle/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r>
              <a:rPr lang="pt-PT" sz="2400" b="1" dirty="0" smtClean="0"/>
              <a:t>Autor </a:t>
            </a:r>
            <a:r>
              <a:rPr lang="pt-PT" sz="2400" dirty="0" smtClean="0"/>
              <a:t>ou</a:t>
            </a:r>
            <a:r>
              <a:rPr lang="pt-PT" sz="2400" b="1" dirty="0" smtClean="0"/>
              <a:t> autora </a:t>
            </a:r>
            <a:r>
              <a:rPr lang="pt-PT" sz="2400" dirty="0" smtClean="0"/>
              <a:t>é a pessoa que produz uma </a:t>
            </a:r>
            <a:r>
              <a:rPr lang="pt-PT" sz="2400" b="1" dirty="0" smtClean="0"/>
              <a:t>obra</a:t>
            </a:r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endParaRPr lang="pt-PT" sz="2400" b="1" dirty="0" smtClean="0"/>
          </a:p>
          <a:p>
            <a:pPr marL="520700" indent="-3429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dirty="0"/>
          </a:p>
          <a:p>
            <a:pPr marL="520700" indent="-3429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b="1" dirty="0"/>
          </a:p>
        </p:txBody>
      </p:sp>
      <p:sp>
        <p:nvSpPr>
          <p:cNvPr id="13" name="Retângulo 12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Os autores</a:t>
            </a:r>
            <a:endParaRPr lang="pt-PT" sz="28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790376262"/>
              </p:ext>
            </p:extLst>
          </p:nvPr>
        </p:nvGraphicFramePr>
        <p:xfrm>
          <a:off x="1128997" y="1819891"/>
          <a:ext cx="6514531" cy="448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8" name="Picture 6" descr="http://www.destaquesp.com/images/stories/canais/cultura/educacao/a_importancia_de_escrever_a_mao_faber_castell_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720" r="23295" b="18901"/>
          <a:stretch/>
        </p:blipFill>
        <p:spPr bwMode="auto">
          <a:xfrm>
            <a:off x="2103109" y="3487075"/>
            <a:ext cx="1228299" cy="11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7" name="Retângulo 16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9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19" name="Grupo 18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20" name="Retângulo 19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026" name="Picture 2" descr="http://1.bp.blogspot.com/-q0iZQZdsVzk/Tl2rPVooa9I/AAAAAAAAAKU/quEafoO5WDE/s1600/sirenita%2B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5" r="24639" b="59090"/>
          <a:stretch/>
        </p:blipFill>
        <p:spPr bwMode="auto">
          <a:xfrm>
            <a:off x="5309382" y="3487075"/>
            <a:ext cx="1487003" cy="11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curvada à direita 1"/>
          <p:cNvSpPr/>
          <p:nvPr/>
        </p:nvSpPr>
        <p:spPr>
          <a:xfrm>
            <a:off x="227135" y="3094986"/>
            <a:ext cx="789265" cy="1719618"/>
          </a:xfrm>
          <a:prstGeom prst="curvedRightArrow">
            <a:avLst/>
          </a:prstGeom>
          <a:solidFill>
            <a:srgbClr val="DE5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2" name="Seta curvada à direita 31"/>
          <p:cNvSpPr/>
          <p:nvPr/>
        </p:nvSpPr>
        <p:spPr>
          <a:xfrm flipH="1">
            <a:off x="7658981" y="3117790"/>
            <a:ext cx="749463" cy="1719618"/>
          </a:xfrm>
          <a:prstGeom prst="curvedRightArrow">
            <a:avLst/>
          </a:prstGeom>
          <a:solidFill>
            <a:srgbClr val="DE5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167063"/>
            <a:ext cx="7834813" cy="5076574"/>
          </a:xfrm>
        </p:spPr>
        <p:txBody>
          <a:bodyPr rtlCol="0">
            <a:normAutofit/>
          </a:bodyPr>
          <a:lstStyle/>
          <a:p>
            <a:pPr marL="265113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79A400"/>
              </a:buClr>
              <a:buSzPct val="80000"/>
              <a:buNone/>
              <a:defRPr/>
            </a:pPr>
            <a:r>
              <a:rPr lang="pt-PT" sz="3600" b="1" dirty="0" smtClean="0">
                <a:solidFill>
                  <a:srgbClr val="DE5775"/>
                </a:solidFill>
              </a:rPr>
              <a:t>Escritor</a:t>
            </a:r>
            <a:r>
              <a:rPr lang="pt-PT" sz="2400" b="1" dirty="0" smtClean="0">
                <a:solidFill>
                  <a:srgbClr val="FF6600"/>
                </a:solidFill>
              </a:rPr>
              <a:t> </a:t>
            </a:r>
            <a:r>
              <a:rPr lang="pt-PT" sz="2400" dirty="0" smtClean="0"/>
              <a:t>é a pessoa que escreve os livros</a:t>
            </a:r>
          </a:p>
          <a:p>
            <a:endParaRPr lang="pt-PT" sz="2400" dirty="0"/>
          </a:p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endParaRPr lang="pt-PT" sz="2400" dirty="0"/>
          </a:p>
        </p:txBody>
      </p:sp>
      <p:sp>
        <p:nvSpPr>
          <p:cNvPr id="13" name="Retângulo 12"/>
          <p:cNvSpPr/>
          <p:nvPr/>
        </p:nvSpPr>
        <p:spPr>
          <a:xfrm>
            <a:off x="442913" y="165928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Os autores</a:t>
            </a:r>
            <a:endParaRPr lang="pt-PT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66" y="3207545"/>
            <a:ext cx="2482194" cy="24821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179" y="3182101"/>
            <a:ext cx="3191393" cy="248219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93856" y="2656995"/>
            <a:ext cx="3591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Catarina Sobral</a:t>
            </a:r>
            <a:endParaRPr lang="pt-PT" sz="24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257702" y="2655096"/>
            <a:ext cx="215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Greve</a:t>
            </a:r>
            <a:endParaRPr lang="pt-PT" sz="2400" dirty="0"/>
          </a:p>
        </p:txBody>
      </p:sp>
      <p:grpSp>
        <p:nvGrpSpPr>
          <p:cNvPr id="16" name="Grupo 15"/>
          <p:cNvGrpSpPr/>
          <p:nvPr/>
        </p:nvGrpSpPr>
        <p:grpSpPr>
          <a:xfrm>
            <a:off x="85724" y="0"/>
            <a:ext cx="9058276" cy="6864351"/>
            <a:chOff x="85724" y="0"/>
            <a:chExt cx="9058276" cy="6864351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8539162" y="0"/>
              <a:ext cx="604838" cy="6249988"/>
            </a:xfrm>
            <a:prstGeom prst="rect">
              <a:avLst/>
            </a:prstGeom>
            <a:solidFill>
              <a:srgbClr val="DE57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8" name="Retângulo 17"/>
            <p:cNvSpPr/>
            <p:nvPr/>
          </p:nvSpPr>
          <p:spPr bwMode="auto">
            <a:xfrm>
              <a:off x="182563" y="6421439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prstClr val="black"/>
                <a:srgbClr val="DE577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76" t="18203" r="15590" b="2536"/>
            <a:stretch/>
          </p:blipFill>
          <p:spPr>
            <a:xfrm>
              <a:off x="8539162" y="6249988"/>
              <a:ext cx="604838" cy="614363"/>
            </a:xfrm>
            <a:prstGeom prst="rect">
              <a:avLst/>
            </a:prstGeom>
          </p:spPr>
        </p:pic>
        <p:grpSp>
          <p:nvGrpSpPr>
            <p:cNvPr id="20" name="Grupo 19"/>
            <p:cNvGrpSpPr/>
            <p:nvPr/>
          </p:nvGrpSpPr>
          <p:grpSpPr>
            <a:xfrm rot="5400000" flipV="1">
              <a:off x="-3318666" y="3404390"/>
              <a:ext cx="6858000" cy="49219"/>
              <a:chOff x="0" y="87421"/>
              <a:chExt cx="9143999" cy="65840"/>
            </a:xfrm>
          </p:grpSpPr>
          <p:sp>
            <p:nvSpPr>
              <p:cNvPr id="21" name="Retângulo 20"/>
              <p:cNvSpPr/>
              <p:nvPr/>
            </p:nvSpPr>
            <p:spPr>
              <a:xfrm>
                <a:off x="0" y="99392"/>
                <a:ext cx="2949620" cy="53869"/>
              </a:xfrm>
              <a:prstGeom prst="rect">
                <a:avLst/>
              </a:prstGeom>
              <a:solidFill>
                <a:srgbClr val="AA22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6194379" y="87421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Retângulo 31"/>
              <p:cNvSpPr/>
              <p:nvPr/>
            </p:nvSpPr>
            <p:spPr>
              <a:xfrm>
                <a:off x="3097189" y="99392"/>
                <a:ext cx="2949620" cy="53869"/>
              </a:xfrm>
              <a:prstGeom prst="rect">
                <a:avLst/>
              </a:prstGeom>
              <a:solidFill>
                <a:srgbClr val="DE57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62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o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5A11"/>
      </a:hlink>
      <a:folHlink>
        <a:srgbClr val="ED7D31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3205</TotalTime>
  <Words>484</Words>
  <Application>Microsoft Office PowerPoint</Application>
  <PresentationFormat>Apresentação no Ecrã (4:3)</PresentationFormat>
  <Paragraphs>86</Paragraphs>
  <Slides>17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Times New Roman</vt:lpstr>
      <vt:lpstr>Wingdings</vt:lpstr>
      <vt:lpstr>Tema do Office</vt:lpstr>
      <vt:lpstr>O aprendiz de investigador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Referências bibliográficas</dc:title>
  <dc:creator>Graça</dc:creator>
  <cp:lastModifiedBy>Graça Madeira da Silva</cp:lastModifiedBy>
  <cp:revision>303</cp:revision>
  <dcterms:created xsi:type="dcterms:W3CDTF">2014-01-18T09:26:29Z</dcterms:created>
  <dcterms:modified xsi:type="dcterms:W3CDTF">2019-03-05T16:00:30Z</dcterms:modified>
</cp:coreProperties>
</file>